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753600" cy="7315200"/>
  <p:notesSz cx="97536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08"/>
  </p:normalViewPr>
  <p:slideViewPr>
    <p:cSldViewPr>
      <p:cViewPr>
        <p:scale>
          <a:sx n="61" d="100"/>
          <a:sy n="61" d="100"/>
        </p:scale>
        <p:origin x="1608" y="6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31520" y="2267712"/>
            <a:ext cx="8290560" cy="153619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63040" y="4096512"/>
            <a:ext cx="6827520" cy="18288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50" b="0" i="0">
                <a:solidFill>
                  <a:srgbClr val="FFD9C2"/>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150" b="0" i="0">
                <a:solidFill>
                  <a:srgbClr val="FFD9C2"/>
                </a:solidFill>
                <a:latin typeface="Georgia"/>
                <a:cs typeface="Georg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50" b="0" i="0">
                <a:solidFill>
                  <a:srgbClr val="FFD9C2"/>
                </a:solidFill>
                <a:latin typeface="Georgia"/>
                <a:cs typeface="Georgia"/>
              </a:defRPr>
            </a:lvl1pPr>
          </a:lstStyle>
          <a:p>
            <a:endParaRPr/>
          </a:p>
        </p:txBody>
      </p:sp>
      <p:sp>
        <p:nvSpPr>
          <p:cNvPr id="3" name="Holder 3"/>
          <p:cNvSpPr>
            <a:spLocks noGrp="1"/>
          </p:cNvSpPr>
          <p:nvPr>
            <p:ph sz="half" idx="2"/>
          </p:nvPr>
        </p:nvSpPr>
        <p:spPr>
          <a:xfrm>
            <a:off x="487680" y="1682496"/>
            <a:ext cx="4242816" cy="48280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023104" y="1682496"/>
            <a:ext cx="4242816" cy="48280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50" b="0" i="0">
                <a:solidFill>
                  <a:srgbClr val="FFD9C2"/>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753600" cy="7315200"/>
          </a:xfrm>
          <a:custGeom>
            <a:avLst/>
            <a:gdLst/>
            <a:ahLst/>
            <a:cxnLst/>
            <a:rect l="l" t="t" r="r" b="b"/>
            <a:pathLst>
              <a:path w="9753600" h="7315200">
                <a:moveTo>
                  <a:pt x="9753599" y="7315199"/>
                </a:moveTo>
                <a:lnTo>
                  <a:pt x="0" y="7315199"/>
                </a:lnTo>
                <a:lnTo>
                  <a:pt x="0" y="0"/>
                </a:lnTo>
                <a:lnTo>
                  <a:pt x="9753599" y="0"/>
                </a:lnTo>
                <a:lnTo>
                  <a:pt x="9753599" y="7315199"/>
                </a:lnTo>
                <a:close/>
              </a:path>
            </a:pathLst>
          </a:custGeom>
          <a:solidFill>
            <a:srgbClr val="3C5C60"/>
          </a:solidFill>
        </p:spPr>
        <p:txBody>
          <a:bodyPr wrap="square" lIns="0" tIns="0" rIns="0" bIns="0" rtlCol="0"/>
          <a:lstStyle/>
          <a:p>
            <a:endParaRPr/>
          </a:p>
        </p:txBody>
      </p:sp>
      <p:sp>
        <p:nvSpPr>
          <p:cNvPr id="2" name="Holder 2"/>
          <p:cNvSpPr>
            <a:spLocks noGrp="1"/>
          </p:cNvSpPr>
          <p:nvPr>
            <p:ph type="title"/>
          </p:nvPr>
        </p:nvSpPr>
        <p:spPr>
          <a:xfrm>
            <a:off x="3683582" y="1605969"/>
            <a:ext cx="5157470" cy="1168400"/>
          </a:xfrm>
          <a:prstGeom prst="rect">
            <a:avLst/>
          </a:prstGeom>
        </p:spPr>
        <p:txBody>
          <a:bodyPr wrap="square" lIns="0" tIns="0" rIns="0" bIns="0">
            <a:spAutoFit/>
          </a:bodyPr>
          <a:lstStyle>
            <a:lvl1pPr>
              <a:defRPr sz="2150" b="0" i="0">
                <a:solidFill>
                  <a:srgbClr val="FFD9C2"/>
                </a:solidFill>
                <a:latin typeface="Georgia"/>
                <a:cs typeface="Georgia"/>
              </a:defRPr>
            </a:lvl1pPr>
          </a:lstStyle>
          <a:p>
            <a:endParaRPr/>
          </a:p>
        </p:txBody>
      </p:sp>
      <p:sp>
        <p:nvSpPr>
          <p:cNvPr id="3" name="Holder 3"/>
          <p:cNvSpPr>
            <a:spLocks noGrp="1"/>
          </p:cNvSpPr>
          <p:nvPr>
            <p:ph type="body" idx="1"/>
          </p:nvPr>
        </p:nvSpPr>
        <p:spPr>
          <a:xfrm>
            <a:off x="382788" y="2720033"/>
            <a:ext cx="8988022" cy="2311400"/>
          </a:xfrm>
          <a:prstGeom prst="rect">
            <a:avLst/>
          </a:prstGeom>
        </p:spPr>
        <p:txBody>
          <a:bodyPr wrap="square" lIns="0" tIns="0" rIns="0" bIns="0">
            <a:spAutoFit/>
          </a:bodyPr>
          <a:lstStyle>
            <a:lvl1pPr>
              <a:defRPr sz="2150" b="0" i="0">
                <a:solidFill>
                  <a:srgbClr val="FFD9C2"/>
                </a:solidFill>
                <a:latin typeface="Georgia"/>
                <a:cs typeface="Georgia"/>
              </a:defRPr>
            </a:lvl1pPr>
          </a:lstStyle>
          <a:p>
            <a:endParaRPr/>
          </a:p>
        </p:txBody>
      </p:sp>
      <p:sp>
        <p:nvSpPr>
          <p:cNvPr id="4" name="Holder 4"/>
          <p:cNvSpPr>
            <a:spLocks noGrp="1"/>
          </p:cNvSpPr>
          <p:nvPr>
            <p:ph type="ftr" sz="quarter" idx="5"/>
          </p:nvPr>
        </p:nvSpPr>
        <p:spPr>
          <a:xfrm>
            <a:off x="3316224" y="6803136"/>
            <a:ext cx="3121152" cy="3657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87680" y="6803136"/>
            <a:ext cx="2243328" cy="3657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9/13/23</a:t>
            </a:fld>
            <a:endParaRPr lang="en-US"/>
          </a:p>
        </p:txBody>
      </p:sp>
      <p:sp>
        <p:nvSpPr>
          <p:cNvPr id="6" name="Holder 6"/>
          <p:cNvSpPr>
            <a:spLocks noGrp="1"/>
          </p:cNvSpPr>
          <p:nvPr>
            <p:ph type="sldNum" sz="quarter" idx="7"/>
          </p:nvPr>
        </p:nvSpPr>
        <p:spPr>
          <a:xfrm>
            <a:off x="7022592" y="6803136"/>
            <a:ext cx="2243328" cy="3657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463040"/>
            <a:ext cx="1089660" cy="4391025"/>
          </a:xfrm>
          <a:custGeom>
            <a:avLst/>
            <a:gdLst/>
            <a:ahLst/>
            <a:cxnLst/>
            <a:rect l="l" t="t" r="r" b="b"/>
            <a:pathLst>
              <a:path w="1089660" h="4391025">
                <a:moveTo>
                  <a:pt x="0" y="0"/>
                </a:moveTo>
                <a:lnTo>
                  <a:pt x="1089659" y="0"/>
                </a:lnTo>
                <a:lnTo>
                  <a:pt x="1089659" y="4391024"/>
                </a:lnTo>
                <a:lnTo>
                  <a:pt x="0" y="4391024"/>
                </a:lnTo>
                <a:lnTo>
                  <a:pt x="0" y="0"/>
                </a:lnTo>
                <a:close/>
              </a:path>
            </a:pathLst>
          </a:custGeom>
          <a:solidFill>
            <a:srgbClr val="FFD9C2"/>
          </a:solidFill>
        </p:spPr>
        <p:txBody>
          <a:bodyPr wrap="square" lIns="0" tIns="0" rIns="0" bIns="0" rtlCol="0"/>
          <a:lstStyle/>
          <a:p>
            <a:endParaRPr/>
          </a:p>
        </p:txBody>
      </p:sp>
      <p:pic>
        <p:nvPicPr>
          <p:cNvPr id="3" name="object 3"/>
          <p:cNvPicPr/>
          <p:nvPr/>
        </p:nvPicPr>
        <p:blipFill>
          <a:blip r:embed="rId2" cstate="print"/>
          <a:stretch>
            <a:fillRect/>
          </a:stretch>
        </p:blipFill>
        <p:spPr>
          <a:xfrm>
            <a:off x="1160490" y="1463040"/>
            <a:ext cx="2990850" cy="4391024"/>
          </a:xfrm>
          <a:prstGeom prst="rect">
            <a:avLst/>
          </a:prstGeom>
        </p:spPr>
      </p:pic>
      <p:sp>
        <p:nvSpPr>
          <p:cNvPr id="4" name="object 4"/>
          <p:cNvSpPr txBox="1"/>
          <p:nvPr/>
        </p:nvSpPr>
        <p:spPr>
          <a:xfrm>
            <a:off x="96876" y="2802080"/>
            <a:ext cx="905510" cy="1718310"/>
          </a:xfrm>
          <a:prstGeom prst="rect">
            <a:avLst/>
          </a:prstGeom>
        </p:spPr>
        <p:txBody>
          <a:bodyPr vert="vert270" wrap="square" lIns="0" tIns="78740" rIns="0" bIns="0" rtlCol="0">
            <a:spAutoFit/>
          </a:bodyPr>
          <a:lstStyle/>
          <a:p>
            <a:pPr marL="12700">
              <a:lnSpc>
                <a:spcPct val="100000"/>
              </a:lnSpc>
              <a:spcBef>
                <a:spcPts val="620"/>
              </a:spcBef>
            </a:pPr>
            <a:r>
              <a:rPr sz="4100" b="1" spc="240" dirty="0">
                <a:solidFill>
                  <a:srgbClr val="3C5C60"/>
                </a:solidFill>
                <a:latin typeface="Palatino Linotype"/>
                <a:cs typeface="Palatino Linotype"/>
              </a:rPr>
              <a:t>NOR</a:t>
            </a:r>
            <a:r>
              <a:rPr sz="4100" b="1" dirty="0">
                <a:solidFill>
                  <a:srgbClr val="3C5C60"/>
                </a:solidFill>
                <a:latin typeface="Palatino Linotype"/>
                <a:cs typeface="Palatino Linotype"/>
              </a:rPr>
              <a:t>A</a:t>
            </a:r>
            <a:endParaRPr sz="4100">
              <a:latin typeface="Palatino Linotype"/>
              <a:cs typeface="Palatino Linotype"/>
            </a:endParaRPr>
          </a:p>
        </p:txBody>
      </p:sp>
      <p:sp>
        <p:nvSpPr>
          <p:cNvPr id="5" name="object 5"/>
          <p:cNvSpPr txBox="1">
            <a:spLocks noGrp="1"/>
          </p:cNvSpPr>
          <p:nvPr>
            <p:ph type="title"/>
          </p:nvPr>
        </p:nvSpPr>
        <p:spPr>
          <a:xfrm>
            <a:off x="5478703" y="2330735"/>
            <a:ext cx="1751964" cy="713740"/>
          </a:xfrm>
          <a:prstGeom prst="rect">
            <a:avLst/>
          </a:prstGeom>
        </p:spPr>
        <p:txBody>
          <a:bodyPr vert="horz" wrap="square" lIns="0" tIns="13970" rIns="0" bIns="0" rtlCol="0">
            <a:spAutoFit/>
          </a:bodyPr>
          <a:lstStyle/>
          <a:p>
            <a:pPr marL="12700">
              <a:lnSpc>
                <a:spcPct val="100000"/>
              </a:lnSpc>
              <a:spcBef>
                <a:spcPts val="110"/>
              </a:spcBef>
            </a:pPr>
            <a:r>
              <a:rPr sz="4500" b="1" spc="125" dirty="0">
                <a:latin typeface="Tahoma"/>
                <a:cs typeface="Tahoma"/>
              </a:rPr>
              <a:t>N</a:t>
            </a:r>
            <a:r>
              <a:rPr sz="4500" b="1" spc="160" dirty="0">
                <a:latin typeface="Tahoma"/>
                <a:cs typeface="Tahoma"/>
              </a:rPr>
              <a:t>O</a:t>
            </a:r>
            <a:r>
              <a:rPr sz="4500" b="1" spc="-40" dirty="0">
                <a:latin typeface="Tahoma"/>
                <a:cs typeface="Tahoma"/>
              </a:rPr>
              <a:t>R</a:t>
            </a:r>
            <a:r>
              <a:rPr sz="4500" b="1" spc="45" dirty="0">
                <a:latin typeface="Tahoma"/>
                <a:cs typeface="Tahoma"/>
              </a:rPr>
              <a:t>A</a:t>
            </a:r>
            <a:endParaRPr sz="4500">
              <a:latin typeface="Tahoma"/>
              <a:cs typeface="Tahoma"/>
            </a:endParaRPr>
          </a:p>
        </p:txBody>
      </p:sp>
      <p:sp>
        <p:nvSpPr>
          <p:cNvPr id="6" name="object 6"/>
          <p:cNvSpPr txBox="1"/>
          <p:nvPr/>
        </p:nvSpPr>
        <p:spPr>
          <a:xfrm>
            <a:off x="5480191" y="3045110"/>
            <a:ext cx="2694940" cy="439420"/>
          </a:xfrm>
          <a:prstGeom prst="rect">
            <a:avLst/>
          </a:prstGeom>
        </p:spPr>
        <p:txBody>
          <a:bodyPr vert="horz" wrap="square" lIns="0" tIns="13970" rIns="0" bIns="0" rtlCol="0">
            <a:spAutoFit/>
          </a:bodyPr>
          <a:lstStyle/>
          <a:p>
            <a:pPr marL="12700" algn="r">
              <a:lnSpc>
                <a:spcPct val="100000"/>
              </a:lnSpc>
              <a:spcBef>
                <a:spcPts val="110"/>
              </a:spcBef>
            </a:pPr>
            <a:r>
              <a:rPr sz="2700" b="1" spc="40" dirty="0">
                <a:solidFill>
                  <a:srgbClr val="FFD9C2"/>
                </a:solidFill>
                <a:latin typeface="Tahoma"/>
                <a:cs typeface="Tahoma"/>
              </a:rPr>
              <a:t>Henrik</a:t>
            </a:r>
            <a:r>
              <a:rPr sz="2700" b="1" spc="-195" dirty="0">
                <a:solidFill>
                  <a:srgbClr val="FFD9C2"/>
                </a:solidFill>
                <a:latin typeface="Tahoma"/>
                <a:cs typeface="Tahoma"/>
              </a:rPr>
              <a:t> </a:t>
            </a:r>
            <a:r>
              <a:rPr sz="2700" b="1" spc="-40" dirty="0">
                <a:solidFill>
                  <a:srgbClr val="FFD9C2"/>
                </a:solidFill>
                <a:latin typeface="Tahoma"/>
                <a:cs typeface="Tahoma"/>
              </a:rPr>
              <a:t>Ibsen</a:t>
            </a:r>
            <a:endParaRPr sz="2700" dirty="0">
              <a:latin typeface="Tahoma"/>
              <a:cs typeface="Tahoma"/>
            </a:endParaRPr>
          </a:p>
        </p:txBody>
      </p:sp>
      <p:sp>
        <p:nvSpPr>
          <p:cNvPr id="7" name="object 7"/>
          <p:cNvSpPr/>
          <p:nvPr/>
        </p:nvSpPr>
        <p:spPr>
          <a:xfrm>
            <a:off x="4666449" y="4415154"/>
            <a:ext cx="4531360" cy="20320"/>
          </a:xfrm>
          <a:custGeom>
            <a:avLst/>
            <a:gdLst/>
            <a:ahLst/>
            <a:cxnLst/>
            <a:rect l="l" t="t" r="r" b="b"/>
            <a:pathLst>
              <a:path w="4531359" h="20320">
                <a:moveTo>
                  <a:pt x="4531360" y="20320"/>
                </a:moveTo>
                <a:lnTo>
                  <a:pt x="0" y="20320"/>
                </a:lnTo>
                <a:lnTo>
                  <a:pt x="0" y="0"/>
                </a:lnTo>
                <a:lnTo>
                  <a:pt x="4531360" y="0"/>
                </a:lnTo>
                <a:lnTo>
                  <a:pt x="4531360" y="20320"/>
                </a:lnTo>
                <a:close/>
              </a:path>
            </a:pathLst>
          </a:custGeom>
          <a:solidFill>
            <a:srgbClr val="86A0A6"/>
          </a:solidFill>
        </p:spPr>
        <p:txBody>
          <a:bodyPr wrap="square" lIns="0" tIns="0" rIns="0" bIns="0" rtlCol="0"/>
          <a:lstStyle/>
          <a:p>
            <a:endParaRPr/>
          </a:p>
        </p:txBody>
      </p:sp>
      <p:sp>
        <p:nvSpPr>
          <p:cNvPr id="8" name="object 8"/>
          <p:cNvSpPr txBox="1"/>
          <p:nvPr/>
        </p:nvSpPr>
        <p:spPr>
          <a:xfrm>
            <a:off x="4419601" y="4757104"/>
            <a:ext cx="5029200" cy="1562992"/>
          </a:xfrm>
          <a:prstGeom prst="rect">
            <a:avLst/>
          </a:prstGeom>
        </p:spPr>
        <p:txBody>
          <a:bodyPr vert="horz" wrap="square" lIns="0" tIns="12065" rIns="0" bIns="0" rtlCol="0">
            <a:spAutoFit/>
          </a:bodyPr>
          <a:lstStyle/>
          <a:p>
            <a:pPr marL="163195" marR="155575" indent="26034">
              <a:lnSpc>
                <a:spcPct val="116500"/>
              </a:lnSpc>
              <a:spcBef>
                <a:spcPts val="95"/>
              </a:spcBef>
            </a:pPr>
            <a:r>
              <a:rPr lang="lt-LT" sz="2200" spc="375" dirty="0">
                <a:solidFill>
                  <a:srgbClr val="FFFFFF"/>
                </a:solidFill>
                <a:latin typeface="Georgia"/>
                <a:cs typeface="Georgia"/>
              </a:rPr>
              <a:t>„simbolis visame pasaulyje, skirtas moterims, kovojančioms už išsilaisvinimą ir lygybę“</a:t>
            </a:r>
            <a:endParaRPr lang="lt-LT" sz="2200" dirty="0">
              <a:latin typeface="Georgia"/>
              <a:cs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40095" y="468325"/>
            <a:ext cx="5256530" cy="1436675"/>
          </a:xfrm>
          <a:prstGeom prst="rect">
            <a:avLst/>
          </a:prstGeom>
        </p:spPr>
        <p:txBody>
          <a:bodyPr vert="horz" wrap="square" lIns="0" tIns="12700" rIns="0" bIns="0" rtlCol="0">
            <a:spAutoFit/>
          </a:bodyPr>
          <a:lstStyle/>
          <a:p>
            <a:pPr marL="12700" marR="5080" indent="1287145" algn="r">
              <a:lnSpc>
                <a:spcPct val="113599"/>
              </a:lnSpc>
              <a:spcBef>
                <a:spcPts val="100"/>
              </a:spcBef>
            </a:pPr>
            <a:r>
              <a:rPr lang="lt-LT" sz="1650" spc="100" dirty="0"/>
              <a:t>„Lėlių namuose“ Ibsenas vaizduoja stereotipinį namų ūkį, kuriame gyvena </a:t>
            </a:r>
            <a:r>
              <a:rPr lang="lt-LT" sz="1650" spc="100" dirty="0" err="1"/>
              <a:t>Torvaldas</a:t>
            </a:r>
            <a:r>
              <a:rPr lang="lt-LT" sz="1650" spc="100" dirty="0"/>
              <a:t> ir Nora </a:t>
            </a:r>
            <a:r>
              <a:rPr lang="lt-LT" sz="1650" spc="100" dirty="0" err="1"/>
              <a:t>Helmer</a:t>
            </a:r>
            <a:r>
              <a:rPr lang="lt-LT" sz="1650" spc="100" dirty="0"/>
              <a:t>, ir parodo, kaip veikėjai - tiek vyrai, tiek moterys - kenčia dėl vaidmenų, kurių iš jų tikisi visuomenė.</a:t>
            </a:r>
            <a:endParaRPr sz="1650" dirty="0"/>
          </a:p>
        </p:txBody>
      </p:sp>
      <p:sp>
        <p:nvSpPr>
          <p:cNvPr id="3" name="object 3"/>
          <p:cNvSpPr txBox="1"/>
          <p:nvPr/>
        </p:nvSpPr>
        <p:spPr>
          <a:xfrm>
            <a:off x="3500919" y="2071719"/>
            <a:ext cx="5772223" cy="3514039"/>
          </a:xfrm>
          <a:prstGeom prst="rect">
            <a:avLst/>
          </a:prstGeom>
        </p:spPr>
        <p:txBody>
          <a:bodyPr vert="horz" wrap="square" lIns="0" tIns="12700" rIns="0" bIns="0" rtlCol="0">
            <a:spAutoFit/>
          </a:bodyPr>
          <a:lstStyle/>
          <a:p>
            <a:pPr marL="420370" marR="5080" indent="342265" algn="r">
              <a:lnSpc>
                <a:spcPct val="113599"/>
              </a:lnSpc>
              <a:spcBef>
                <a:spcPts val="100"/>
              </a:spcBef>
            </a:pPr>
            <a:r>
              <a:rPr lang="lt-LT" sz="1650" spc="200" dirty="0">
                <a:solidFill>
                  <a:srgbClr val="FFD9C2"/>
                </a:solidFill>
                <a:latin typeface="Georgia"/>
                <a:cs typeface="Georgia"/>
              </a:rPr>
              <a:t>Tuo metu iš moterų buvo tikimasi, kad jos ištekės, susilauks vaikų, liks namuose ir rūpinsis vaikais bei vyru.</a:t>
            </a:r>
          </a:p>
          <a:p>
            <a:pPr marL="420370" marR="5080" indent="342265" algn="r">
              <a:lnSpc>
                <a:spcPct val="113599"/>
              </a:lnSpc>
              <a:spcBef>
                <a:spcPts val="100"/>
              </a:spcBef>
            </a:pPr>
            <a:endParaRPr lang="lt-LT" sz="1650" spc="200" dirty="0">
              <a:solidFill>
                <a:srgbClr val="FFD9C2"/>
              </a:solidFill>
              <a:latin typeface="Georgia"/>
              <a:cs typeface="Georgia"/>
            </a:endParaRPr>
          </a:p>
          <a:p>
            <a:pPr marL="420370" marR="5080" indent="342265" algn="r">
              <a:lnSpc>
                <a:spcPct val="113599"/>
              </a:lnSpc>
              <a:spcBef>
                <a:spcPts val="100"/>
              </a:spcBef>
            </a:pPr>
            <a:r>
              <a:rPr lang="lt-LT" sz="1650" spc="200" dirty="0">
                <a:solidFill>
                  <a:srgbClr val="FFD9C2"/>
                </a:solidFill>
                <a:latin typeface="Georgia"/>
                <a:cs typeface="Georgia"/>
              </a:rPr>
              <a:t>Kai moteris iš tikrųjų turėjo darbą ir uždirbdavo pinigų, kaip kad Nora, slapta kopijuojanti eiles, tai buvo „tarsi būti vyru“.</a:t>
            </a:r>
          </a:p>
          <a:p>
            <a:pPr marL="420370" marR="5080" indent="342265" algn="r">
              <a:lnSpc>
                <a:spcPct val="113599"/>
              </a:lnSpc>
              <a:spcBef>
                <a:spcPts val="100"/>
              </a:spcBef>
            </a:pPr>
            <a:endParaRPr lang="lt-LT" sz="1650" spc="200" dirty="0">
              <a:solidFill>
                <a:srgbClr val="FFD9C2"/>
              </a:solidFill>
              <a:latin typeface="Georgia"/>
              <a:cs typeface="Georgia"/>
            </a:endParaRPr>
          </a:p>
          <a:p>
            <a:pPr marL="420370" marR="5080" indent="342265" algn="r">
              <a:lnSpc>
                <a:spcPct val="113599"/>
              </a:lnSpc>
              <a:spcBef>
                <a:spcPts val="100"/>
              </a:spcBef>
            </a:pPr>
            <a:r>
              <a:rPr lang="lt-LT" sz="1650" spc="200" dirty="0">
                <a:solidFill>
                  <a:srgbClr val="FFD9C2"/>
                </a:solidFill>
                <a:latin typeface="Georgia"/>
                <a:cs typeface="Georgia"/>
              </a:rPr>
              <a:t>Moterys turėjo labai nedaug galimybių užsidirbti pinigų sau ir turėjo pasikliauti vyrais arba tėvais, kad šie patenkintų jų poreikius.</a:t>
            </a:r>
            <a:endParaRPr sz="1650" dirty="0">
              <a:latin typeface="Georgia"/>
              <a:cs typeface="Georgia"/>
            </a:endParaRPr>
          </a:p>
        </p:txBody>
      </p:sp>
      <p:sp>
        <p:nvSpPr>
          <p:cNvPr id="4" name="object 4"/>
          <p:cNvSpPr/>
          <p:nvPr/>
        </p:nvSpPr>
        <p:spPr>
          <a:xfrm>
            <a:off x="3481869" y="1463039"/>
            <a:ext cx="19050" cy="3819525"/>
          </a:xfrm>
          <a:custGeom>
            <a:avLst/>
            <a:gdLst/>
            <a:ahLst/>
            <a:cxnLst/>
            <a:rect l="l" t="t" r="r" b="b"/>
            <a:pathLst>
              <a:path w="19050" h="3819525">
                <a:moveTo>
                  <a:pt x="19049" y="3819524"/>
                </a:moveTo>
                <a:lnTo>
                  <a:pt x="0" y="3819524"/>
                </a:lnTo>
                <a:lnTo>
                  <a:pt x="0" y="0"/>
                </a:lnTo>
                <a:lnTo>
                  <a:pt x="19049" y="0"/>
                </a:lnTo>
                <a:lnTo>
                  <a:pt x="19049" y="3819524"/>
                </a:lnTo>
                <a:close/>
              </a:path>
            </a:pathLst>
          </a:custGeom>
          <a:solidFill>
            <a:srgbClr val="86A0A6"/>
          </a:solidFill>
        </p:spPr>
        <p:txBody>
          <a:bodyPr wrap="square" lIns="0" tIns="0" rIns="0" bIns="0" rtlCol="0"/>
          <a:lstStyle/>
          <a:p>
            <a:endParaRPr/>
          </a:p>
        </p:txBody>
      </p:sp>
      <p:sp>
        <p:nvSpPr>
          <p:cNvPr id="5" name="object 5"/>
          <p:cNvSpPr/>
          <p:nvPr/>
        </p:nvSpPr>
        <p:spPr>
          <a:xfrm>
            <a:off x="0" y="5852159"/>
            <a:ext cx="9753600" cy="657225"/>
          </a:xfrm>
          <a:custGeom>
            <a:avLst/>
            <a:gdLst/>
            <a:ahLst/>
            <a:cxnLst/>
            <a:rect l="l" t="t" r="r" b="b"/>
            <a:pathLst>
              <a:path w="9753600" h="657225">
                <a:moveTo>
                  <a:pt x="0" y="0"/>
                </a:moveTo>
                <a:lnTo>
                  <a:pt x="9753599" y="0"/>
                </a:lnTo>
                <a:lnTo>
                  <a:pt x="9753599" y="657224"/>
                </a:lnTo>
                <a:lnTo>
                  <a:pt x="0" y="657224"/>
                </a:lnTo>
                <a:lnTo>
                  <a:pt x="0" y="0"/>
                </a:lnTo>
                <a:close/>
              </a:path>
            </a:pathLst>
          </a:custGeom>
          <a:solidFill>
            <a:srgbClr val="FFD9C2"/>
          </a:solidFill>
        </p:spPr>
        <p:txBody>
          <a:bodyPr wrap="square" lIns="0" tIns="0" rIns="0" bIns="0" rtlCol="0"/>
          <a:lstStyle/>
          <a:p>
            <a:endParaRPr/>
          </a:p>
        </p:txBody>
      </p:sp>
      <p:sp>
        <p:nvSpPr>
          <p:cNvPr id="6" name="object 6"/>
          <p:cNvSpPr txBox="1"/>
          <p:nvPr/>
        </p:nvSpPr>
        <p:spPr>
          <a:xfrm>
            <a:off x="552346" y="1107405"/>
            <a:ext cx="2437765" cy="1804981"/>
          </a:xfrm>
          <a:prstGeom prst="rect">
            <a:avLst/>
          </a:prstGeom>
        </p:spPr>
        <p:txBody>
          <a:bodyPr vert="horz" wrap="square" lIns="0" tIns="80645" rIns="0" bIns="0" rtlCol="0">
            <a:spAutoFit/>
          </a:bodyPr>
          <a:lstStyle/>
          <a:p>
            <a:pPr marL="92075" algn="ctr">
              <a:lnSpc>
                <a:spcPct val="100000"/>
              </a:lnSpc>
              <a:spcBef>
                <a:spcPts val="635"/>
              </a:spcBef>
            </a:pPr>
            <a:r>
              <a:rPr lang="lt-LT" sz="2800" spc="275" dirty="0">
                <a:solidFill>
                  <a:srgbClr val="FFFFFF"/>
                </a:solidFill>
                <a:latin typeface="Georgia"/>
                <a:cs typeface="Georgia"/>
              </a:rPr>
              <a:t>Varžantis lyčių vaidmenų pobūdis</a:t>
            </a:r>
            <a:endParaRPr sz="2800" dirty="0">
              <a:latin typeface="Georgia"/>
              <a:cs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9753599" y="7315199"/>
                </a:moveTo>
                <a:lnTo>
                  <a:pt x="0" y="7315199"/>
                </a:lnTo>
                <a:lnTo>
                  <a:pt x="0" y="0"/>
                </a:lnTo>
                <a:lnTo>
                  <a:pt x="9753599" y="0"/>
                </a:lnTo>
                <a:lnTo>
                  <a:pt x="9753599" y="7315199"/>
                </a:lnTo>
                <a:close/>
              </a:path>
            </a:pathLst>
          </a:custGeom>
          <a:solidFill>
            <a:srgbClr val="3C5C60"/>
          </a:solidFill>
        </p:spPr>
        <p:txBody>
          <a:bodyPr wrap="square" lIns="0" tIns="0" rIns="0" bIns="0" rtlCol="0"/>
          <a:lstStyle/>
          <a:p>
            <a:endParaRPr/>
          </a:p>
        </p:txBody>
      </p:sp>
      <p:sp>
        <p:nvSpPr>
          <p:cNvPr id="3" name="object 3"/>
          <p:cNvSpPr/>
          <p:nvPr/>
        </p:nvSpPr>
        <p:spPr>
          <a:xfrm>
            <a:off x="6728929" y="3647440"/>
            <a:ext cx="2476500" cy="19050"/>
          </a:xfrm>
          <a:custGeom>
            <a:avLst/>
            <a:gdLst/>
            <a:ahLst/>
            <a:cxnLst/>
            <a:rect l="l" t="t" r="r" b="b"/>
            <a:pathLst>
              <a:path w="2476500" h="19050">
                <a:moveTo>
                  <a:pt x="2476499" y="19049"/>
                </a:moveTo>
                <a:lnTo>
                  <a:pt x="0" y="19049"/>
                </a:lnTo>
                <a:lnTo>
                  <a:pt x="0" y="0"/>
                </a:lnTo>
                <a:lnTo>
                  <a:pt x="2476499" y="0"/>
                </a:lnTo>
                <a:lnTo>
                  <a:pt x="2476499" y="19049"/>
                </a:lnTo>
                <a:close/>
              </a:path>
            </a:pathLst>
          </a:custGeom>
          <a:solidFill>
            <a:srgbClr val="86A0A6"/>
          </a:solidFill>
        </p:spPr>
        <p:txBody>
          <a:bodyPr wrap="square" lIns="0" tIns="0" rIns="0" bIns="0" rtlCol="0"/>
          <a:lstStyle/>
          <a:p>
            <a:endParaRPr/>
          </a:p>
        </p:txBody>
      </p:sp>
      <p:pic>
        <p:nvPicPr>
          <p:cNvPr id="4" name="object 4"/>
          <p:cNvPicPr/>
          <p:nvPr/>
        </p:nvPicPr>
        <p:blipFill>
          <a:blip r:embed="rId2" cstate="print"/>
          <a:stretch>
            <a:fillRect/>
          </a:stretch>
        </p:blipFill>
        <p:spPr>
          <a:xfrm>
            <a:off x="3149599" y="460629"/>
            <a:ext cx="3400424" cy="5972173"/>
          </a:xfrm>
          <a:prstGeom prst="rect">
            <a:avLst/>
          </a:prstGeom>
        </p:spPr>
      </p:pic>
      <p:sp>
        <p:nvSpPr>
          <p:cNvPr id="5" name="object 5"/>
          <p:cNvSpPr txBox="1"/>
          <p:nvPr/>
        </p:nvSpPr>
        <p:spPr>
          <a:xfrm>
            <a:off x="548639" y="1463039"/>
            <a:ext cx="2600325" cy="3562835"/>
          </a:xfrm>
          <a:prstGeom prst="rect">
            <a:avLst/>
          </a:prstGeom>
          <a:solidFill>
            <a:srgbClr val="FFD9C2"/>
          </a:solidFill>
        </p:spPr>
        <p:txBody>
          <a:bodyPr vert="horz" wrap="square" lIns="0" tIns="0" rIns="0" bIns="0" rtlCol="0">
            <a:spAutoFit/>
          </a:bodyPr>
          <a:lstStyle/>
          <a:p>
            <a:pPr>
              <a:lnSpc>
                <a:spcPct val="100000"/>
              </a:lnSpc>
            </a:pPr>
            <a:endParaRPr sz="3700" dirty="0">
              <a:latin typeface="Times New Roman"/>
              <a:cs typeface="Times New Roman"/>
            </a:endParaRPr>
          </a:p>
          <a:p>
            <a:pPr marL="499109" marR="783590" indent="25400">
              <a:lnSpc>
                <a:spcPct val="108000"/>
              </a:lnSpc>
              <a:spcBef>
                <a:spcPts val="2585"/>
              </a:spcBef>
            </a:pPr>
            <a:r>
              <a:rPr sz="2200" b="1" spc="25" dirty="0">
                <a:solidFill>
                  <a:srgbClr val="3C5C60"/>
                </a:solidFill>
                <a:latin typeface="Georgia"/>
                <a:cs typeface="Georgia"/>
              </a:rPr>
              <a:t>H</a:t>
            </a:r>
            <a:r>
              <a:rPr sz="2200" b="1" spc="65" dirty="0">
                <a:solidFill>
                  <a:srgbClr val="3C5C60"/>
                </a:solidFill>
                <a:latin typeface="Georgia"/>
                <a:cs typeface="Georgia"/>
              </a:rPr>
              <a:t>E</a:t>
            </a:r>
            <a:r>
              <a:rPr sz="2200" b="1" spc="110" dirty="0">
                <a:solidFill>
                  <a:srgbClr val="3C5C60"/>
                </a:solidFill>
                <a:latin typeface="Georgia"/>
                <a:cs typeface="Georgia"/>
              </a:rPr>
              <a:t>N</a:t>
            </a:r>
            <a:r>
              <a:rPr sz="2200" b="1" spc="5" dirty="0">
                <a:solidFill>
                  <a:srgbClr val="3C5C60"/>
                </a:solidFill>
                <a:latin typeface="Georgia"/>
                <a:cs typeface="Georgia"/>
              </a:rPr>
              <a:t>R</a:t>
            </a:r>
            <a:r>
              <a:rPr sz="2200" b="1" spc="45" dirty="0">
                <a:solidFill>
                  <a:srgbClr val="3C5C60"/>
                </a:solidFill>
                <a:latin typeface="Georgia"/>
                <a:cs typeface="Georgia"/>
              </a:rPr>
              <a:t>I</a:t>
            </a:r>
            <a:r>
              <a:rPr sz="2200" b="1" spc="-75" dirty="0">
                <a:solidFill>
                  <a:srgbClr val="3C5C60"/>
                </a:solidFill>
                <a:latin typeface="Georgia"/>
                <a:cs typeface="Georgia"/>
              </a:rPr>
              <a:t>K  </a:t>
            </a:r>
            <a:r>
              <a:rPr sz="2200" b="1" spc="45" dirty="0">
                <a:solidFill>
                  <a:srgbClr val="3C5C60"/>
                </a:solidFill>
                <a:latin typeface="Georgia"/>
                <a:cs typeface="Georgia"/>
              </a:rPr>
              <a:t>IBSEN</a:t>
            </a:r>
            <a:r>
              <a:rPr sz="2200" b="1" spc="105" dirty="0">
                <a:solidFill>
                  <a:srgbClr val="3C5C60"/>
                </a:solidFill>
                <a:latin typeface="Georgia"/>
                <a:cs typeface="Georgia"/>
              </a:rPr>
              <a:t> </a:t>
            </a:r>
            <a:r>
              <a:rPr sz="2200" b="1" spc="595" dirty="0">
                <a:solidFill>
                  <a:srgbClr val="3C5C60"/>
                </a:solidFill>
                <a:latin typeface="Georgia"/>
                <a:cs typeface="Georgia"/>
              </a:rPr>
              <a:t>-</a:t>
            </a:r>
            <a:endParaRPr sz="2200" dirty="0">
              <a:latin typeface="Georgia"/>
              <a:cs typeface="Georgia"/>
            </a:endParaRPr>
          </a:p>
          <a:p>
            <a:pPr>
              <a:lnSpc>
                <a:spcPct val="100000"/>
              </a:lnSpc>
              <a:spcBef>
                <a:spcPts val="15"/>
              </a:spcBef>
            </a:pPr>
            <a:endParaRPr sz="3200" dirty="0">
              <a:latin typeface="Georgia"/>
              <a:cs typeface="Georgia"/>
            </a:endParaRPr>
          </a:p>
          <a:p>
            <a:pPr marL="578485" marR="518795" indent="-241935">
              <a:lnSpc>
                <a:spcPct val="108000"/>
              </a:lnSpc>
            </a:pPr>
            <a:r>
              <a:rPr lang="lt-LT" sz="2200" b="1" spc="170" dirty="0">
                <a:solidFill>
                  <a:srgbClr val="3C5C60"/>
                </a:solidFill>
                <a:latin typeface="Georgia"/>
              </a:rPr>
              <a:t>„</a:t>
            </a:r>
            <a:r>
              <a:rPr sz="2200" b="1" spc="170" dirty="0">
                <a:solidFill>
                  <a:srgbClr val="3C5C60"/>
                </a:solidFill>
                <a:latin typeface="Georgia"/>
              </a:rPr>
              <a:t>N</a:t>
            </a:r>
            <a:r>
              <a:rPr sz="2200" b="1" spc="170" dirty="0">
                <a:solidFill>
                  <a:srgbClr val="3C5C60"/>
                </a:solidFill>
                <a:latin typeface="Georgia"/>
                <a:cs typeface="Georgia"/>
              </a:rPr>
              <a:t>ORA</a:t>
            </a:r>
            <a:r>
              <a:rPr sz="2200" b="1" spc="110" dirty="0">
                <a:solidFill>
                  <a:srgbClr val="3C5C60"/>
                </a:solidFill>
                <a:latin typeface="Georgia"/>
                <a:cs typeface="Georgia"/>
              </a:rPr>
              <a:t> </a:t>
            </a:r>
            <a:r>
              <a:rPr lang="en-US" sz="2200" b="1" spc="595" dirty="0">
                <a:solidFill>
                  <a:srgbClr val="3C5C60"/>
                </a:solidFill>
                <a:latin typeface="Georgia"/>
                <a:cs typeface="Georgia"/>
              </a:rPr>
              <a:t>–</a:t>
            </a:r>
            <a:r>
              <a:rPr sz="2200" b="1" spc="110" dirty="0">
                <a:solidFill>
                  <a:srgbClr val="3C5C60"/>
                </a:solidFill>
                <a:latin typeface="Georgia"/>
                <a:cs typeface="Georgia"/>
              </a:rPr>
              <a:t> </a:t>
            </a:r>
            <a:r>
              <a:rPr lang="lt-LT" sz="2200" b="1" spc="65" dirty="0">
                <a:solidFill>
                  <a:srgbClr val="3C5C60"/>
                </a:solidFill>
                <a:latin typeface="Georgia"/>
                <a:cs typeface="Georgia"/>
              </a:rPr>
              <a:t>LĖLIŲ NAMAI</a:t>
            </a:r>
            <a:r>
              <a:rPr sz="2200" b="1" spc="130" dirty="0">
                <a:solidFill>
                  <a:srgbClr val="3C5C60"/>
                </a:solidFill>
                <a:latin typeface="Georgia"/>
                <a:cs typeface="Georgia"/>
              </a:rPr>
              <a:t>”</a:t>
            </a:r>
            <a:endParaRPr lang="lt-LT" sz="2200" b="1" spc="130" dirty="0">
              <a:solidFill>
                <a:srgbClr val="3C5C60"/>
              </a:solidFill>
              <a:latin typeface="Georgia"/>
              <a:cs typeface="Georgia"/>
            </a:endParaRPr>
          </a:p>
          <a:p>
            <a:pPr marL="578485" marR="518795" indent="-241935">
              <a:lnSpc>
                <a:spcPct val="108000"/>
              </a:lnSpc>
            </a:pPr>
            <a:endParaRPr sz="2200" dirty="0">
              <a:latin typeface="Georgia"/>
              <a:cs typeface="Georgia"/>
            </a:endParaRPr>
          </a:p>
        </p:txBody>
      </p:sp>
      <p:sp>
        <p:nvSpPr>
          <p:cNvPr id="6" name="object 6"/>
          <p:cNvSpPr txBox="1"/>
          <p:nvPr/>
        </p:nvSpPr>
        <p:spPr>
          <a:xfrm>
            <a:off x="6758610" y="838200"/>
            <a:ext cx="2625725" cy="6027932"/>
          </a:xfrm>
          <a:prstGeom prst="rect">
            <a:avLst/>
          </a:prstGeom>
        </p:spPr>
        <p:txBody>
          <a:bodyPr vert="horz" wrap="square" lIns="0" tIns="12065" rIns="0" bIns="0" rtlCol="0">
            <a:spAutoFit/>
          </a:bodyPr>
          <a:lstStyle/>
          <a:p>
            <a:pPr marL="12065" marR="5080" algn="ctr">
              <a:lnSpc>
                <a:spcPct val="125000"/>
              </a:lnSpc>
              <a:spcBef>
                <a:spcPts val="95"/>
              </a:spcBef>
            </a:pPr>
            <a:r>
              <a:rPr lang="lt-LT" sz="1850" spc="145" dirty="0">
                <a:solidFill>
                  <a:srgbClr val="A6A6A6"/>
                </a:solidFill>
                <a:latin typeface="Georgia"/>
                <a:cs typeface="Georgia"/>
              </a:rPr>
              <a:t>Bene dažniausiai pasaulyje vaidinamas "Lėlių namelis", kurio kulminacija - Noros, palikusios savo vyrą </a:t>
            </a:r>
            <a:r>
              <a:rPr lang="lt-LT" sz="1850" spc="145" dirty="0" err="1">
                <a:solidFill>
                  <a:srgbClr val="A6A6A6"/>
                </a:solidFill>
                <a:latin typeface="Georgia"/>
                <a:cs typeface="Georgia"/>
              </a:rPr>
              <a:t>Torvaldą</a:t>
            </a:r>
            <a:r>
              <a:rPr lang="lt-LT" sz="1850" spc="145" dirty="0">
                <a:solidFill>
                  <a:srgbClr val="A6A6A6"/>
                </a:solidFill>
                <a:latin typeface="Georgia"/>
                <a:cs typeface="Georgia"/>
              </a:rPr>
              <a:t> ir tris vaikus, išėjimas iš namų. 1879 m., kai ši pjesė buvo pirmą kartą suvaidinta, tokia situacija buvo negirdėtas dalykas ir iki šiol tai yra vienas ryškiausių lyčių politikos momentų pasaulinėje literatūroje.</a:t>
            </a:r>
            <a:endParaRPr sz="1850" dirty="0">
              <a:latin typeface="Georgia"/>
              <a:cs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9753599" y="7315199"/>
                </a:moveTo>
                <a:lnTo>
                  <a:pt x="0" y="7315199"/>
                </a:lnTo>
                <a:lnTo>
                  <a:pt x="0" y="0"/>
                </a:lnTo>
                <a:lnTo>
                  <a:pt x="9753599" y="0"/>
                </a:lnTo>
                <a:lnTo>
                  <a:pt x="9753599" y="7315199"/>
                </a:lnTo>
                <a:close/>
              </a:path>
            </a:pathLst>
          </a:custGeom>
          <a:solidFill>
            <a:srgbClr val="FFD9C2"/>
          </a:solidFill>
        </p:spPr>
        <p:txBody>
          <a:bodyPr wrap="square" lIns="0" tIns="0" rIns="0" bIns="0" rtlCol="0"/>
          <a:lstStyle/>
          <a:p>
            <a:endParaRPr/>
          </a:p>
        </p:txBody>
      </p:sp>
      <p:sp>
        <p:nvSpPr>
          <p:cNvPr id="3" name="object 3"/>
          <p:cNvSpPr/>
          <p:nvPr/>
        </p:nvSpPr>
        <p:spPr>
          <a:xfrm>
            <a:off x="548640" y="1463052"/>
            <a:ext cx="7670800" cy="4389120"/>
          </a:xfrm>
          <a:custGeom>
            <a:avLst/>
            <a:gdLst/>
            <a:ahLst/>
            <a:cxnLst/>
            <a:rect l="l" t="t" r="r" b="b"/>
            <a:pathLst>
              <a:path w="7670800" h="4389120">
                <a:moveTo>
                  <a:pt x="7670800" y="0"/>
                </a:moveTo>
                <a:lnTo>
                  <a:pt x="0" y="0"/>
                </a:lnTo>
                <a:lnTo>
                  <a:pt x="0" y="25400"/>
                </a:lnTo>
                <a:lnTo>
                  <a:pt x="0" y="4362450"/>
                </a:lnTo>
                <a:lnTo>
                  <a:pt x="0" y="4389120"/>
                </a:lnTo>
                <a:lnTo>
                  <a:pt x="7670800" y="4389120"/>
                </a:lnTo>
                <a:lnTo>
                  <a:pt x="7670800" y="4362907"/>
                </a:lnTo>
                <a:lnTo>
                  <a:pt x="7670800" y="4362450"/>
                </a:lnTo>
                <a:lnTo>
                  <a:pt x="7670800" y="25654"/>
                </a:lnTo>
                <a:lnTo>
                  <a:pt x="7644587" y="25654"/>
                </a:lnTo>
                <a:lnTo>
                  <a:pt x="7644587" y="4362450"/>
                </a:lnTo>
                <a:lnTo>
                  <a:pt x="25654" y="4362450"/>
                </a:lnTo>
                <a:lnTo>
                  <a:pt x="25654" y="25400"/>
                </a:lnTo>
                <a:lnTo>
                  <a:pt x="7670800" y="25400"/>
                </a:lnTo>
                <a:lnTo>
                  <a:pt x="7670800" y="0"/>
                </a:lnTo>
                <a:close/>
              </a:path>
            </a:pathLst>
          </a:custGeom>
          <a:solidFill>
            <a:srgbClr val="3C5C60"/>
          </a:solidFill>
        </p:spPr>
        <p:txBody>
          <a:bodyPr wrap="square" lIns="0" tIns="0" rIns="0" bIns="0" rtlCol="0"/>
          <a:lstStyle/>
          <a:p>
            <a:endParaRPr/>
          </a:p>
        </p:txBody>
      </p:sp>
      <p:sp>
        <p:nvSpPr>
          <p:cNvPr id="4" name="object 4"/>
          <p:cNvSpPr txBox="1">
            <a:spLocks noGrp="1"/>
          </p:cNvSpPr>
          <p:nvPr>
            <p:ph type="title"/>
          </p:nvPr>
        </p:nvSpPr>
        <p:spPr>
          <a:xfrm>
            <a:off x="932179" y="1680620"/>
            <a:ext cx="2306320" cy="1644650"/>
          </a:xfrm>
          <a:prstGeom prst="rect">
            <a:avLst/>
          </a:prstGeom>
        </p:spPr>
        <p:txBody>
          <a:bodyPr vert="horz" wrap="square" lIns="0" tIns="12065" rIns="0" bIns="0" rtlCol="0">
            <a:spAutoFit/>
          </a:bodyPr>
          <a:lstStyle/>
          <a:p>
            <a:pPr marL="12700" marR="5080">
              <a:lnSpc>
                <a:spcPct val="108400"/>
              </a:lnSpc>
              <a:spcBef>
                <a:spcPts val="95"/>
              </a:spcBef>
            </a:pPr>
            <a:r>
              <a:rPr sz="4900" b="1" spc="30" dirty="0">
                <a:solidFill>
                  <a:srgbClr val="3C5C60"/>
                </a:solidFill>
                <a:latin typeface="Tahoma"/>
                <a:cs typeface="Tahoma"/>
              </a:rPr>
              <a:t>Nora </a:t>
            </a:r>
            <a:r>
              <a:rPr sz="4900" b="1" spc="35" dirty="0">
                <a:solidFill>
                  <a:srgbClr val="3C5C60"/>
                </a:solidFill>
                <a:latin typeface="Tahoma"/>
                <a:cs typeface="Tahoma"/>
              </a:rPr>
              <a:t> </a:t>
            </a:r>
            <a:r>
              <a:rPr sz="4900" b="1" spc="130" dirty="0">
                <a:solidFill>
                  <a:srgbClr val="3C5C60"/>
                </a:solidFill>
                <a:latin typeface="Tahoma"/>
                <a:cs typeface="Tahoma"/>
              </a:rPr>
              <a:t>H</a:t>
            </a:r>
            <a:r>
              <a:rPr sz="4900" b="1" spc="-70" dirty="0">
                <a:solidFill>
                  <a:srgbClr val="3C5C60"/>
                </a:solidFill>
                <a:latin typeface="Tahoma"/>
                <a:cs typeface="Tahoma"/>
              </a:rPr>
              <a:t>e</a:t>
            </a:r>
            <a:r>
              <a:rPr sz="4900" b="1" spc="-20" dirty="0">
                <a:solidFill>
                  <a:srgbClr val="3C5C60"/>
                </a:solidFill>
                <a:latin typeface="Tahoma"/>
                <a:cs typeface="Tahoma"/>
              </a:rPr>
              <a:t>l</a:t>
            </a:r>
            <a:r>
              <a:rPr sz="4900" b="1" spc="110" dirty="0">
                <a:solidFill>
                  <a:srgbClr val="3C5C60"/>
                </a:solidFill>
                <a:latin typeface="Tahoma"/>
                <a:cs typeface="Tahoma"/>
              </a:rPr>
              <a:t>m</a:t>
            </a:r>
            <a:r>
              <a:rPr sz="4900" b="1" spc="-70" dirty="0">
                <a:solidFill>
                  <a:srgbClr val="3C5C60"/>
                </a:solidFill>
                <a:latin typeface="Tahoma"/>
                <a:cs typeface="Tahoma"/>
              </a:rPr>
              <a:t>e</a:t>
            </a:r>
            <a:r>
              <a:rPr sz="4900" b="1" spc="30" dirty="0">
                <a:solidFill>
                  <a:srgbClr val="3C5C60"/>
                </a:solidFill>
                <a:latin typeface="Tahoma"/>
                <a:cs typeface="Tahoma"/>
              </a:rPr>
              <a:t>r</a:t>
            </a:r>
            <a:endParaRPr sz="4900">
              <a:latin typeface="Tahoma"/>
              <a:cs typeface="Tahoma"/>
            </a:endParaRPr>
          </a:p>
        </p:txBody>
      </p:sp>
      <p:sp>
        <p:nvSpPr>
          <p:cNvPr id="5" name="object 5"/>
          <p:cNvSpPr/>
          <p:nvPr/>
        </p:nvSpPr>
        <p:spPr>
          <a:xfrm>
            <a:off x="8788400" y="1463039"/>
            <a:ext cx="965200" cy="4391025"/>
          </a:xfrm>
          <a:custGeom>
            <a:avLst/>
            <a:gdLst/>
            <a:ahLst/>
            <a:cxnLst/>
            <a:rect l="l" t="t" r="r" b="b"/>
            <a:pathLst>
              <a:path w="965200" h="4391025">
                <a:moveTo>
                  <a:pt x="0" y="0"/>
                </a:moveTo>
                <a:lnTo>
                  <a:pt x="965199" y="0"/>
                </a:lnTo>
                <a:lnTo>
                  <a:pt x="965199" y="4391024"/>
                </a:lnTo>
                <a:lnTo>
                  <a:pt x="0" y="4391024"/>
                </a:lnTo>
                <a:lnTo>
                  <a:pt x="0" y="0"/>
                </a:lnTo>
                <a:close/>
              </a:path>
            </a:pathLst>
          </a:custGeom>
          <a:solidFill>
            <a:srgbClr val="3C5C60"/>
          </a:solidFill>
        </p:spPr>
        <p:txBody>
          <a:bodyPr wrap="square" lIns="0" tIns="0" rIns="0" bIns="0" rtlCol="0"/>
          <a:lstStyle/>
          <a:p>
            <a:endParaRPr/>
          </a:p>
        </p:txBody>
      </p:sp>
      <p:sp>
        <p:nvSpPr>
          <p:cNvPr id="6" name="object 6"/>
          <p:cNvSpPr txBox="1"/>
          <p:nvPr/>
        </p:nvSpPr>
        <p:spPr>
          <a:xfrm>
            <a:off x="3622038" y="2927344"/>
            <a:ext cx="3959237" cy="1883016"/>
          </a:xfrm>
          <a:prstGeom prst="rect">
            <a:avLst/>
          </a:prstGeom>
        </p:spPr>
        <p:txBody>
          <a:bodyPr vert="horz" wrap="square" lIns="0" tIns="12065" rIns="0" bIns="0" rtlCol="0">
            <a:spAutoFit/>
          </a:bodyPr>
          <a:lstStyle/>
          <a:p>
            <a:pPr marL="12700" marR="5080" indent="1184910" algn="r">
              <a:lnSpc>
                <a:spcPct val="123200"/>
              </a:lnSpc>
              <a:spcBef>
                <a:spcPts val="95"/>
              </a:spcBef>
            </a:pPr>
            <a:r>
              <a:rPr lang="lt-LT" sz="3400" b="1" spc="-60" dirty="0">
                <a:solidFill>
                  <a:srgbClr val="3C5C60"/>
                </a:solidFill>
                <a:latin typeface="Georgia"/>
                <a:cs typeface="Georgia"/>
              </a:rPr>
              <a:t>Pagrindinė</a:t>
            </a:r>
            <a:r>
              <a:rPr sz="3400" b="1" spc="-20" dirty="0">
                <a:solidFill>
                  <a:srgbClr val="3C5C60"/>
                </a:solidFill>
                <a:latin typeface="Georgia"/>
                <a:cs typeface="Georgia"/>
              </a:rPr>
              <a:t> </a:t>
            </a:r>
            <a:r>
              <a:rPr sz="3400" b="1" spc="-15" dirty="0">
                <a:solidFill>
                  <a:srgbClr val="3C5C60"/>
                </a:solidFill>
                <a:latin typeface="Georgia"/>
                <a:cs typeface="Georgia"/>
              </a:rPr>
              <a:t> </a:t>
            </a:r>
            <a:r>
              <a:rPr sz="3400" b="1" spc="-90" dirty="0">
                <a:solidFill>
                  <a:srgbClr val="3C5C60"/>
                </a:solidFill>
                <a:latin typeface="Georgia"/>
                <a:cs typeface="Georgia"/>
              </a:rPr>
              <a:t>Henrik</a:t>
            </a:r>
            <a:r>
              <a:rPr lang="lt-LT" sz="3400" b="1" spc="-95" dirty="0">
                <a:solidFill>
                  <a:srgbClr val="3C5C60"/>
                </a:solidFill>
                <a:latin typeface="Georgia"/>
                <a:cs typeface="Georgia"/>
              </a:rPr>
              <a:t> </a:t>
            </a:r>
            <a:r>
              <a:rPr sz="3400" b="1" spc="25" dirty="0">
                <a:solidFill>
                  <a:srgbClr val="3C5C60"/>
                </a:solidFill>
                <a:latin typeface="Georgia"/>
                <a:cs typeface="Georgia"/>
              </a:rPr>
              <a:t>Ibsen</a:t>
            </a:r>
            <a:r>
              <a:rPr lang="en-US" sz="3400" b="1" spc="25" dirty="0">
                <a:solidFill>
                  <a:srgbClr val="3C5C60"/>
                </a:solidFill>
                <a:latin typeface="Georgia"/>
                <a:cs typeface="Georgia"/>
              </a:rPr>
              <a:t>‘</a:t>
            </a:r>
            <a:r>
              <a:rPr lang="lt-LT" sz="3400" b="1" spc="25" dirty="0">
                <a:solidFill>
                  <a:srgbClr val="3C5C60"/>
                </a:solidFill>
                <a:latin typeface="Georgia"/>
                <a:cs typeface="Georgia"/>
              </a:rPr>
              <a:t>o pjesės veikėja</a:t>
            </a:r>
            <a:endParaRPr sz="3400" dirty="0">
              <a:latin typeface="Georgia"/>
              <a:cs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
            <a:ext cx="9753600" cy="7315200"/>
          </a:xfrm>
          <a:custGeom>
            <a:avLst/>
            <a:gdLst/>
            <a:ahLst/>
            <a:cxnLst/>
            <a:rect l="l" t="t" r="r" b="b"/>
            <a:pathLst>
              <a:path w="9753600" h="7315200">
                <a:moveTo>
                  <a:pt x="9753599" y="7315199"/>
                </a:moveTo>
                <a:lnTo>
                  <a:pt x="0" y="7315199"/>
                </a:lnTo>
                <a:lnTo>
                  <a:pt x="0" y="0"/>
                </a:lnTo>
                <a:lnTo>
                  <a:pt x="9753599" y="0"/>
                </a:lnTo>
                <a:lnTo>
                  <a:pt x="9753599" y="7315199"/>
                </a:lnTo>
                <a:close/>
              </a:path>
            </a:pathLst>
          </a:custGeom>
          <a:solidFill>
            <a:srgbClr val="FFD9C2"/>
          </a:solidFill>
        </p:spPr>
        <p:txBody>
          <a:bodyPr wrap="square" lIns="0" tIns="0" rIns="0" bIns="0" rtlCol="0"/>
          <a:lstStyle/>
          <a:p>
            <a:endParaRPr/>
          </a:p>
        </p:txBody>
      </p:sp>
      <p:sp>
        <p:nvSpPr>
          <p:cNvPr id="3" name="object 3"/>
          <p:cNvSpPr/>
          <p:nvPr/>
        </p:nvSpPr>
        <p:spPr>
          <a:xfrm>
            <a:off x="548639" y="1463042"/>
            <a:ext cx="5600700" cy="4152900"/>
          </a:xfrm>
          <a:custGeom>
            <a:avLst/>
            <a:gdLst/>
            <a:ahLst/>
            <a:cxnLst/>
            <a:rect l="l" t="t" r="r" b="b"/>
            <a:pathLst>
              <a:path w="5600700" h="4152900">
                <a:moveTo>
                  <a:pt x="5600699" y="4152899"/>
                </a:moveTo>
                <a:lnTo>
                  <a:pt x="0" y="4152899"/>
                </a:lnTo>
                <a:lnTo>
                  <a:pt x="0" y="0"/>
                </a:lnTo>
                <a:lnTo>
                  <a:pt x="5600699" y="0"/>
                </a:lnTo>
                <a:lnTo>
                  <a:pt x="5600699" y="4152899"/>
                </a:lnTo>
                <a:close/>
              </a:path>
            </a:pathLst>
          </a:custGeom>
          <a:solidFill>
            <a:srgbClr val="3C5C60"/>
          </a:solidFill>
        </p:spPr>
        <p:txBody>
          <a:bodyPr wrap="square" lIns="0" tIns="0" rIns="0" bIns="0" rtlCol="0"/>
          <a:lstStyle/>
          <a:p>
            <a:endParaRPr/>
          </a:p>
        </p:txBody>
      </p:sp>
      <p:sp>
        <p:nvSpPr>
          <p:cNvPr id="4" name="object 4"/>
          <p:cNvSpPr/>
          <p:nvPr/>
        </p:nvSpPr>
        <p:spPr>
          <a:xfrm>
            <a:off x="9288287" y="1463043"/>
            <a:ext cx="465455" cy="4152900"/>
          </a:xfrm>
          <a:custGeom>
            <a:avLst/>
            <a:gdLst/>
            <a:ahLst/>
            <a:cxnLst/>
            <a:rect l="l" t="t" r="r" b="b"/>
            <a:pathLst>
              <a:path w="465454" h="4152900">
                <a:moveTo>
                  <a:pt x="465312" y="4152899"/>
                </a:moveTo>
                <a:lnTo>
                  <a:pt x="0" y="4152899"/>
                </a:lnTo>
                <a:lnTo>
                  <a:pt x="0" y="0"/>
                </a:lnTo>
                <a:lnTo>
                  <a:pt x="465312" y="0"/>
                </a:lnTo>
                <a:lnTo>
                  <a:pt x="465312" y="4152899"/>
                </a:lnTo>
                <a:close/>
              </a:path>
            </a:pathLst>
          </a:custGeom>
          <a:solidFill>
            <a:srgbClr val="3C5C60"/>
          </a:solidFill>
        </p:spPr>
        <p:txBody>
          <a:bodyPr wrap="square" lIns="0" tIns="0" rIns="0" bIns="0" rtlCol="0"/>
          <a:lstStyle/>
          <a:p>
            <a:endParaRPr/>
          </a:p>
        </p:txBody>
      </p:sp>
      <p:grpSp>
        <p:nvGrpSpPr>
          <p:cNvPr id="5" name="object 5"/>
          <p:cNvGrpSpPr/>
          <p:nvPr/>
        </p:nvGrpSpPr>
        <p:grpSpPr>
          <a:xfrm>
            <a:off x="5364479" y="3486991"/>
            <a:ext cx="3657600" cy="3657600"/>
            <a:chOff x="5364479" y="3486991"/>
            <a:chExt cx="3657600" cy="3657600"/>
          </a:xfrm>
        </p:grpSpPr>
        <p:pic>
          <p:nvPicPr>
            <p:cNvPr id="6" name="object 6"/>
            <p:cNvPicPr/>
            <p:nvPr/>
          </p:nvPicPr>
          <p:blipFill>
            <a:blip r:embed="rId2" cstate="print"/>
            <a:stretch>
              <a:fillRect/>
            </a:stretch>
          </p:blipFill>
          <p:spPr>
            <a:xfrm>
              <a:off x="5364479" y="3486991"/>
              <a:ext cx="3657599" cy="3657599"/>
            </a:xfrm>
            <a:prstGeom prst="rect">
              <a:avLst/>
            </a:prstGeom>
          </p:spPr>
        </p:pic>
        <p:pic>
          <p:nvPicPr>
            <p:cNvPr id="7" name="object 7"/>
            <p:cNvPicPr/>
            <p:nvPr/>
          </p:nvPicPr>
          <p:blipFill>
            <a:blip r:embed="rId3" cstate="print"/>
            <a:stretch>
              <a:fillRect/>
            </a:stretch>
          </p:blipFill>
          <p:spPr>
            <a:xfrm>
              <a:off x="5759025" y="3853964"/>
              <a:ext cx="2867092" cy="2921816"/>
            </a:xfrm>
            <a:prstGeom prst="rect">
              <a:avLst/>
            </a:prstGeom>
          </p:spPr>
        </p:pic>
        <p:pic>
          <p:nvPicPr>
            <p:cNvPr id="8" name="object 8"/>
            <p:cNvPicPr/>
            <p:nvPr/>
          </p:nvPicPr>
          <p:blipFill>
            <a:blip r:embed="rId4" cstate="print"/>
            <a:stretch>
              <a:fillRect/>
            </a:stretch>
          </p:blipFill>
          <p:spPr>
            <a:xfrm>
              <a:off x="5759093" y="3997870"/>
              <a:ext cx="2952749" cy="2924174"/>
            </a:xfrm>
            <a:prstGeom prst="rect">
              <a:avLst/>
            </a:prstGeom>
          </p:spPr>
        </p:pic>
      </p:grpSp>
      <p:sp>
        <p:nvSpPr>
          <p:cNvPr id="9" name="object 9"/>
          <p:cNvSpPr txBox="1"/>
          <p:nvPr/>
        </p:nvSpPr>
        <p:spPr>
          <a:xfrm>
            <a:off x="953044" y="2038041"/>
            <a:ext cx="4750435" cy="1911549"/>
          </a:xfrm>
          <a:prstGeom prst="rect">
            <a:avLst/>
          </a:prstGeom>
        </p:spPr>
        <p:txBody>
          <a:bodyPr vert="horz" wrap="square" lIns="0" tIns="11430" rIns="0" bIns="0" rtlCol="0">
            <a:spAutoFit/>
          </a:bodyPr>
          <a:lstStyle/>
          <a:p>
            <a:pPr marL="12700" marR="5080">
              <a:lnSpc>
                <a:spcPct val="107100"/>
              </a:lnSpc>
              <a:spcBef>
                <a:spcPts val="90"/>
              </a:spcBef>
            </a:pPr>
            <a:r>
              <a:rPr lang="lt-LT" sz="2350" b="1" spc="-5" dirty="0">
                <a:solidFill>
                  <a:srgbClr val="FFD9C2"/>
                </a:solidFill>
                <a:latin typeface="Tahoma"/>
                <a:cs typeface="Tahoma"/>
              </a:rPr>
              <a:t>UNESCO registre „Pasaulio atmintis" pjesės veikėja Nora vadinama „simboliu moterų, kovojančių už išsilaisvinimą ir lygybę visame pasaulyje".</a:t>
            </a:r>
            <a:endParaRPr sz="2350" dirty="0">
              <a:latin typeface="Tahoma"/>
              <a:cs typeface="Tahom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6056" y="5557852"/>
            <a:ext cx="9353550" cy="942975"/>
          </a:xfrm>
          <a:custGeom>
            <a:avLst/>
            <a:gdLst/>
            <a:ahLst/>
            <a:cxnLst/>
            <a:rect l="l" t="t" r="r" b="b"/>
            <a:pathLst>
              <a:path w="9353550" h="942975">
                <a:moveTo>
                  <a:pt x="9353549" y="942974"/>
                </a:moveTo>
                <a:lnTo>
                  <a:pt x="0" y="942974"/>
                </a:lnTo>
                <a:lnTo>
                  <a:pt x="0" y="0"/>
                </a:lnTo>
                <a:lnTo>
                  <a:pt x="9353549" y="0"/>
                </a:lnTo>
                <a:lnTo>
                  <a:pt x="9353549" y="942974"/>
                </a:lnTo>
                <a:close/>
              </a:path>
            </a:pathLst>
          </a:custGeom>
          <a:solidFill>
            <a:srgbClr val="FFD9C2"/>
          </a:solidFill>
        </p:spPr>
        <p:txBody>
          <a:bodyPr wrap="square" lIns="0" tIns="0" rIns="0" bIns="0" rtlCol="0"/>
          <a:lstStyle/>
          <a:p>
            <a:endParaRPr/>
          </a:p>
        </p:txBody>
      </p:sp>
      <p:sp>
        <p:nvSpPr>
          <p:cNvPr id="3" name="object 3"/>
          <p:cNvSpPr txBox="1"/>
          <p:nvPr/>
        </p:nvSpPr>
        <p:spPr>
          <a:xfrm>
            <a:off x="533400" y="1617682"/>
            <a:ext cx="2419350" cy="1922962"/>
          </a:xfrm>
          <a:prstGeom prst="rect">
            <a:avLst/>
          </a:prstGeom>
          <a:solidFill>
            <a:srgbClr val="FFD9C2"/>
          </a:solidFill>
        </p:spPr>
        <p:txBody>
          <a:bodyPr vert="horz" wrap="square" lIns="0" tIns="563880" rIns="0" bIns="0" rtlCol="0" anchor="t">
            <a:spAutoFit/>
          </a:bodyPr>
          <a:lstStyle/>
          <a:p>
            <a:pPr marL="413384" marR="207645" indent="-200025">
              <a:lnSpc>
                <a:spcPct val="108300"/>
              </a:lnSpc>
              <a:spcBef>
                <a:spcPts val="4440"/>
              </a:spcBef>
            </a:pPr>
            <a:r>
              <a:rPr lang="lt-LT" sz="2800" b="1" spc="215" dirty="0">
                <a:solidFill>
                  <a:srgbClr val="3C5C60"/>
                </a:solidFill>
                <a:latin typeface="Tahoma"/>
                <a:cs typeface="Tahoma"/>
              </a:rPr>
              <a:t>„Lėlių namai“</a:t>
            </a:r>
            <a:br>
              <a:rPr lang="lt-LT" sz="2800" b="1" spc="215" dirty="0">
                <a:solidFill>
                  <a:srgbClr val="3C5C60"/>
                </a:solidFill>
                <a:latin typeface="Tahoma"/>
                <a:cs typeface="Tahoma"/>
              </a:rPr>
            </a:br>
            <a:endParaRPr lang="lt-LT" sz="2800" b="1" spc="215" dirty="0">
              <a:solidFill>
                <a:srgbClr val="3C5C60"/>
              </a:solidFill>
              <a:latin typeface="Tahoma"/>
              <a:cs typeface="Tahoma"/>
            </a:endParaRPr>
          </a:p>
        </p:txBody>
      </p:sp>
      <p:pic>
        <p:nvPicPr>
          <p:cNvPr id="4" name="object 4"/>
          <p:cNvPicPr/>
          <p:nvPr/>
        </p:nvPicPr>
        <p:blipFill>
          <a:blip r:embed="rId2" cstate="print"/>
          <a:stretch>
            <a:fillRect/>
          </a:stretch>
        </p:blipFill>
        <p:spPr>
          <a:xfrm>
            <a:off x="3817046" y="1668997"/>
            <a:ext cx="104775" cy="104774"/>
          </a:xfrm>
          <a:prstGeom prst="rect">
            <a:avLst/>
          </a:prstGeom>
        </p:spPr>
      </p:pic>
      <p:sp>
        <p:nvSpPr>
          <p:cNvPr id="5" name="object 5"/>
          <p:cNvSpPr txBox="1">
            <a:spLocks noGrp="1"/>
          </p:cNvSpPr>
          <p:nvPr>
            <p:ph type="title"/>
          </p:nvPr>
        </p:nvSpPr>
        <p:spPr>
          <a:xfrm>
            <a:off x="3657600" y="1446545"/>
            <a:ext cx="5194300" cy="2265236"/>
          </a:xfrm>
          <a:prstGeom prst="rect">
            <a:avLst/>
          </a:prstGeom>
        </p:spPr>
        <p:txBody>
          <a:bodyPr vert="horz" wrap="square" lIns="0" tIns="12700" rIns="0" bIns="0" rtlCol="0">
            <a:spAutoFit/>
          </a:bodyPr>
          <a:lstStyle/>
          <a:p>
            <a:pPr marL="12065" marR="5080" algn="ctr">
              <a:lnSpc>
                <a:spcPct val="136400"/>
              </a:lnSpc>
              <a:spcBef>
                <a:spcPts val="100"/>
              </a:spcBef>
            </a:pPr>
            <a:r>
              <a:rPr lang="lt-LT" sz="2200" spc="155" dirty="0">
                <a:solidFill>
                  <a:srgbClr val="FFFFFF"/>
                </a:solidFill>
              </a:rPr>
              <a:t>Nuo pat pirmojo „Lėlių namų</a:t>
            </a:r>
            <a:r>
              <a:rPr lang="lt-LT" sz="2200" spc="375" dirty="0">
                <a:solidFill>
                  <a:srgbClr val="FFFFFF"/>
                </a:solidFill>
              </a:rPr>
              <a:t>“</a:t>
            </a:r>
            <a:r>
              <a:rPr lang="lt-LT" sz="2200" spc="155" dirty="0">
                <a:solidFill>
                  <a:srgbClr val="FFFFFF"/>
                </a:solidFill>
              </a:rPr>
              <a:t> pasirodymo šis kūrinys kėlė diskusijas ir ginčus tiek dėl puikios dramaturginės struktūros, tiek dėl ideologinio poveikio.</a:t>
            </a:r>
            <a:endParaRP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9753599" y="7315199"/>
                </a:moveTo>
                <a:lnTo>
                  <a:pt x="0" y="7315199"/>
                </a:lnTo>
                <a:lnTo>
                  <a:pt x="0" y="0"/>
                </a:lnTo>
                <a:lnTo>
                  <a:pt x="9753599" y="0"/>
                </a:lnTo>
                <a:lnTo>
                  <a:pt x="9753599" y="7315199"/>
                </a:lnTo>
                <a:close/>
              </a:path>
            </a:pathLst>
          </a:custGeom>
          <a:solidFill>
            <a:srgbClr val="FFD9C2"/>
          </a:solidFill>
        </p:spPr>
        <p:txBody>
          <a:bodyPr wrap="square" lIns="0" tIns="0" rIns="0" bIns="0" rtlCol="0"/>
          <a:lstStyle/>
          <a:p>
            <a:endParaRPr/>
          </a:p>
        </p:txBody>
      </p:sp>
      <p:sp>
        <p:nvSpPr>
          <p:cNvPr id="3" name="object 3"/>
          <p:cNvSpPr/>
          <p:nvPr/>
        </p:nvSpPr>
        <p:spPr>
          <a:xfrm>
            <a:off x="4134139" y="848360"/>
            <a:ext cx="5381625" cy="5619750"/>
          </a:xfrm>
          <a:custGeom>
            <a:avLst/>
            <a:gdLst/>
            <a:ahLst/>
            <a:cxnLst/>
            <a:rect l="l" t="t" r="r" b="b"/>
            <a:pathLst>
              <a:path w="5381625" h="5619750">
                <a:moveTo>
                  <a:pt x="5381624" y="5619749"/>
                </a:moveTo>
                <a:lnTo>
                  <a:pt x="0" y="5619749"/>
                </a:lnTo>
                <a:lnTo>
                  <a:pt x="0" y="0"/>
                </a:lnTo>
                <a:lnTo>
                  <a:pt x="5381624" y="0"/>
                </a:lnTo>
                <a:lnTo>
                  <a:pt x="5381624" y="5619749"/>
                </a:lnTo>
                <a:close/>
              </a:path>
            </a:pathLst>
          </a:custGeom>
          <a:solidFill>
            <a:srgbClr val="3C5C60"/>
          </a:solidFill>
        </p:spPr>
        <p:txBody>
          <a:bodyPr wrap="square" lIns="0" tIns="0" rIns="0" bIns="0" rtlCol="0"/>
          <a:lstStyle/>
          <a:p>
            <a:endParaRPr/>
          </a:p>
        </p:txBody>
      </p:sp>
      <p:sp>
        <p:nvSpPr>
          <p:cNvPr id="4" name="object 4"/>
          <p:cNvSpPr txBox="1"/>
          <p:nvPr/>
        </p:nvSpPr>
        <p:spPr>
          <a:xfrm>
            <a:off x="561473" y="1475740"/>
            <a:ext cx="3265772" cy="3936014"/>
          </a:xfrm>
          <a:prstGeom prst="rect">
            <a:avLst/>
          </a:prstGeom>
          <a:solidFill>
            <a:srgbClr val="FFD9C2"/>
          </a:solidFill>
          <a:ln w="25632">
            <a:solidFill>
              <a:srgbClr val="3C5C60"/>
            </a:solidFill>
          </a:ln>
        </p:spPr>
        <p:txBody>
          <a:bodyPr vert="horz" wrap="square" lIns="0" tIns="133985" rIns="0" bIns="0" rtlCol="0">
            <a:spAutoFit/>
          </a:bodyPr>
          <a:lstStyle/>
          <a:p>
            <a:pPr marL="423545" marR="721995" algn="ctr">
              <a:lnSpc>
                <a:spcPct val="123200"/>
              </a:lnSpc>
              <a:spcBef>
                <a:spcPts val="1055"/>
              </a:spcBef>
            </a:pPr>
            <a:r>
              <a:rPr lang="lt-LT" sz="3400" b="1" spc="310" dirty="0">
                <a:latin typeface="Trebuchet MS"/>
                <a:cs typeface="Trebuchet MS"/>
              </a:rPr>
              <a:t>Kaip „Lėlių namai“ paveikė visuomenę?</a:t>
            </a:r>
            <a:endParaRPr sz="3400" dirty="0">
              <a:latin typeface="Trebuchet MS"/>
              <a:cs typeface="Trebuchet MS"/>
            </a:endParaRPr>
          </a:p>
        </p:txBody>
      </p:sp>
      <p:sp>
        <p:nvSpPr>
          <p:cNvPr id="5" name="object 5"/>
          <p:cNvSpPr txBox="1">
            <a:spLocks noGrp="1"/>
          </p:cNvSpPr>
          <p:nvPr>
            <p:ph type="title"/>
          </p:nvPr>
        </p:nvSpPr>
        <p:spPr>
          <a:xfrm>
            <a:off x="4648200" y="2038234"/>
            <a:ext cx="4589145" cy="2811026"/>
          </a:xfrm>
          <a:prstGeom prst="rect">
            <a:avLst/>
          </a:prstGeom>
        </p:spPr>
        <p:txBody>
          <a:bodyPr vert="horz" wrap="square" lIns="0" tIns="12065" rIns="0" bIns="0" rtlCol="0">
            <a:spAutoFit/>
          </a:bodyPr>
          <a:lstStyle/>
          <a:p>
            <a:pPr marL="12700" marR="5080" indent="-635" algn="ctr">
              <a:lnSpc>
                <a:spcPct val="115599"/>
              </a:lnSpc>
              <a:spcBef>
                <a:spcPts val="95"/>
              </a:spcBef>
            </a:pPr>
            <a:r>
              <a:rPr lang="lt-LT" sz="2650" spc="165" dirty="0">
                <a:solidFill>
                  <a:srgbClr val="FFFFFF"/>
                </a:solidFill>
              </a:rPr>
              <a:t>„Lėlių namai“ tapo moterų teisių gynimo simboliu, iliustruojančiu iššūkius, su kuriais moterys susiduria gyvendamos kultūroje, kurioje dominuoja vyrai.</a:t>
            </a:r>
            <a:endParaRPr lang="lt-LT" sz="26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83582" y="1605969"/>
            <a:ext cx="5157470" cy="3434466"/>
          </a:xfrm>
          <a:prstGeom prst="rect">
            <a:avLst/>
          </a:prstGeom>
        </p:spPr>
        <p:txBody>
          <a:bodyPr vert="horz" wrap="square" lIns="0" tIns="12065" rIns="0" bIns="0" rtlCol="0">
            <a:spAutoFit/>
          </a:bodyPr>
          <a:lstStyle/>
          <a:p>
            <a:pPr marL="12700" marR="5080">
              <a:lnSpc>
                <a:spcPct val="116300"/>
              </a:lnSpc>
              <a:spcBef>
                <a:spcPts val="95"/>
              </a:spcBef>
            </a:pPr>
            <a:r>
              <a:rPr lang="lt-LT" spc="140" dirty="0"/>
              <a:t>„Lėlių namuose“ Ibsenas piešia niūrų paveikslą, kuriame parodo, kokį pasiaukojantį vaidmenį visuomenėje atlieka visų ekonominių sluoksnių moterys. Iš esmės pjesės veikėjos yra Noros teiginio pavyzdžiai, kad nors vyrai atsisako aukoti savo neliečiamybę, „šimtai tūkstančių moterų tai daro“.</a:t>
            </a:r>
            <a:endParaRPr spc="250" dirty="0"/>
          </a:p>
        </p:txBody>
      </p:sp>
      <p:sp>
        <p:nvSpPr>
          <p:cNvPr id="4" name="object 4"/>
          <p:cNvSpPr/>
          <p:nvPr/>
        </p:nvSpPr>
        <p:spPr>
          <a:xfrm>
            <a:off x="3481869" y="1463039"/>
            <a:ext cx="19050" cy="3819525"/>
          </a:xfrm>
          <a:custGeom>
            <a:avLst/>
            <a:gdLst/>
            <a:ahLst/>
            <a:cxnLst/>
            <a:rect l="l" t="t" r="r" b="b"/>
            <a:pathLst>
              <a:path w="19050" h="3819525">
                <a:moveTo>
                  <a:pt x="19049" y="3819524"/>
                </a:moveTo>
                <a:lnTo>
                  <a:pt x="0" y="3819524"/>
                </a:lnTo>
                <a:lnTo>
                  <a:pt x="0" y="0"/>
                </a:lnTo>
                <a:lnTo>
                  <a:pt x="19049" y="0"/>
                </a:lnTo>
                <a:lnTo>
                  <a:pt x="19049" y="3819524"/>
                </a:lnTo>
                <a:close/>
              </a:path>
            </a:pathLst>
          </a:custGeom>
          <a:solidFill>
            <a:srgbClr val="86A0A6"/>
          </a:solidFill>
        </p:spPr>
        <p:txBody>
          <a:bodyPr wrap="square" lIns="0" tIns="0" rIns="0" bIns="0" rtlCol="0"/>
          <a:lstStyle/>
          <a:p>
            <a:endParaRPr/>
          </a:p>
        </p:txBody>
      </p:sp>
      <p:sp>
        <p:nvSpPr>
          <p:cNvPr id="5" name="object 5"/>
          <p:cNvSpPr/>
          <p:nvPr/>
        </p:nvSpPr>
        <p:spPr>
          <a:xfrm>
            <a:off x="0" y="5852159"/>
            <a:ext cx="9753600" cy="657225"/>
          </a:xfrm>
          <a:custGeom>
            <a:avLst/>
            <a:gdLst/>
            <a:ahLst/>
            <a:cxnLst/>
            <a:rect l="l" t="t" r="r" b="b"/>
            <a:pathLst>
              <a:path w="9753600" h="657225">
                <a:moveTo>
                  <a:pt x="0" y="0"/>
                </a:moveTo>
                <a:lnTo>
                  <a:pt x="9753599" y="0"/>
                </a:lnTo>
                <a:lnTo>
                  <a:pt x="9753599" y="657224"/>
                </a:lnTo>
                <a:lnTo>
                  <a:pt x="0" y="657224"/>
                </a:lnTo>
                <a:lnTo>
                  <a:pt x="0" y="0"/>
                </a:lnTo>
                <a:close/>
              </a:path>
            </a:pathLst>
          </a:custGeom>
          <a:solidFill>
            <a:srgbClr val="FFD9C2"/>
          </a:solidFill>
        </p:spPr>
        <p:txBody>
          <a:bodyPr wrap="square" lIns="0" tIns="0" rIns="0" bIns="0" rtlCol="0"/>
          <a:lstStyle/>
          <a:p>
            <a:endParaRPr/>
          </a:p>
        </p:txBody>
      </p:sp>
      <p:sp>
        <p:nvSpPr>
          <p:cNvPr id="6" name="object 6"/>
          <p:cNvSpPr txBox="1"/>
          <p:nvPr/>
        </p:nvSpPr>
        <p:spPr>
          <a:xfrm>
            <a:off x="303426" y="1674075"/>
            <a:ext cx="2850398" cy="860685"/>
          </a:xfrm>
          <a:prstGeom prst="rect">
            <a:avLst/>
          </a:prstGeom>
        </p:spPr>
        <p:txBody>
          <a:bodyPr vert="horz" wrap="square" lIns="0" tIns="12065" rIns="0" bIns="0" rtlCol="0">
            <a:spAutoFit/>
          </a:bodyPr>
          <a:lstStyle/>
          <a:p>
            <a:pPr marL="12700" marR="5080" indent="64769">
              <a:lnSpc>
                <a:spcPct val="114999"/>
              </a:lnSpc>
              <a:spcBef>
                <a:spcPts val="95"/>
              </a:spcBef>
            </a:pPr>
            <a:r>
              <a:rPr lang="lt-LT" sz="2500" spc="240" dirty="0">
                <a:solidFill>
                  <a:srgbClr val="FFFFFF"/>
                </a:solidFill>
                <a:latin typeface="Georgia"/>
                <a:cs typeface="Georgia"/>
              </a:rPr>
              <a:t>Pasiaukojančios moters vaidmuo</a:t>
            </a:r>
            <a:endParaRPr sz="2500" dirty="0">
              <a:latin typeface="Georgia"/>
              <a:cs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382788" y="2720033"/>
            <a:ext cx="8988022" cy="1720343"/>
          </a:xfrm>
          <a:prstGeom prst="rect">
            <a:avLst/>
          </a:prstGeom>
        </p:spPr>
        <p:txBody>
          <a:bodyPr vert="horz" wrap="square" lIns="0" tIns="65405" rIns="0" bIns="0" rtlCol="0">
            <a:spAutoFit/>
          </a:bodyPr>
          <a:lstStyle/>
          <a:p>
            <a:pPr marL="3433445">
              <a:lnSpc>
                <a:spcPct val="100000"/>
              </a:lnSpc>
              <a:spcBef>
                <a:spcPts val="515"/>
              </a:spcBef>
            </a:pPr>
            <a:r>
              <a:rPr lang="lt-LT" spc="215" dirty="0"/>
              <a:t>Ibsenas nesmerkia nė vienos iš moterų sprendimo, tačiau pasitelkia vaiko skolos tėvams idėją, kad parodytų šeimyninių įsipareigojimų sudėtingumą ir abipusiškumą.</a:t>
            </a:r>
            <a:endParaRPr spc="240" dirty="0"/>
          </a:p>
        </p:txBody>
      </p:sp>
      <p:sp>
        <p:nvSpPr>
          <p:cNvPr id="3" name="object 3"/>
          <p:cNvSpPr/>
          <p:nvPr/>
        </p:nvSpPr>
        <p:spPr>
          <a:xfrm>
            <a:off x="3481869" y="1463039"/>
            <a:ext cx="19050" cy="3819525"/>
          </a:xfrm>
          <a:custGeom>
            <a:avLst/>
            <a:gdLst/>
            <a:ahLst/>
            <a:cxnLst/>
            <a:rect l="l" t="t" r="r" b="b"/>
            <a:pathLst>
              <a:path w="19050" h="3819525">
                <a:moveTo>
                  <a:pt x="19049" y="3819524"/>
                </a:moveTo>
                <a:lnTo>
                  <a:pt x="0" y="3819524"/>
                </a:lnTo>
                <a:lnTo>
                  <a:pt x="0" y="0"/>
                </a:lnTo>
                <a:lnTo>
                  <a:pt x="19049" y="0"/>
                </a:lnTo>
                <a:lnTo>
                  <a:pt x="19049" y="3819524"/>
                </a:lnTo>
                <a:close/>
              </a:path>
            </a:pathLst>
          </a:custGeom>
          <a:solidFill>
            <a:srgbClr val="86A0A6"/>
          </a:solidFill>
        </p:spPr>
        <p:txBody>
          <a:bodyPr wrap="square" lIns="0" tIns="0" rIns="0" bIns="0" rtlCol="0"/>
          <a:lstStyle/>
          <a:p>
            <a:endParaRPr/>
          </a:p>
        </p:txBody>
      </p:sp>
      <p:sp>
        <p:nvSpPr>
          <p:cNvPr id="4" name="object 4"/>
          <p:cNvSpPr/>
          <p:nvPr/>
        </p:nvSpPr>
        <p:spPr>
          <a:xfrm>
            <a:off x="0" y="5852158"/>
            <a:ext cx="9753600" cy="657225"/>
          </a:xfrm>
          <a:custGeom>
            <a:avLst/>
            <a:gdLst/>
            <a:ahLst/>
            <a:cxnLst/>
            <a:rect l="l" t="t" r="r" b="b"/>
            <a:pathLst>
              <a:path w="9753600" h="657225">
                <a:moveTo>
                  <a:pt x="0" y="0"/>
                </a:moveTo>
                <a:lnTo>
                  <a:pt x="9753599" y="0"/>
                </a:lnTo>
                <a:lnTo>
                  <a:pt x="9753599" y="657224"/>
                </a:lnTo>
                <a:lnTo>
                  <a:pt x="0" y="657224"/>
                </a:lnTo>
                <a:lnTo>
                  <a:pt x="0" y="0"/>
                </a:lnTo>
                <a:close/>
              </a:path>
            </a:pathLst>
          </a:custGeom>
          <a:solidFill>
            <a:srgbClr val="FFD9C2"/>
          </a:solidFill>
        </p:spPr>
        <p:txBody>
          <a:bodyPr wrap="square" lIns="0" tIns="0" rIns="0" bIns="0" rtlCol="0"/>
          <a:lstStyle/>
          <a:p>
            <a:endParaRPr/>
          </a:p>
        </p:txBody>
      </p:sp>
      <p:sp>
        <p:nvSpPr>
          <p:cNvPr id="5" name="object 5"/>
          <p:cNvSpPr txBox="1">
            <a:spLocks noGrp="1"/>
          </p:cNvSpPr>
          <p:nvPr>
            <p:ph type="title"/>
          </p:nvPr>
        </p:nvSpPr>
        <p:spPr>
          <a:xfrm>
            <a:off x="493880" y="1346670"/>
            <a:ext cx="2213610" cy="860685"/>
          </a:xfrm>
          <a:prstGeom prst="rect">
            <a:avLst/>
          </a:prstGeom>
        </p:spPr>
        <p:txBody>
          <a:bodyPr vert="horz" wrap="square" lIns="0" tIns="12065" rIns="0" bIns="0" rtlCol="0">
            <a:spAutoFit/>
          </a:bodyPr>
          <a:lstStyle/>
          <a:p>
            <a:pPr marL="664845" marR="5080" indent="-652780">
              <a:lnSpc>
                <a:spcPct val="114999"/>
              </a:lnSpc>
              <a:spcBef>
                <a:spcPts val="95"/>
              </a:spcBef>
            </a:pPr>
            <a:r>
              <a:rPr lang="lt-LT" sz="2500" spc="265" dirty="0">
                <a:solidFill>
                  <a:srgbClr val="FFFFFF"/>
                </a:solidFill>
              </a:rPr>
              <a:t>Tėvystės pareigos</a:t>
            </a:r>
            <a:endParaRPr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61311" y="1008995"/>
            <a:ext cx="5391785" cy="1739900"/>
          </a:xfrm>
          <a:prstGeom prst="rect">
            <a:avLst/>
          </a:prstGeom>
        </p:spPr>
        <p:txBody>
          <a:bodyPr vert="horz" wrap="square" lIns="0" tIns="12065" rIns="0" bIns="0" rtlCol="0">
            <a:spAutoFit/>
          </a:bodyPr>
          <a:lstStyle/>
          <a:p>
            <a:pPr marL="12700" marR="5080" indent="509270" algn="r">
              <a:lnSpc>
                <a:spcPct val="115399"/>
              </a:lnSpc>
              <a:spcBef>
                <a:spcPts val="95"/>
              </a:spcBef>
            </a:pPr>
            <a:r>
              <a:rPr lang="lt-LT" sz="1950" spc="175" dirty="0"/>
              <a:t>Iš pradžių Nora atrodo kvaila, vaikiška moteris, bet pjesei įsibėgėjant matome, kad ji protinga, motyvuota, o pjesei baigiantis - stiprios valios, nepriklausoma mąstytoja.</a:t>
            </a:r>
            <a:endParaRPr sz="1950" dirty="0"/>
          </a:p>
        </p:txBody>
      </p:sp>
      <p:sp>
        <p:nvSpPr>
          <p:cNvPr id="3" name="object 3"/>
          <p:cNvSpPr txBox="1"/>
          <p:nvPr/>
        </p:nvSpPr>
        <p:spPr>
          <a:xfrm>
            <a:off x="3792403" y="3066394"/>
            <a:ext cx="5460365" cy="1709314"/>
          </a:xfrm>
          <a:prstGeom prst="rect">
            <a:avLst/>
          </a:prstGeom>
        </p:spPr>
        <p:txBody>
          <a:bodyPr vert="horz" wrap="square" lIns="0" tIns="12065" rIns="0" bIns="0" rtlCol="0">
            <a:spAutoFit/>
          </a:bodyPr>
          <a:lstStyle/>
          <a:p>
            <a:pPr marL="12700" marR="5080" indent="812165" algn="r">
              <a:lnSpc>
                <a:spcPct val="115399"/>
              </a:lnSpc>
              <a:spcBef>
                <a:spcPts val="95"/>
              </a:spcBef>
            </a:pPr>
            <a:r>
              <a:rPr lang="lt-LT" sz="1950" spc="160" dirty="0">
                <a:solidFill>
                  <a:srgbClr val="FFD9C2"/>
                </a:solidFill>
                <a:latin typeface="Georgia"/>
                <a:cs typeface="Georgia"/>
              </a:rPr>
              <a:t>Pjesės pabaigoje matome, kad </a:t>
            </a:r>
            <a:r>
              <a:rPr lang="lt-LT" sz="1950" spc="160" dirty="0" err="1">
                <a:solidFill>
                  <a:srgbClr val="FFD9C2"/>
                </a:solidFill>
                <a:latin typeface="Georgia"/>
                <a:cs typeface="Georgia"/>
              </a:rPr>
              <a:t>Torvaldo</a:t>
            </a:r>
            <a:r>
              <a:rPr lang="lt-LT" sz="1950" spc="160" dirty="0">
                <a:solidFill>
                  <a:srgbClr val="FFD9C2"/>
                </a:solidFill>
                <a:latin typeface="Georgia"/>
                <a:cs typeface="Georgia"/>
              </a:rPr>
              <a:t> manija kontroliuoti namų išvaizdą ir nuolatinis tikrovės slopinimas bei neigimas negrįžtamai pakenkė jo šeimai ir jo laimei.</a:t>
            </a:r>
            <a:endParaRPr sz="1950" dirty="0">
              <a:latin typeface="Georgia"/>
              <a:cs typeface="Georgia"/>
            </a:endParaRPr>
          </a:p>
        </p:txBody>
      </p:sp>
      <p:sp>
        <p:nvSpPr>
          <p:cNvPr id="4" name="object 4"/>
          <p:cNvSpPr/>
          <p:nvPr/>
        </p:nvSpPr>
        <p:spPr>
          <a:xfrm>
            <a:off x="3481869" y="1463042"/>
            <a:ext cx="19050" cy="3819525"/>
          </a:xfrm>
          <a:custGeom>
            <a:avLst/>
            <a:gdLst/>
            <a:ahLst/>
            <a:cxnLst/>
            <a:rect l="l" t="t" r="r" b="b"/>
            <a:pathLst>
              <a:path w="19050" h="3819525">
                <a:moveTo>
                  <a:pt x="19049" y="3819524"/>
                </a:moveTo>
                <a:lnTo>
                  <a:pt x="0" y="3819524"/>
                </a:lnTo>
                <a:lnTo>
                  <a:pt x="0" y="0"/>
                </a:lnTo>
                <a:lnTo>
                  <a:pt x="19049" y="0"/>
                </a:lnTo>
                <a:lnTo>
                  <a:pt x="19049" y="3819524"/>
                </a:lnTo>
                <a:close/>
              </a:path>
            </a:pathLst>
          </a:custGeom>
          <a:solidFill>
            <a:srgbClr val="86A0A6"/>
          </a:solidFill>
        </p:spPr>
        <p:txBody>
          <a:bodyPr wrap="square" lIns="0" tIns="0" rIns="0" bIns="0" rtlCol="0"/>
          <a:lstStyle/>
          <a:p>
            <a:endParaRPr/>
          </a:p>
        </p:txBody>
      </p:sp>
      <p:sp>
        <p:nvSpPr>
          <p:cNvPr id="5" name="object 5"/>
          <p:cNvSpPr/>
          <p:nvPr/>
        </p:nvSpPr>
        <p:spPr>
          <a:xfrm>
            <a:off x="0" y="5852161"/>
            <a:ext cx="9753600" cy="657225"/>
          </a:xfrm>
          <a:custGeom>
            <a:avLst/>
            <a:gdLst/>
            <a:ahLst/>
            <a:cxnLst/>
            <a:rect l="l" t="t" r="r" b="b"/>
            <a:pathLst>
              <a:path w="9753600" h="657225">
                <a:moveTo>
                  <a:pt x="0" y="0"/>
                </a:moveTo>
                <a:lnTo>
                  <a:pt x="9753599" y="0"/>
                </a:lnTo>
                <a:lnTo>
                  <a:pt x="9753599" y="657224"/>
                </a:lnTo>
                <a:lnTo>
                  <a:pt x="0" y="657224"/>
                </a:lnTo>
                <a:lnTo>
                  <a:pt x="0" y="0"/>
                </a:lnTo>
                <a:close/>
              </a:path>
            </a:pathLst>
          </a:custGeom>
          <a:solidFill>
            <a:srgbClr val="FFD9C2"/>
          </a:solidFill>
        </p:spPr>
        <p:txBody>
          <a:bodyPr wrap="square" lIns="0" tIns="0" rIns="0" bIns="0" rtlCol="0"/>
          <a:lstStyle/>
          <a:p>
            <a:endParaRPr/>
          </a:p>
        </p:txBody>
      </p:sp>
      <p:sp>
        <p:nvSpPr>
          <p:cNvPr id="6" name="object 6"/>
          <p:cNvSpPr txBox="1"/>
          <p:nvPr/>
        </p:nvSpPr>
        <p:spPr>
          <a:xfrm>
            <a:off x="609600" y="1454050"/>
            <a:ext cx="2743199" cy="1224053"/>
          </a:xfrm>
          <a:prstGeom prst="rect">
            <a:avLst/>
          </a:prstGeom>
        </p:spPr>
        <p:txBody>
          <a:bodyPr vert="horz" wrap="square" lIns="0" tIns="69215" rIns="0" bIns="0" rtlCol="0">
            <a:spAutoFit/>
          </a:bodyPr>
          <a:lstStyle/>
          <a:p>
            <a:pPr algn="ctr">
              <a:lnSpc>
                <a:spcPct val="100000"/>
              </a:lnSpc>
              <a:spcBef>
                <a:spcPts val="545"/>
              </a:spcBef>
            </a:pPr>
            <a:r>
              <a:rPr lang="lt-LT" sz="2500" spc="240" dirty="0">
                <a:solidFill>
                  <a:srgbClr val="FFFFFF"/>
                </a:solidFill>
                <a:latin typeface="Georgia"/>
                <a:cs typeface="Georgia"/>
              </a:rPr>
              <a:t>Išvaizdos/ Įvaizdžio nepatikimumas</a:t>
            </a:r>
            <a:endParaRPr sz="2500" dirty="0">
              <a:latin typeface="Georgia"/>
              <a:cs typeface="Georgi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1032</TotalTime>
  <Words>417</Words>
  <Application>Microsoft Macintosh PowerPoint</Application>
  <PresentationFormat>Custom</PresentationFormat>
  <Paragraphs>30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Georgia</vt:lpstr>
      <vt:lpstr>Palatino Linotype</vt:lpstr>
      <vt:lpstr>Tahoma</vt:lpstr>
      <vt:lpstr>Times New Roman</vt:lpstr>
      <vt:lpstr>Trebuchet MS</vt:lpstr>
      <vt:lpstr>Office Theme</vt:lpstr>
      <vt:lpstr>NORA</vt:lpstr>
      <vt:lpstr>PowerPoint Presentation</vt:lpstr>
      <vt:lpstr>Nora  Helmer</vt:lpstr>
      <vt:lpstr>PowerPoint Presentation</vt:lpstr>
      <vt:lpstr>Nuo pat pirmojo „Lėlių namų“ pasirodymo šis kūrinys kėlė diskusijas ir ginčus tiek dėl puikios dramaturginės struktūros, tiek dėl ideologinio poveikio.</vt:lpstr>
      <vt:lpstr>„Lėlių namai“ tapo moterų teisių gynimo simboliu, iliustruojančiu iššūkius, su kuriais moterys susiduria gyvendamos kultūroje, kurioje dominuoja vyrai.</vt:lpstr>
      <vt:lpstr>„Lėlių namuose“ Ibsenas piešia niūrų paveikslą, kuriame parodo, kokį pasiaukojantį vaidmenį visuomenėje atlieka visų ekonominių sluoksnių moterys. Iš esmės pjesės veikėjos yra Noros teiginio pavyzdžiai, kad nors vyrai atsisako aukoti savo neliečiamybę, „šimtai tūkstančių moterų tai daro“.</vt:lpstr>
      <vt:lpstr>Tėvystės pareigos</vt:lpstr>
      <vt:lpstr>Iš pradžių Nora atrodo kvaila, vaikiška moteris, bet pjesei įsibėgėjant matome, kad ji protinga, motyvuota, o pjesei baigiantis - stiprios valios, nepriklausoma mąstytoja.</vt:lpstr>
      <vt:lpstr>„Lėlių namuose“ Ibsenas vaizduoja stereotipinį namų ūkį, kuriame gyvena Torvaldas ir Nora Helmer, ir parodo, kaip veikėjai - tiek vyrai, tiek moterys - kenčia dėl vaidmenų, kurių iš jų tikisi visuomenė.</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Beige Minimalist Neutral Company Presentation</dc:title>
  <dc:creator>Laurentiu Blaga</dc:creator>
  <cp:keywords>DAFYX5zt08Y,BACW-BqjY7g</cp:keywords>
  <cp:lastModifiedBy>Microsoft Office User</cp:lastModifiedBy>
  <cp:revision>9</cp:revision>
  <dcterms:created xsi:type="dcterms:W3CDTF">2023-09-13T08:57:43Z</dcterms:created>
  <dcterms:modified xsi:type="dcterms:W3CDTF">2023-09-14T07:32:56Z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2023-01-22T00:00:00Z</vt:filetime>
  </property>
  <property fmtid="{D5CDD505-2E9C-101B-9397-08002B2CF9AE}" pid="3" name="Creator">
    <vt:lpwstr>Canva</vt:lpwstr>
  </property>
  <property fmtid="{D5CDD505-2E9C-101B-9397-08002B2CF9AE}" pid="4" name="LastSaved">
    <vt:filetime>2023-01-22T00:00:00Z</vt:filetime>
  </property>
</Properties>
</file>