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1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5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3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5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4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7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7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7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96729-95EB-694A-A6A8-22C282709459}" type="datetimeFigureOut">
              <a:rPr lang="en-US" smtClean="0"/>
              <a:pPr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178450"/>
            <a:ext cx="8661137" cy="136717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lt-LT" sz="4400" dirty="0">
                <a:latin typeface="Comic Sans MS"/>
                <a:cs typeface="Comic Sans MS"/>
              </a:rPr>
              <a:t>IŠANKSTINIAI NUSISTATYMAI</a:t>
            </a:r>
            <a:r>
              <a:rPr lang="lt-LT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IR DISKRIMINACIJA</a:t>
            </a:r>
            <a:endParaRPr lang="en-US" dirty="0">
              <a:latin typeface="Comic Sans MS" panose="030F0702030302020204" pitchFamily="66" charset="0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5223" y="3646747"/>
            <a:ext cx="7439602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dirty="0">
                <a:solidFill>
                  <a:prstClr val="black"/>
                </a:solidFill>
                <a:latin typeface="Comic Sans MS"/>
                <a:ea typeface="+mj-ea"/>
                <a:cs typeface="Comic Sans MS"/>
              </a:rPr>
              <a:t>Koks </a:t>
            </a:r>
            <a:r>
              <a:rPr lang="en-US" sz="4400" dirty="0" err="1">
                <a:solidFill>
                  <a:prstClr val="black"/>
                </a:solidFill>
                <a:latin typeface="Comic Sans MS"/>
                <a:ea typeface="+mj-ea"/>
                <a:cs typeface="Comic Sans MS"/>
              </a:rPr>
              <a:t>gi</a:t>
            </a:r>
            <a:r>
              <a:rPr lang="en-US" sz="4400" dirty="0">
                <a:solidFill>
                  <a:prstClr val="black"/>
                </a:solidFill>
                <a:latin typeface="Comic Sans MS"/>
                <a:ea typeface="+mj-ea"/>
                <a:cs typeface="Comic Sans MS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omic Sans MS"/>
                <a:ea typeface="+mj-ea"/>
                <a:cs typeface="Comic Sans MS"/>
              </a:rPr>
              <a:t>skirtumas</a:t>
            </a:r>
            <a:r>
              <a:rPr lang="en-US" sz="4400" dirty="0">
                <a:solidFill>
                  <a:prstClr val="black"/>
                </a:solidFill>
                <a:latin typeface="Comic Sans MS"/>
                <a:ea typeface="+mj-ea"/>
                <a:cs typeface="Comic Sans MS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5223" y="1757803"/>
            <a:ext cx="556274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lt-LT" sz="2800" dirty="0">
                <a:latin typeface="Comic Sans MS"/>
                <a:cs typeface="Comic Sans MS"/>
              </a:rPr>
              <a:t>Nupieškite stereotipinę merginą</a:t>
            </a:r>
            <a:endParaRPr lang="en-US" sz="2800" dirty="0">
              <a:latin typeface="Comic Sans MS"/>
              <a:cs typeface="Comic Sans M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967" y="1367171"/>
            <a:ext cx="2965958" cy="2279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345" y="2480457"/>
            <a:ext cx="5649622" cy="954107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>
                <a:latin typeface="Comic Sans MS" panose="030F0702030302020204" pitchFamily="66" charset="0"/>
              </a:rPr>
              <a:t>Stereotipas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yra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bendras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įsitikinimas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apie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asmenį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ar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err="1">
                <a:latin typeface="Comic Sans MS" panose="030F0702030302020204" pitchFamily="66" charset="0"/>
              </a:rPr>
              <a:t>daiktą</a:t>
            </a:r>
            <a:endParaRPr lang="en-US" sz="2800" i="1" dirty="0">
              <a:latin typeface="Comic Sans MS" panose="030F0702030302020204" pitchFamily="66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04475" y="4628371"/>
            <a:ext cx="2865258" cy="1507067"/>
          </a:xfrm>
          <a:prstGeom prst="wedgeEllipseCallout">
            <a:avLst>
              <a:gd name="adj1" fmla="val -33431"/>
              <a:gd name="adj2" fmla="val 8160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/>
                <a:cs typeface="Comic Sans MS"/>
              </a:rPr>
              <a:t>Išankstinis nusistatymas</a:t>
            </a:r>
            <a:r>
              <a:rPr lang="en-US" sz="24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5774268" y="4673600"/>
            <a:ext cx="2430558" cy="1507067"/>
          </a:xfrm>
          <a:prstGeom prst="wedgeEllipseCallout">
            <a:avLst>
              <a:gd name="adj1" fmla="val 57908"/>
              <a:gd name="adj2" fmla="val 703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/>
                <a:cs typeface="Comic Sans MS"/>
              </a:rPr>
              <a:t>Dis</a:t>
            </a:r>
            <a:r>
              <a:rPr lang="lt-LT" dirty="0" err="1">
                <a:latin typeface="Comic Sans MS"/>
                <a:cs typeface="Comic Sans MS"/>
              </a:rPr>
              <a:t>kriminacija</a:t>
            </a:r>
            <a:r>
              <a:rPr lang="en-US" dirty="0"/>
              <a:t> 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0" y="4453466"/>
            <a:ext cx="4335091" cy="1727201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/>
                <a:cs typeface="Comic Sans MS"/>
              </a:rPr>
              <a:t>Išankstinis nusistatymas arba nuomonė apie asmenį ar grupę.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5774268" y="4581584"/>
            <a:ext cx="2658532" cy="1617133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omic Sans MS"/>
                <a:cs typeface="Comic Sans MS"/>
              </a:rPr>
              <a:t>Kitoks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elgesys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su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žmogumi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721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158" y="121482"/>
            <a:ext cx="8403021" cy="12954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lt-LT" sz="4400" dirty="0">
                <a:latin typeface="Comic Sans MS"/>
                <a:cs typeface="Comic Sans MS"/>
              </a:rPr>
              <a:t>IŠANKSTINIS NUSISTATYMAS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11" y="3170540"/>
            <a:ext cx="8823434" cy="12954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lt-LT" dirty="0">
                <a:latin typeface="Comic Sans MS"/>
                <a:cs typeface="Comic Sans MS"/>
              </a:rPr>
              <a:t>Pateikite tris išankstinio nusistatymo pavyzdžius - jei norite, galite naudoti paveikslėlius.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59" t="3616" r="7628" b="6455"/>
          <a:stretch/>
        </p:blipFill>
        <p:spPr>
          <a:xfrm>
            <a:off x="209135" y="4301080"/>
            <a:ext cx="1546093" cy="2438366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961993" y="1187554"/>
            <a:ext cx="5039711" cy="1817783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400" dirty="0">
                <a:latin typeface="Comic Sans MS"/>
                <a:cs typeface="Comic Sans MS"/>
              </a:rPr>
              <a:t>Išankstinis nusistatymas / stereotipas arba nuomonė apie asmenį ar grupę.</a:t>
            </a:r>
            <a:endParaRPr lang="en-US" sz="2400" dirty="0"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9578"/>
          <a:stretch/>
        </p:blipFill>
        <p:spPr>
          <a:xfrm>
            <a:off x="2526893" y="4631143"/>
            <a:ext cx="2870200" cy="195221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l="21164" t="38854" r="55522" b="24153"/>
          <a:stretch/>
        </p:blipFill>
        <p:spPr bwMode="auto">
          <a:xfrm>
            <a:off x="6378869" y="4268144"/>
            <a:ext cx="2066680" cy="2315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680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399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err="1">
                <a:latin typeface="Comic Sans MS"/>
                <a:cs typeface="Comic Sans MS"/>
              </a:rPr>
              <a:t>Diskriminacija</a:t>
            </a:r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6485468" y="0"/>
            <a:ext cx="2658532" cy="1727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omic Sans MS"/>
                <a:cs typeface="Comic Sans MS"/>
              </a:rPr>
              <a:t>Kitoks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elgesys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su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dirty="0" err="1">
                <a:latin typeface="Comic Sans MS"/>
                <a:cs typeface="Comic Sans MS"/>
              </a:rPr>
              <a:t>žmogumi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667" y="1918946"/>
            <a:ext cx="91492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dirty="0">
                <a:latin typeface="Comic Sans MS"/>
                <a:cs typeface="Comic Sans MS"/>
              </a:rPr>
              <a:t>Pateikite tris diskriminacijos pavyzdžius - jei norite, galite naudoti paveikslėlius.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6451599" y="3091878"/>
            <a:ext cx="2777066" cy="3579855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b="1" dirty="0">
                <a:latin typeface="Comic Sans MS"/>
                <a:cs typeface="Comic Sans MS"/>
              </a:rPr>
              <a:t>K</a:t>
            </a:r>
            <a:r>
              <a:rPr lang="lt-LT" b="1" dirty="0" err="1">
                <a:latin typeface="Comic Sans MS"/>
                <a:cs typeface="Comic Sans MS"/>
              </a:rPr>
              <a:t>ategorij</a:t>
            </a:r>
            <a:r>
              <a:rPr lang="pl-PL" b="1" dirty="0">
                <a:latin typeface="Comic Sans MS"/>
                <a:cs typeface="Comic Sans MS"/>
              </a:rPr>
              <a:t>os</a:t>
            </a:r>
            <a:r>
              <a:rPr lang="en-US" b="1" dirty="0">
                <a:latin typeface="Comic Sans MS"/>
                <a:cs typeface="Comic Sans MS"/>
              </a:rPr>
              <a:t>:</a:t>
            </a:r>
          </a:p>
          <a:p>
            <a:pPr algn="ctr"/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 Ra</a:t>
            </a:r>
            <a:r>
              <a:rPr lang="pl-PL" dirty="0">
                <a:latin typeface="Comic Sans MS"/>
                <a:cs typeface="Comic Sans MS"/>
              </a:rPr>
              <a:t>s</a:t>
            </a:r>
            <a:r>
              <a:rPr lang="en-US" dirty="0" err="1">
                <a:latin typeface="Comic Sans MS"/>
                <a:cs typeface="Comic Sans MS"/>
              </a:rPr>
              <a:t>i</a:t>
            </a:r>
            <a:r>
              <a:rPr lang="pl-PL" dirty="0" err="1">
                <a:latin typeface="Comic Sans MS"/>
                <a:cs typeface="Comic Sans MS"/>
              </a:rPr>
              <a:t>zmas</a:t>
            </a: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7" y="3238498"/>
            <a:ext cx="2788356" cy="2091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599" y="3500963"/>
            <a:ext cx="30480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0000" r="40145"/>
          <a:stretch/>
        </p:blipFill>
        <p:spPr>
          <a:xfrm>
            <a:off x="2370664" y="4416537"/>
            <a:ext cx="1032935" cy="23090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26934" y="5571067"/>
            <a:ext cx="2912533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lt-LT" sz="2000" dirty="0">
                <a:latin typeface="Comic Sans MS"/>
                <a:cs typeface="Comic Sans MS"/>
              </a:rPr>
              <a:t>Kiek diskriminacijos kategorijų galėtumėte išvardyti?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296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306" y="104524"/>
            <a:ext cx="3031066" cy="1143000"/>
          </a:xfrm>
          <a:solidFill>
            <a:srgbClr val="FFFF00"/>
          </a:solidFill>
        </p:spPr>
        <p:txBody>
          <a:bodyPr/>
          <a:lstStyle/>
          <a:p>
            <a:r>
              <a:rPr lang="pl-PL" dirty="0">
                <a:latin typeface="Comic Sans MS"/>
                <a:cs typeface="Comic Sans MS"/>
              </a:rPr>
              <a:t>Kod</a:t>
            </a:r>
            <a:r>
              <a:rPr lang="lt-LT" dirty="0" err="1">
                <a:latin typeface="Comic Sans MS"/>
                <a:cs typeface="Comic Sans MS"/>
              </a:rPr>
              <a:t>ėl</a:t>
            </a:r>
            <a:r>
              <a:rPr lang="en-US" dirty="0">
                <a:latin typeface="Comic Sans MS"/>
                <a:cs typeface="Comic Sans MS"/>
              </a:rPr>
              <a:t>?</a:t>
            </a:r>
          </a:p>
        </p:txBody>
      </p:sp>
      <p:sp>
        <p:nvSpPr>
          <p:cNvPr id="5" name="Hexagon 4"/>
          <p:cNvSpPr/>
          <p:nvPr/>
        </p:nvSpPr>
        <p:spPr>
          <a:xfrm>
            <a:off x="118532" y="2311399"/>
            <a:ext cx="1964268" cy="1698095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Religion</a:t>
            </a:r>
          </a:p>
        </p:txBody>
      </p:sp>
      <p:sp>
        <p:nvSpPr>
          <p:cNvPr id="6" name="Hexagon 5"/>
          <p:cNvSpPr/>
          <p:nvPr/>
        </p:nvSpPr>
        <p:spPr>
          <a:xfrm>
            <a:off x="6824133" y="2503752"/>
            <a:ext cx="2201333" cy="1698095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/>
                <a:cs typeface="Comic Sans MS"/>
              </a:rPr>
              <a:t>Experience</a:t>
            </a:r>
          </a:p>
        </p:txBody>
      </p:sp>
      <p:sp>
        <p:nvSpPr>
          <p:cNvPr id="7" name="Hexagon 6"/>
          <p:cNvSpPr/>
          <p:nvPr/>
        </p:nvSpPr>
        <p:spPr>
          <a:xfrm>
            <a:off x="3454401" y="5159905"/>
            <a:ext cx="2032002" cy="1698095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Time period</a:t>
            </a:r>
          </a:p>
        </p:txBody>
      </p:sp>
      <p:sp>
        <p:nvSpPr>
          <p:cNvPr id="8" name="Hexagon 7"/>
          <p:cNvSpPr/>
          <p:nvPr/>
        </p:nvSpPr>
        <p:spPr>
          <a:xfrm>
            <a:off x="6824133" y="4821238"/>
            <a:ext cx="1862667" cy="1698095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Parents</a:t>
            </a:r>
          </a:p>
        </p:txBody>
      </p:sp>
      <p:sp>
        <p:nvSpPr>
          <p:cNvPr id="9" name="Hexagon 8"/>
          <p:cNvSpPr/>
          <p:nvPr/>
        </p:nvSpPr>
        <p:spPr>
          <a:xfrm>
            <a:off x="304799" y="4821238"/>
            <a:ext cx="1727201" cy="169809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Local area</a:t>
            </a:r>
          </a:p>
        </p:txBody>
      </p:sp>
      <p:sp>
        <p:nvSpPr>
          <p:cNvPr id="10" name="Hexagon 9"/>
          <p:cNvSpPr/>
          <p:nvPr/>
        </p:nvSpPr>
        <p:spPr>
          <a:xfrm>
            <a:off x="6959599" y="139171"/>
            <a:ext cx="1727201" cy="1698095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400" dirty="0">
                <a:latin typeface="Comic Sans MS"/>
                <a:cs typeface="Comic Sans MS"/>
              </a:rPr>
              <a:t>Media </a:t>
            </a:r>
          </a:p>
        </p:txBody>
      </p:sp>
      <p:sp>
        <p:nvSpPr>
          <p:cNvPr id="11" name="Hexagon 10"/>
          <p:cNvSpPr/>
          <p:nvPr/>
        </p:nvSpPr>
        <p:spPr>
          <a:xfrm>
            <a:off x="304799" y="139171"/>
            <a:ext cx="1964268" cy="1698095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3200" dirty="0">
                <a:latin typeface="Comic Sans MS"/>
                <a:cs typeface="Comic Sans MS"/>
              </a:rPr>
              <a:t>Baimė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118532" y="2311399"/>
            <a:ext cx="1964268" cy="1698095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3" name="Hexagon 12"/>
          <p:cNvSpPr/>
          <p:nvPr/>
        </p:nvSpPr>
        <p:spPr>
          <a:xfrm>
            <a:off x="304799" y="4821238"/>
            <a:ext cx="1727201" cy="169809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5" name="Hexagon 14"/>
          <p:cNvSpPr/>
          <p:nvPr/>
        </p:nvSpPr>
        <p:spPr>
          <a:xfrm>
            <a:off x="3454401" y="5159905"/>
            <a:ext cx="2032002" cy="1698095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6" name="Hexagon 15"/>
          <p:cNvSpPr/>
          <p:nvPr/>
        </p:nvSpPr>
        <p:spPr>
          <a:xfrm>
            <a:off x="6824133" y="4821238"/>
            <a:ext cx="1862667" cy="1698095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7" name="Hexagon 16"/>
          <p:cNvSpPr/>
          <p:nvPr/>
        </p:nvSpPr>
        <p:spPr>
          <a:xfrm>
            <a:off x="6824133" y="2503752"/>
            <a:ext cx="2201333" cy="1698095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18" name="Hexagon 17"/>
          <p:cNvSpPr/>
          <p:nvPr/>
        </p:nvSpPr>
        <p:spPr>
          <a:xfrm>
            <a:off x="6959599" y="139171"/>
            <a:ext cx="1727201" cy="1698095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4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20" name="Cloud 19"/>
          <p:cNvSpPr/>
          <p:nvPr/>
        </p:nvSpPr>
        <p:spPr>
          <a:xfrm>
            <a:off x="2032000" y="1660634"/>
            <a:ext cx="4927599" cy="266742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400" b="1" dirty="0">
                <a:latin typeface="Comic Sans MS"/>
                <a:cs typeface="Comic Sans MS"/>
              </a:rPr>
              <a:t>Kaip manote, kodėl žmonės turi išankstinių nusistatymų ir diskriminuoja kitus?</a:t>
            </a:r>
            <a:endParaRPr lang="en-US" sz="2400" b="1" dirty="0">
              <a:latin typeface="Comic Sans MS"/>
              <a:cs typeface="Comic Sans M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2754" t="5556" r="37480" b="11125"/>
          <a:stretch/>
        </p:blipFill>
        <p:spPr>
          <a:xfrm>
            <a:off x="5081267" y="36485"/>
            <a:ext cx="1624822" cy="18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7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lt-LT" dirty="0">
                <a:latin typeface="Comic Sans MS"/>
                <a:cs typeface="Comic Sans MS"/>
              </a:rPr>
              <a:t>Plenarinis posėdis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7010400" cy="325023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Comic Sans MS"/>
                <a:cs typeface="Comic Sans MS"/>
              </a:rPr>
              <a:t>„</a:t>
            </a:r>
            <a:r>
              <a:rPr lang="en-US" dirty="0" err="1">
                <a:latin typeface="Comic Sans MS"/>
                <a:cs typeface="Comic Sans MS"/>
              </a:rPr>
              <a:t>Išankstinis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nusistatymas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yra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natūrali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žmogiškosios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būties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dalis</a:t>
            </a:r>
            <a:r>
              <a:rPr lang="lt-LT" dirty="0">
                <a:latin typeface="Comic Sans MS"/>
                <a:cs typeface="Comic Sans MS"/>
              </a:rPr>
              <a:t>“</a:t>
            </a:r>
          </a:p>
          <a:p>
            <a:pPr marL="0" indent="0" algn="ctr">
              <a:buNone/>
            </a:pPr>
            <a:endParaRPr lang="lt-LT" dirty="0"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lt-LT" dirty="0">
                <a:latin typeface="Comic Sans MS"/>
                <a:cs typeface="Comic Sans MS"/>
              </a:rPr>
              <a:t>Kiek </a:t>
            </a:r>
            <a:r>
              <a:rPr lang="en-US" dirty="0" err="1">
                <a:latin typeface="Comic Sans MS"/>
                <a:cs typeface="Comic Sans MS"/>
              </a:rPr>
              <a:t>sutinkate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su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šiuo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teiginiu</a:t>
            </a:r>
            <a:r>
              <a:rPr lang="en-US" dirty="0">
                <a:latin typeface="Comic Sans MS"/>
                <a:cs typeface="Comic Sans MS"/>
              </a:rPr>
              <a:t>? </a:t>
            </a:r>
            <a:r>
              <a:rPr lang="en-US" dirty="0" err="1">
                <a:latin typeface="Comic Sans MS"/>
                <a:cs typeface="Comic Sans MS"/>
              </a:rPr>
              <a:t>Paaiškinkite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savo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atsakymą</a:t>
            </a: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84298" y="5177591"/>
            <a:ext cx="6762529" cy="1716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 rot="3579596">
            <a:off x="1046047" y="5048193"/>
            <a:ext cx="1304447" cy="106398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3579596">
            <a:off x="2623231" y="5048195"/>
            <a:ext cx="1304447" cy="106398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3579596">
            <a:off x="4131187" y="5048196"/>
            <a:ext cx="1304447" cy="106398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3579596">
            <a:off x="5708371" y="5076083"/>
            <a:ext cx="1304447" cy="106398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3579596">
            <a:off x="7245985" y="5048194"/>
            <a:ext cx="1304447" cy="106398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47946" y="4748563"/>
            <a:ext cx="2463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5/5 </a:t>
            </a:r>
            <a:r>
              <a:rPr lang="en-US" dirty="0" err="1">
                <a:latin typeface="Comic Sans MS"/>
                <a:cs typeface="Comic Sans MS"/>
              </a:rPr>
              <a:t>Visiškai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sutinku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470" y="4776453"/>
            <a:ext cx="3518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lt-LT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Comic Sans MS" panose="030F0702030302020204" pitchFamily="66" charset="0"/>
              </a:rPr>
              <a:t>1/5 Visiškai nesutinku</a:t>
            </a:r>
            <a:r>
              <a:rPr kumimoji="0" lang="lt-LT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796" y="0"/>
            <a:ext cx="1730693" cy="1603776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:a16="http://schemas.microsoft.com/office/drawing/2014/main" id="{93FC182C-4C83-8FF5-7EBF-B1BDCB20B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t-LT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99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156</Words>
  <Application>Microsoft Office PowerPoint</Application>
  <PresentationFormat>Demonstracija ekrane (4:3)</PresentationFormat>
  <Paragraphs>45</Paragraphs>
  <Slides>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 Theme</vt:lpstr>
      <vt:lpstr>IŠANKSTINIAI NUSISTATYMAI IR DISKRIMINACIJA</vt:lpstr>
      <vt:lpstr>IŠANKSTINIS NUSISTATYMAS</vt:lpstr>
      <vt:lpstr>Diskriminacija</vt:lpstr>
      <vt:lpstr>Kodėl?</vt:lpstr>
      <vt:lpstr>Plenarinis posėdis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look at the following and share your thoughts with your table</dc:title>
  <dc:creator>Alexandra Goddard</dc:creator>
  <cp:lastModifiedBy>Vaiva Gudaitytė</cp:lastModifiedBy>
  <cp:revision>21</cp:revision>
  <dcterms:created xsi:type="dcterms:W3CDTF">2013-08-21T13:53:59Z</dcterms:created>
  <dcterms:modified xsi:type="dcterms:W3CDTF">2023-09-15T06:33:31Z</dcterms:modified>
</cp:coreProperties>
</file>