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M8HiO2wrWWRs/+jsWQNKISIMy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u="sng" dirty="0" err="1">
                <a:latin typeface="Comic Sans MS"/>
                <a:ea typeface="Comic Sans MS"/>
                <a:cs typeface="Comic Sans MS"/>
                <a:sym typeface="Comic Sans MS"/>
              </a:rPr>
              <a:t>Identit</a:t>
            </a:r>
            <a:r>
              <a:rPr lang="lt-LT" u="sng" dirty="0">
                <a:latin typeface="Comic Sans MS"/>
                <a:ea typeface="Comic Sans MS"/>
                <a:cs typeface="Comic Sans MS"/>
                <a:sym typeface="Comic Sans MS"/>
              </a:rPr>
              <a:t>etas</a:t>
            </a:r>
            <a:r>
              <a:rPr lang="en-US" u="sng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1763" y="1739334"/>
            <a:ext cx="26416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l="10209" t="5149" r="7968" b="11724"/>
          <a:stretch/>
        </p:blipFill>
        <p:spPr>
          <a:xfrm>
            <a:off x="339069" y="2292823"/>
            <a:ext cx="5010853" cy="381807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ctrTitle"/>
          </p:nvPr>
        </p:nvSpPr>
        <p:spPr>
          <a:xfrm>
            <a:off x="162814" y="283629"/>
            <a:ext cx="8580258" cy="930511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lt-LT" sz="3600" dirty="0">
                <a:latin typeface="Comic Sans MS"/>
                <a:ea typeface="Comic Sans MS"/>
                <a:cs typeface="Comic Sans MS"/>
                <a:sym typeface="Comic Sans MS"/>
              </a:rPr>
              <a:t>Kokia yra jūsų tapatybė/ identitetas?</a:t>
            </a:r>
            <a:endParaRPr lang="lt-LT" sz="3600"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51291">
            <a:off x="1009266" y="2182690"/>
            <a:ext cx="1851958" cy="185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8880" y="4226236"/>
            <a:ext cx="2722147" cy="204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l="12562"/>
          <a:stretch/>
        </p:blipFill>
        <p:spPr>
          <a:xfrm rot="1247784">
            <a:off x="6332726" y="1524670"/>
            <a:ext cx="1932196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2784107" y="1898630"/>
            <a:ext cx="1856071" cy="641549"/>
          </a:xfrm>
          <a:prstGeom prst="wedgeRoundRectCallout">
            <a:avLst>
              <a:gd name="adj1" fmla="val -46527"/>
              <a:gd name="adj2" fmla="val 86547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Lytis?</a:t>
            </a:r>
            <a:endParaRPr lang="lt-LT" dirty="0"/>
          </a:p>
        </p:txBody>
      </p:sp>
      <p:sp>
        <p:nvSpPr>
          <p:cNvPr id="97" name="Google Shape;97;p2"/>
          <p:cNvSpPr/>
          <p:nvPr/>
        </p:nvSpPr>
        <p:spPr>
          <a:xfrm>
            <a:off x="1432757" y="4226236"/>
            <a:ext cx="1351350" cy="592445"/>
          </a:xfrm>
          <a:prstGeom prst="wedgeRoundRectCallout">
            <a:avLst>
              <a:gd name="adj1" fmla="val 55556"/>
              <a:gd name="adj2" fmla="val 8334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Rasė?</a:t>
            </a:r>
            <a:endParaRPr lang="en-US" dirty="0"/>
          </a:p>
        </p:txBody>
      </p:sp>
      <p:sp>
        <p:nvSpPr>
          <p:cNvPr id="98" name="Google Shape;98;p2"/>
          <p:cNvSpPr/>
          <p:nvPr/>
        </p:nvSpPr>
        <p:spPr>
          <a:xfrm>
            <a:off x="7178566" y="5066406"/>
            <a:ext cx="1564506" cy="507755"/>
          </a:xfrm>
          <a:prstGeom prst="wedgeRoundRectCallout">
            <a:avLst>
              <a:gd name="adj1" fmla="val 13068"/>
              <a:gd name="adj2" fmla="val -181179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lt-LT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mžius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lang="en-US" dirty="0"/>
          </a:p>
        </p:txBody>
      </p:sp>
      <p:sp>
        <p:nvSpPr>
          <p:cNvPr id="99" name="Google Shape;99;p2"/>
          <p:cNvSpPr txBox="1"/>
          <p:nvPr/>
        </p:nvSpPr>
        <p:spPr>
          <a:xfrm>
            <a:off x="725207" y="5915427"/>
            <a:ext cx="8017865" cy="9232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7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Ponia </a:t>
            </a:r>
            <a:r>
              <a:rPr lang="lt-LT" sz="27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Goddard</a:t>
            </a:r>
            <a:r>
              <a:rPr lang="lt-LT" sz="27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Man 25 metai, esu baltaodė moteris.</a:t>
            </a:r>
            <a:endParaRPr sz="2700" dirty="0"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 l="23243" t="9564" r="25144" b="10453"/>
          <a:stretch/>
        </p:blipFill>
        <p:spPr>
          <a:xfrm>
            <a:off x="-8157" y="5354568"/>
            <a:ext cx="960630" cy="1514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lt-LT" dirty="0">
                <a:latin typeface="Comic Sans MS"/>
                <a:ea typeface="Comic Sans MS"/>
                <a:cs typeface="Comic Sans MS"/>
                <a:sym typeface="Comic Sans MS"/>
              </a:rPr>
              <a:t>Aptarkite</a:t>
            </a:r>
            <a:endParaRPr lang="lt-LT"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593793" y="1919513"/>
            <a:ext cx="8093007" cy="492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dirty="0">
                <a:latin typeface="Comic Sans MS"/>
                <a:ea typeface="Comic Sans MS"/>
                <a:cs typeface="Comic Sans MS"/>
                <a:sym typeface="Comic Sans MS"/>
              </a:rPr>
              <a:t>Paprašykite dviejų žmonių trimis žodžiais apibūdinti savo tapatybę/ identitetą.</a:t>
            </a:r>
            <a:endParaRPr lang="pl-PL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lt-LT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u="sng" dirty="0">
                <a:latin typeface="Comic Sans MS"/>
                <a:ea typeface="Comic Sans MS"/>
                <a:cs typeface="Comic Sans MS"/>
                <a:sym typeface="Comic Sans MS"/>
              </a:rPr>
              <a:t>Pavyzdžiui – </a:t>
            </a:r>
            <a:r>
              <a:rPr lang="lt-LT" u="sng" dirty="0" err="1">
                <a:latin typeface="Comic Sans MS"/>
                <a:ea typeface="Comic Sans MS"/>
                <a:cs typeface="Comic Sans MS"/>
                <a:sym typeface="Comic Sans MS"/>
              </a:rPr>
              <a:t>Joe</a:t>
            </a:r>
            <a:endParaRPr lang="pl-PL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u="sng" dirty="0">
                <a:latin typeface="Comic Sans MS"/>
                <a:ea typeface="Comic Sans MS"/>
                <a:cs typeface="Comic Sans MS"/>
                <a:sym typeface="Comic Sans MS"/>
              </a:rPr>
              <a:t>Žaidžia kriketą,</a:t>
            </a:r>
            <a:endParaRPr lang="pl-PL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u="sng" dirty="0">
                <a:latin typeface="Comic Sans MS"/>
                <a:ea typeface="Comic Sans MS"/>
                <a:cs typeface="Comic Sans MS"/>
                <a:sym typeface="Comic Sans MS"/>
              </a:rPr>
              <a:t>Mėgsta lankytis vakarėliuose,</a:t>
            </a:r>
            <a:endParaRPr lang="pl-PL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 u="sng" dirty="0">
                <a:latin typeface="Comic Sans MS"/>
                <a:ea typeface="Comic Sans MS"/>
                <a:cs typeface="Comic Sans MS"/>
                <a:sym typeface="Comic Sans MS"/>
              </a:rPr>
              <a:t>Mėgsta bendrauti.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7" name="Google Shape;107;p3" descr="manag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6909" y="3180972"/>
            <a:ext cx="1026773" cy="122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 descr="img007"/>
          <p:cNvPicPr preferRelativeResize="0"/>
          <p:nvPr/>
        </p:nvPicPr>
        <p:blipFill rotWithShape="1">
          <a:blip r:embed="rId4">
            <a:alphaModFix/>
          </a:blip>
          <a:srcRect b="33882"/>
          <a:stretch/>
        </p:blipFill>
        <p:spPr>
          <a:xfrm>
            <a:off x="6411533" y="3679095"/>
            <a:ext cx="1466850" cy="1448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8147" y="5253017"/>
            <a:ext cx="1484691" cy="146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ctrTitle"/>
          </p:nvPr>
        </p:nvSpPr>
        <p:spPr>
          <a:xfrm>
            <a:off x="195375" y="120828"/>
            <a:ext cx="8717705" cy="1330837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lt-LT" sz="3600" dirty="0">
                <a:latin typeface="Comic Sans MS"/>
                <a:ea typeface="Comic Sans MS"/>
                <a:cs typeface="Comic Sans MS"/>
                <a:sym typeface="Comic Sans MS"/>
              </a:rPr>
              <a:t>Ar tik tiek ir reikia, kad nustatytume tapatybę?</a:t>
            </a:r>
            <a:endParaRPr lang="en-GB" sz="3600" dirty="0"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51291">
            <a:off x="590651" y="1591451"/>
            <a:ext cx="1018419" cy="101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5855" y="2292872"/>
            <a:ext cx="1429023" cy="107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5">
            <a:alphaModFix/>
          </a:blip>
          <a:srcRect l="12562"/>
          <a:stretch/>
        </p:blipFill>
        <p:spPr>
          <a:xfrm rot="1247784">
            <a:off x="5681867" y="1619920"/>
            <a:ext cx="932208" cy="1470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1678132" y="1364413"/>
            <a:ext cx="1856071" cy="641549"/>
          </a:xfrm>
          <a:prstGeom prst="wedgeRoundRectCallout">
            <a:avLst>
              <a:gd name="adj1" fmla="val -46527"/>
              <a:gd name="adj2" fmla="val 86547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lt-LT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Lytis?</a:t>
            </a:r>
            <a:endParaRPr lang="lt-LT" sz="2400" dirty="0"/>
          </a:p>
        </p:txBody>
      </p:sp>
      <p:sp>
        <p:nvSpPr>
          <p:cNvPr id="119" name="Google Shape;119;p4"/>
          <p:cNvSpPr/>
          <p:nvPr/>
        </p:nvSpPr>
        <p:spPr>
          <a:xfrm>
            <a:off x="1657530" y="2564049"/>
            <a:ext cx="1351350" cy="592445"/>
          </a:xfrm>
          <a:prstGeom prst="wedgeRoundRectCallout">
            <a:avLst>
              <a:gd name="adj1" fmla="val 55556"/>
              <a:gd name="adj2" fmla="val 8334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Rasė?</a:t>
            </a:r>
            <a:endParaRPr lang="en-US" sz="2400" dirty="0"/>
          </a:p>
        </p:txBody>
      </p:sp>
      <p:sp>
        <p:nvSpPr>
          <p:cNvPr id="120" name="Google Shape;120;p4"/>
          <p:cNvSpPr/>
          <p:nvPr/>
        </p:nvSpPr>
        <p:spPr>
          <a:xfrm>
            <a:off x="6725137" y="2310171"/>
            <a:ext cx="1522666" cy="507755"/>
          </a:xfrm>
          <a:prstGeom prst="wedgeRoundRectCallout">
            <a:avLst>
              <a:gd name="adj1" fmla="val 13068"/>
              <a:gd name="adj2" fmla="val -181179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lt-LT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mžius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lang="en-US" sz="2400" dirty="0"/>
          </a:p>
        </p:txBody>
      </p:sp>
      <p:sp>
        <p:nvSpPr>
          <p:cNvPr id="121" name="Google Shape;121;p4"/>
          <p:cNvSpPr txBox="1"/>
          <p:nvPr/>
        </p:nvSpPr>
        <p:spPr>
          <a:xfrm>
            <a:off x="195376" y="3598162"/>
            <a:ext cx="854769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 dar trūksta? Sukurkite tapatybės pasą</a:t>
            </a:r>
            <a:endParaRPr lang="lt-LT" sz="2800" dirty="0"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6">
            <a:alphaModFix/>
          </a:blip>
          <a:srcRect l="12988" r="9808" b="22389"/>
          <a:stretch/>
        </p:blipFill>
        <p:spPr>
          <a:xfrm>
            <a:off x="1227576" y="4563050"/>
            <a:ext cx="1378591" cy="19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7559" y="4236850"/>
            <a:ext cx="3875521" cy="2369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2968965" y="191263"/>
            <a:ext cx="3199886" cy="1143000"/>
          </a:xfrm>
          <a:prstGeom prst="rect">
            <a:avLst/>
          </a:prstGeom>
          <a:solidFill>
            <a:srgbClr val="DB72E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lt-LT" dirty="0">
                <a:latin typeface="Comic Sans MS"/>
                <a:ea typeface="Comic Sans MS"/>
                <a:cs typeface="Comic Sans MS"/>
                <a:sym typeface="Comic Sans MS"/>
              </a:rPr>
              <a:t>Apibrėžimas</a:t>
            </a:r>
            <a:endParaRPr lang="lt-LT" dirty="0"/>
          </a:p>
        </p:txBody>
      </p:sp>
      <p:sp>
        <p:nvSpPr>
          <p:cNvPr id="129" name="Google Shape;129;p5"/>
          <p:cNvSpPr txBox="1"/>
          <p:nvPr/>
        </p:nvSpPr>
        <p:spPr>
          <a:xfrm>
            <a:off x="410547" y="1486591"/>
            <a:ext cx="5057192" cy="1077178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Tapatybė/ identitetas- kas tai?</a:t>
            </a:r>
            <a:endParaRPr lang="en-GB" sz="3200" u="sng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572660" y="2662518"/>
            <a:ext cx="7872396" cy="64633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Tapatybė - tai...</a:t>
            </a:r>
            <a:endParaRPr dirty="0"/>
          </a:p>
        </p:txBody>
      </p:sp>
      <p:sp>
        <p:nvSpPr>
          <p:cNvPr id="131" name="Google Shape;131;p5"/>
          <p:cNvSpPr txBox="1"/>
          <p:nvPr/>
        </p:nvSpPr>
        <p:spPr>
          <a:xfrm>
            <a:off x="280403" y="3579522"/>
            <a:ext cx="8451241" cy="1077178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3200" dirty="0">
                <a:latin typeface="Comic Sans MS" panose="030F0702030302020204" pitchFamily="66" charset="0"/>
              </a:rPr>
              <a:t>sąvoka, vartojama apibūdinti savybėms, dėl kurių žmogus yra unikalus.</a:t>
            </a:r>
            <a:endParaRPr sz="3200" dirty="0">
              <a:latin typeface="Comic Sans MS" panose="030F0702030302020204" pitchFamily="66" charset="0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t="29329" b="21162"/>
          <a:stretch/>
        </p:blipFill>
        <p:spPr>
          <a:xfrm>
            <a:off x="5212183" y="5245566"/>
            <a:ext cx="3810000" cy="140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254" y="683840"/>
            <a:ext cx="1917929" cy="197867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754097" y="5413631"/>
            <a:ext cx="3402455" cy="83099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lt-LT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fi-FI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omėgiai, vardas, vieta, muzika, maistas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457200" y="64664"/>
            <a:ext cx="8229600" cy="1143000"/>
          </a:xfrm>
          <a:prstGeom prst="rect">
            <a:avLst/>
          </a:prstGeom>
          <a:solidFill>
            <a:srgbClr val="8EFFB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lt-LT" dirty="0">
                <a:latin typeface="Comic Sans MS"/>
                <a:ea typeface="Comic Sans MS"/>
                <a:cs typeface="Comic Sans MS"/>
                <a:sym typeface="Comic Sans MS"/>
              </a:rPr>
              <a:t>Kaip susiformuoja tapatybė?</a:t>
            </a:r>
            <a:endParaRPr dirty="0"/>
          </a:p>
        </p:txBody>
      </p:sp>
      <p:cxnSp>
        <p:nvCxnSpPr>
          <p:cNvPr id="140" name="Google Shape;140;p6"/>
          <p:cNvCxnSpPr/>
          <p:nvPr/>
        </p:nvCxnSpPr>
        <p:spPr>
          <a:xfrm>
            <a:off x="742241" y="3694990"/>
            <a:ext cx="7653332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41" name="Google Shape;141;p6"/>
          <p:cNvSpPr/>
          <p:nvPr/>
        </p:nvSpPr>
        <p:spPr>
          <a:xfrm rot="10800000">
            <a:off x="457200" y="3844167"/>
            <a:ext cx="1571593" cy="2177405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65976" y="1617872"/>
            <a:ext cx="8093006" cy="523180"/>
          </a:xfrm>
          <a:prstGeom prst="rect">
            <a:avLst/>
          </a:prstGeom>
          <a:solidFill>
            <a:srgbClr val="FFF48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Pažymėk kas ir kaip sukuria asmens tapatybę?</a:t>
            </a:r>
            <a:endParaRPr dirty="0"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t="17721" r="10298"/>
          <a:stretch/>
        </p:blipFill>
        <p:spPr>
          <a:xfrm>
            <a:off x="3619229" y="5580134"/>
            <a:ext cx="1887989" cy="12778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6"/>
          <p:cNvCxnSpPr/>
          <p:nvPr/>
        </p:nvCxnSpPr>
        <p:spPr>
          <a:xfrm flipH="1">
            <a:off x="1649425" y="2226891"/>
            <a:ext cx="4206034" cy="127015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5" name="Google Shape;145;p6"/>
          <p:cNvCxnSpPr/>
          <p:nvPr/>
        </p:nvCxnSpPr>
        <p:spPr>
          <a:xfrm flipH="1">
            <a:off x="3525015" y="2226891"/>
            <a:ext cx="2330444" cy="127015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6" name="Google Shape;146;p6"/>
          <p:cNvCxnSpPr/>
          <p:nvPr/>
        </p:nvCxnSpPr>
        <p:spPr>
          <a:xfrm>
            <a:off x="5855459" y="2226891"/>
            <a:ext cx="0" cy="127015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7" name="Google Shape;147;p6"/>
          <p:cNvCxnSpPr/>
          <p:nvPr/>
        </p:nvCxnSpPr>
        <p:spPr>
          <a:xfrm>
            <a:off x="5855459" y="2226891"/>
            <a:ext cx="1913333" cy="127015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l="7353" t="6583" r="6712" b="29049"/>
          <a:stretch/>
        </p:blipFill>
        <p:spPr>
          <a:xfrm>
            <a:off x="7450009" y="2153019"/>
            <a:ext cx="1679415" cy="11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 rot="-5400000">
            <a:off x="464079" y="4374360"/>
            <a:ext cx="15835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lt-LT" sz="2800" dirty="0">
                <a:latin typeface="Comic Sans MS" panose="030F0702030302020204" pitchFamily="66" charset="0"/>
              </a:rPr>
              <a:t>Tėvai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150" name="Google Shape;150;p6"/>
          <p:cNvSpPr/>
          <p:nvPr/>
        </p:nvSpPr>
        <p:spPr>
          <a:xfrm rot="10800000">
            <a:off x="2440462" y="3844166"/>
            <a:ext cx="1571593" cy="2177405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 rot="-5400000">
            <a:off x="2255003" y="4275678"/>
            <a:ext cx="19087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Valstybė</a:t>
            </a:r>
            <a:endParaRPr dirty="0"/>
          </a:p>
        </p:txBody>
      </p:sp>
      <p:sp>
        <p:nvSpPr>
          <p:cNvPr id="152" name="Google Shape;152;p6"/>
          <p:cNvSpPr/>
          <p:nvPr/>
        </p:nvSpPr>
        <p:spPr>
          <a:xfrm rot="10800000">
            <a:off x="5069659" y="3892938"/>
            <a:ext cx="1571595" cy="217740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 rot="-5400000">
            <a:off x="5063676" y="4427790"/>
            <a:ext cx="15835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Draugai</a:t>
            </a:r>
            <a:endParaRPr lang="lt-LT" dirty="0"/>
          </a:p>
        </p:txBody>
      </p:sp>
      <p:sp>
        <p:nvSpPr>
          <p:cNvPr id="154" name="Google Shape;154;p6"/>
          <p:cNvSpPr/>
          <p:nvPr/>
        </p:nvSpPr>
        <p:spPr>
          <a:xfrm rot="10800000">
            <a:off x="6852744" y="3844165"/>
            <a:ext cx="2036085" cy="2096085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 rot="-5400000">
            <a:off x="7110165" y="4146944"/>
            <a:ext cx="163375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lt-LT" sz="2800" dirty="0">
                <a:latin typeface="Comic Sans MS" panose="030F0702030302020204" pitchFamily="66" charset="0"/>
              </a:rPr>
              <a:t>Švietimo sistema</a:t>
            </a:r>
            <a:endParaRPr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1286552" y="180476"/>
            <a:ext cx="6581205" cy="660794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lt-LT" sz="3600" dirty="0">
                <a:latin typeface="Comic Sans MS"/>
                <a:ea typeface="Comic Sans MS"/>
                <a:cs typeface="Comic Sans MS"/>
                <a:sym typeface="Comic Sans MS"/>
              </a:rPr>
              <a:t>Kiek svarbi yra tapatybė?</a:t>
            </a:r>
            <a:endParaRPr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0" y="1020773"/>
            <a:ext cx="2639080" cy="1485568"/>
          </a:xfrm>
          <a:prstGeom prst="wedgeEllipseCallout">
            <a:avLst>
              <a:gd name="adj1" fmla="val -27397"/>
              <a:gd name="adj2" fmla="val 74440"/>
            </a:avLst>
          </a:prstGeom>
          <a:solidFill>
            <a:srgbClr val="FFF48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lt-LT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Tapatybė yra svarbi žmogiškosios būties dalis.</a:t>
            </a:r>
            <a:endParaRPr dirty="0"/>
          </a:p>
        </p:txBody>
      </p:sp>
      <p:sp>
        <p:nvSpPr>
          <p:cNvPr id="162" name="Google Shape;162;p7"/>
          <p:cNvSpPr/>
          <p:nvPr/>
        </p:nvSpPr>
        <p:spPr>
          <a:xfrm>
            <a:off x="5954424" y="1020773"/>
            <a:ext cx="3189576" cy="1485568"/>
          </a:xfrm>
          <a:prstGeom prst="wedgeEllipseCallout">
            <a:avLst>
              <a:gd name="adj1" fmla="val 44109"/>
              <a:gd name="adj2" fmla="val 67351"/>
            </a:avLst>
          </a:prstGeom>
          <a:solidFill>
            <a:srgbClr val="FFF48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fi-FI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Niekas neturi „tapatybės</a:t>
            </a:r>
            <a:r>
              <a:rPr lang="en-GB" b="1" dirty="0"/>
              <a:t>“</a:t>
            </a:r>
            <a:r>
              <a:rPr lang="fi-FI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visi esame vienodi.</a:t>
            </a:r>
            <a:endParaRPr dirty="0"/>
          </a:p>
        </p:txBody>
      </p:sp>
      <p:sp>
        <p:nvSpPr>
          <p:cNvPr id="163" name="Google Shape;163;p7"/>
          <p:cNvSpPr/>
          <p:nvPr/>
        </p:nvSpPr>
        <p:spPr>
          <a:xfrm>
            <a:off x="2629116" y="1699035"/>
            <a:ext cx="3655194" cy="1742595"/>
          </a:xfrm>
          <a:prstGeom prst="wedgeEllipseCallout">
            <a:avLst>
              <a:gd name="adj1" fmla="val -56467"/>
              <a:gd name="adj2" fmla="val 37873"/>
            </a:avLst>
          </a:prstGeom>
          <a:solidFill>
            <a:srgbClr val="FFF48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lt-LT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Tapatybė nuolat kinta. Tai priklausomai nuo to, kas esame ir kur gyvename.</a:t>
            </a:r>
            <a:endParaRPr dirty="0"/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l="16360"/>
          <a:stretch/>
        </p:blipFill>
        <p:spPr>
          <a:xfrm>
            <a:off x="5954424" y="4340777"/>
            <a:ext cx="2408160" cy="251722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214425" y="3648279"/>
            <a:ext cx="3453483" cy="1384954"/>
          </a:xfrm>
          <a:prstGeom prst="rect">
            <a:avLst/>
          </a:prstGeom>
          <a:solidFill>
            <a:srgbClr val="D6E3BC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lt-LT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 kuria citata sutinkate? Paaiškinkite kodėl?</a:t>
            </a:r>
            <a:endParaRPr dirty="0"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426" y="5187786"/>
            <a:ext cx="4443139" cy="161989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4723543" y="3837771"/>
            <a:ext cx="4420457" cy="461624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lt-LT" sz="2400" dirty="0">
                <a:latin typeface="Comic Sans MS"/>
                <a:ea typeface="Comic Sans MS"/>
                <a:cs typeface="Comic Sans MS"/>
                <a:sym typeface="Comic Sans MS"/>
              </a:rPr>
              <a:t>Kiek svarbi yra tapatybė?</a:t>
            </a:r>
            <a:endParaRPr dirty="0"/>
          </a:p>
        </p:txBody>
      </p:sp>
      <p:sp>
        <p:nvSpPr>
          <p:cNvPr id="168" name="Google Shape;168;p7"/>
          <p:cNvSpPr txBox="1"/>
          <p:nvPr/>
        </p:nvSpPr>
        <p:spPr>
          <a:xfrm>
            <a:off x="7669827" y="5361034"/>
            <a:ext cx="1408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Labai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svarbi</a:t>
            </a:r>
            <a:endParaRPr dirty="0"/>
          </a:p>
        </p:txBody>
      </p:sp>
      <p:sp>
        <p:nvSpPr>
          <p:cNvPr id="169" name="Google Shape;169;p7"/>
          <p:cNvSpPr txBox="1"/>
          <p:nvPr/>
        </p:nvSpPr>
        <p:spPr>
          <a:xfrm>
            <a:off x="4964770" y="5361034"/>
            <a:ext cx="1408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Visiškai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nesvarbi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187</Words>
  <Application>Microsoft Office PowerPoint</Application>
  <PresentationFormat>Demonstracija ekrane (4:3)</PresentationFormat>
  <Paragraphs>37</Paragraphs>
  <Slides>7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Identitetas </vt:lpstr>
      <vt:lpstr>Kokia yra jūsų tapatybė/ identitetas?</vt:lpstr>
      <vt:lpstr>Aptarkite</vt:lpstr>
      <vt:lpstr>Ar tik tiek ir reikia, kad nustatytume tapatybę?</vt:lpstr>
      <vt:lpstr>Apibrėžimas</vt:lpstr>
      <vt:lpstr>Kaip susiformuoja tapatybė?</vt:lpstr>
      <vt:lpstr>Kiek svarbi yra tapatybė?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Identità </dc:title>
  <dc:creator>Alexandra Goddard</dc:creator>
  <cp:lastModifiedBy>Vaiva Gudaitytė</cp:lastModifiedBy>
  <cp:revision>3</cp:revision>
  <dcterms:created xsi:type="dcterms:W3CDTF">2013-08-18T09:52:46Z</dcterms:created>
  <dcterms:modified xsi:type="dcterms:W3CDTF">2023-09-15T06:32:42Z</dcterms:modified>
</cp:coreProperties>
</file>