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20104100" cy="11303000"/>
  <p:notesSz cx="20104100" cy="11303000"/>
  <p:embeddedFontLst>
    <p:embeddedFont>
      <p:font typeface="JIIUKW+CenturyGothic"/>
      <p:regular r:id="rId30"/>
    </p:embeddedFont>
    <p:embeddedFont>
      <p:font typeface="SHVQRB+Calibri-Bold"/>
      <p:regular r:id="rId31"/>
    </p:embeddedFont>
    <p:embeddedFont>
      <p:font typeface="QBQQGD+ArialMT"/>
      <p:regular r:id="rId32"/>
    </p:embeddedFont>
    <p:embeddedFont>
      <p:font typeface="FURBMK+CenturyGothic-Italic"/>
      <p:regular r:id="rId33"/>
    </p:embeddedFont>
    <p:embeddedFont>
      <p:font typeface="LRHBGP+CenturyGothic-Bold"/>
      <p:regular r:id="rId34"/>
    </p:embeddedFont>
    <p:embeddedFont>
      <p:font typeface="WPNGEK+SegoeUISymbol"/>
      <p:regular r:id="rId35"/>
    </p:embeddedFont>
    <p:embeddedFont>
      <p:font typeface="HJLAKM+Calibri-BoldItalic"/>
      <p:regular r:id="rId36"/>
    </p:embeddedFont>
    <p:embeddedFont>
      <p:font typeface="LUMOGJ+Calibri"/>
      <p:regular r:id="rId37"/>
    </p:embeddedFont>
    <p:embeddedFont>
      <p:font typeface="POSBLP+Wingdings-Regular"/>
      <p:regular r:id="rId3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font" Target="fonts/font1.fntdata" /><Relationship Id="rId31" Type="http://schemas.openxmlformats.org/officeDocument/2006/relationships/font" Target="fonts/font2.fntdata" /><Relationship Id="rId32" Type="http://schemas.openxmlformats.org/officeDocument/2006/relationships/font" Target="fonts/font3.fntdata" /><Relationship Id="rId33" Type="http://schemas.openxmlformats.org/officeDocument/2006/relationships/font" Target="fonts/font4.fntdata" /><Relationship Id="rId34" Type="http://schemas.openxmlformats.org/officeDocument/2006/relationships/font" Target="fonts/font5.fntdata" /><Relationship Id="rId35" Type="http://schemas.openxmlformats.org/officeDocument/2006/relationships/font" Target="fonts/font6.fntdata" /><Relationship Id="rId36" Type="http://schemas.openxmlformats.org/officeDocument/2006/relationships/font" Target="fonts/font7.fntdata" /><Relationship Id="rId37" Type="http://schemas.openxmlformats.org/officeDocument/2006/relationships/font" Target="fonts/font8.fntdata" /><Relationship Id="rId38" Type="http://schemas.openxmlformats.org/officeDocument/2006/relationships/font" Target="fonts/font9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3716" y="1882667"/>
            <a:ext cx="9833195" cy="5437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54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E-STEAM</a:t>
            </a:r>
            <a:r>
              <a:rPr dirty="0" sz="7200" spc="-1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ANT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DEBESIES</a:t>
            </a:r>
          </a:p>
          <a:p>
            <a:pPr marL="0" marR="0">
              <a:lnSpc>
                <a:spcPts val="6795"/>
              </a:lnSpc>
              <a:spcBef>
                <a:spcPts val="130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HVQRB+Calibri-Bold"/>
                <a:cs typeface="SHVQRB+Calibri-Bold"/>
              </a:rPr>
              <a:t>2021-1-ES01-KA220-</a:t>
            </a:r>
          </a:p>
          <a:p>
            <a:pPr marL="0" marR="0">
              <a:lnSpc>
                <a:spcPts val="6795"/>
              </a:lnSpc>
              <a:spcBef>
                <a:spcPts val="1844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HVQRB+Calibri-Bold"/>
                <a:cs typeface="SHVQRB+Calibri-Bold"/>
              </a:rPr>
              <a:t>SCH-000032742</a:t>
            </a:r>
          </a:p>
          <a:p>
            <a:pPr marL="0" marR="0">
              <a:lnSpc>
                <a:spcPts val="8043"/>
              </a:lnSpc>
              <a:spcBef>
                <a:spcPts val="1038"/>
              </a:spcBef>
              <a:spcAft>
                <a:spcPts val="0"/>
              </a:spcAft>
            </a:pPr>
            <a:r>
              <a:rPr dirty="0" sz="7200">
                <a:solidFill>
                  <a:srgbClr val="fcfefd"/>
                </a:solidFill>
                <a:latin typeface="QBQQGD+ArialMT"/>
                <a:cs typeface="QBQQGD+ArialMT"/>
              </a:rPr>
              <a:t>KAIP</a:t>
            </a:r>
            <a:r>
              <a:rPr dirty="0" sz="7200">
                <a:solidFill>
                  <a:srgbClr val="fcfefd"/>
                </a:solidFill>
                <a:latin typeface="QBQQGD+ArialMT"/>
                <a:cs typeface="QBQQGD+ArialMT"/>
              </a:rPr>
              <a:t> </a:t>
            </a:r>
            <a:r>
              <a:rPr dirty="0" sz="7200">
                <a:solidFill>
                  <a:srgbClr val="fcfefd"/>
                </a:solidFill>
                <a:latin typeface="QBQQGD+ArialMT"/>
                <a:cs typeface="QBQQGD+ArialMT"/>
              </a:rPr>
              <a:t>SURENGTI</a:t>
            </a:r>
          </a:p>
          <a:p>
            <a:pPr marL="0" marR="0">
              <a:lnSpc>
                <a:spcPts val="8043"/>
              </a:lnSpc>
              <a:spcBef>
                <a:spcPts val="596"/>
              </a:spcBef>
              <a:spcAft>
                <a:spcPts val="0"/>
              </a:spcAft>
            </a:pPr>
            <a:r>
              <a:rPr dirty="0" sz="7200">
                <a:solidFill>
                  <a:srgbClr val="fcfefd"/>
                </a:solidFill>
                <a:latin typeface="QBQQGD+ArialMT"/>
                <a:cs typeface="QBQQGD+ArialMT"/>
              </a:rPr>
              <a:t>HAKATONĄ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4053" y="989695"/>
            <a:ext cx="11677377" cy="24615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Edukatoriai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procese: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Renata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-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vizualiųjų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menų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mokytoja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Nora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-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grafinio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dizaino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mokytoja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8256" y="1215162"/>
            <a:ext cx="9198669" cy="27308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Intensyvus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darbas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pagal</a:t>
            </a:r>
          </a:p>
          <a:p>
            <a:pPr marL="0" marR="0">
              <a:lnSpc>
                <a:spcPts val="680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savo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edukatorių</a:t>
            </a:r>
          </a:p>
          <a:p>
            <a:pPr marL="0" marR="0">
              <a:lnSpc>
                <a:spcPts val="680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mokymus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801" y="1433403"/>
            <a:ext cx="9198669" cy="1816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Intensyvus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darbas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pagal</a:t>
            </a:r>
          </a:p>
          <a:p>
            <a:pPr marL="0" marR="0">
              <a:lnSpc>
                <a:spcPts val="680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edukatorių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mokymus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6747" y="1084474"/>
            <a:ext cx="11834663" cy="757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Picosꢀpertraukaꢀirꢀdalyviųꢀregistracija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7726" y="537712"/>
            <a:ext cx="13475326" cy="18164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Kas</a:t>
            </a:r>
            <a:r>
              <a:rPr dirty="0" sz="6000" spc="-1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yra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žiuri?</a:t>
            </a:r>
          </a:p>
          <a:p>
            <a:pPr marL="0" marR="0">
              <a:lnSpc>
                <a:spcPts val="6802"/>
              </a:lnSpc>
              <a:spcBef>
                <a:spcPts val="397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Internetinė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trijų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menininkų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komanda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7726" y="2747153"/>
            <a:ext cx="16161177" cy="883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POSBLP+Wingdings-Regular"/>
                <a:cs typeface="POSBLP+Wingdings-Regular"/>
              </a:rPr>
              <a:t>Ø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Žiuri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nariai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gali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būti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jūsų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organizacijos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partneriai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darbuotojai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arba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09226" y="3570009"/>
            <a:ext cx="2288381" cy="549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ekspertai.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7726" y="4393073"/>
            <a:ext cx="16084351" cy="1921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POSBLP+Wingdings-Regular"/>
                <a:cs typeface="POSBLP+Wingdings-Regular"/>
              </a:rPr>
              <a:t>Ø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Apdovanojimų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ceremonija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yra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svarbi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renginio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projekto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partneriams,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n</a:t>
            </a:r>
          </a:p>
          <a:p>
            <a:pPr marL="571500" marR="0">
              <a:lnSpc>
                <a:spcPts val="40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suteikia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jiems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matomumo.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Kartu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svarbi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dalyviams,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nes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sustiprina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jų</a:t>
            </a:r>
          </a:p>
          <a:p>
            <a:pPr marL="571500" marR="0">
              <a:lnSpc>
                <a:spcPts val="402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pasiekimų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jausmą.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37726" y="6587634"/>
            <a:ext cx="14582142" cy="883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POSBLP+Wingdings-Regular"/>
                <a:cs typeface="POSBLP+Wingdings-Regular"/>
              </a:rPr>
              <a:t>Ø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Renginio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vedėjas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yra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svarbi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šios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renginio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dalies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grandis,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nes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jis/ji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09226" y="7410490"/>
            <a:ext cx="5450826" cy="5495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vadovauja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ceremonijai.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37726" y="8233554"/>
            <a:ext cx="16249969" cy="19210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65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POSBLP+Wingdings-Regular"/>
                <a:cs typeface="POSBLP+Wingdings-Regular"/>
              </a:rPr>
              <a:t>Ø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Žiuri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nariai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paaiškina,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kurie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projektai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apdovanojami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kodėl.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Jie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trumpa</a:t>
            </a:r>
          </a:p>
          <a:p>
            <a:pPr marL="571500" marR="0">
              <a:lnSpc>
                <a:spcPts val="4027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apibūdina,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kas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vyko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„svarstymų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kambaryje",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kol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jie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aptarinėjo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projektų</a:t>
            </a:r>
          </a:p>
          <a:p>
            <a:pPr marL="571500" marR="0">
              <a:lnSpc>
                <a:spcPts val="4027"/>
              </a:lnSpc>
              <a:spcBef>
                <a:spcPts val="292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JIIUKW+CenturyGothic"/>
                <a:cs typeface="JIIUKW+CenturyGothic"/>
              </a:rPr>
              <a:t>idėjas.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6368" y="994912"/>
            <a:ext cx="6227109" cy="902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Kokie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yra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prizai?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6368" y="2812060"/>
            <a:ext cx="17454706" cy="3654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Iš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viso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žiuri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apdovanoja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3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projektus: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Bendrai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geriausias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projektas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;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Inovatyviausias</a:t>
            </a:r>
            <a:r>
              <a:rPr dirty="0" sz="4000" spc="1442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projektas</a:t>
            </a:r>
            <a:r>
              <a:rPr dirty="0" sz="4000" spc="1438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-</a:t>
            </a:r>
            <a:r>
              <a:rPr dirty="0" sz="4000" spc="1413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sustiprinti</a:t>
            </a:r>
            <a:r>
              <a:rPr dirty="0" sz="4000" spc="141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skaitmeninę/techninę/</a:t>
            </a:r>
            <a:r>
              <a:rPr dirty="0" sz="4000" spc="146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meninę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dalį;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Didžiausią</a:t>
            </a:r>
            <a:r>
              <a:rPr dirty="0" sz="4000" spc="2837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poveikį</a:t>
            </a:r>
            <a:r>
              <a:rPr dirty="0" sz="4000" spc="2835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turintis</a:t>
            </a:r>
            <a:r>
              <a:rPr dirty="0" sz="4000" spc="2825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projektas</a:t>
            </a:r>
            <a:r>
              <a:rPr dirty="0" sz="4000" spc="2839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-</a:t>
            </a:r>
            <a:r>
              <a:rPr dirty="0" sz="4000" spc="2814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paskatinti</a:t>
            </a:r>
            <a:r>
              <a:rPr dirty="0" sz="4000" spc="283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komandą</a:t>
            </a:r>
            <a:r>
              <a:rPr dirty="0" sz="4000" spc="285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būti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kūrybinga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ambicinga.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6368" y="7079260"/>
            <a:ext cx="17455556" cy="3654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Kartu</a:t>
            </a:r>
            <a:r>
              <a:rPr dirty="0" sz="4000" spc="190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</a:t>
            </a:r>
            <a:r>
              <a:rPr dirty="0" sz="4000" spc="189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kiekvienu</a:t>
            </a:r>
            <a:r>
              <a:rPr dirty="0" sz="4000" spc="192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apdovanojimu</a:t>
            </a:r>
            <a:r>
              <a:rPr dirty="0" sz="4000" spc="192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įteikiamas</a:t>
            </a:r>
            <a:r>
              <a:rPr dirty="0" sz="4000" spc="191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sertifikatas,</a:t>
            </a:r>
            <a:r>
              <a:rPr dirty="0" sz="4000" spc="1913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taip</a:t>
            </a:r>
            <a:r>
              <a:rPr dirty="0" sz="4000" spc="189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pat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„materialus"</a:t>
            </a:r>
            <a:r>
              <a:rPr dirty="0" sz="4000" spc="166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apdovanojimas,</a:t>
            </a:r>
            <a:r>
              <a:rPr dirty="0" sz="4000" spc="166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jei</a:t>
            </a:r>
            <a:r>
              <a:rPr dirty="0" sz="4000" spc="1638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jums,</a:t>
            </a:r>
            <a:r>
              <a:rPr dirty="0" sz="4000" spc="165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kaip</a:t>
            </a:r>
            <a:r>
              <a:rPr dirty="0" sz="4000" spc="164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renginio</a:t>
            </a:r>
            <a:r>
              <a:rPr dirty="0" sz="4000" spc="164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organizatoriui,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pavyko</a:t>
            </a:r>
            <a:r>
              <a:rPr dirty="0" sz="4000" spc="193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pasirūpinti</a:t>
            </a:r>
            <a:r>
              <a:rPr dirty="0" sz="4000" spc="1918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rėmėjų</a:t>
            </a:r>
            <a:r>
              <a:rPr dirty="0" sz="4000" spc="1929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apdovanojimais.</a:t>
            </a:r>
            <a:r>
              <a:rPr dirty="0" sz="4000" spc="1944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Bus</a:t>
            </a:r>
            <a:r>
              <a:rPr dirty="0" sz="4000" spc="1922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padaryta</a:t>
            </a:r>
            <a:r>
              <a:rPr dirty="0" sz="4000" spc="1926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keletas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kiekvienos</a:t>
            </a:r>
            <a:r>
              <a:rPr dirty="0" sz="4000" spc="25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apdovanotos</a:t>
            </a:r>
            <a:r>
              <a:rPr dirty="0" sz="4000" spc="25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komandos</a:t>
            </a:r>
            <a:r>
              <a:rPr dirty="0" sz="4000" spc="25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nuotraukų,</a:t>
            </a:r>
            <a:r>
              <a:rPr dirty="0" sz="4000" spc="282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taip</a:t>
            </a:r>
            <a:r>
              <a:rPr dirty="0" sz="4000" spc="22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pat</a:t>
            </a:r>
            <a:r>
              <a:rPr dirty="0" sz="4000" spc="221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viena</a:t>
            </a:r>
            <a:r>
              <a:rPr dirty="0" sz="4000" spc="232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bendra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nuotrauka</a:t>
            </a:r>
            <a:r>
              <a:rPr dirty="0" sz="4000" spc="1338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</a:t>
            </a:r>
            <a:r>
              <a:rPr dirty="0" sz="4000" spc="1293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visais</a:t>
            </a:r>
            <a:r>
              <a:rPr dirty="0" sz="4000" spc="128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dalyviais</a:t>
            </a:r>
            <a:r>
              <a:rPr dirty="0" sz="4000" spc="1297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  <a:r>
              <a:rPr dirty="0" sz="4000" spc="1285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renginio</a:t>
            </a:r>
            <a:r>
              <a:rPr dirty="0" sz="4000" spc="1302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organizavime</a:t>
            </a:r>
            <a:r>
              <a:rPr dirty="0" sz="4000" spc="1314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dalyvavusiais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žmonėmis.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77690" y="1021631"/>
            <a:ext cx="13683108" cy="1327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Sunkiaiꢀdirbantysꢀ-ꢀitinꢀkūrybingiꢀjaunuoliai</a:t>
            </a:r>
          </a:p>
          <a:p>
            <a:pPr marL="0" marR="0">
              <a:lnSpc>
                <a:spcPts val="3397"/>
              </a:lnSpc>
              <a:spcBef>
                <a:spcPts val="109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SHVQRB+Calibri-Bold"/>
                <a:cs typeface="SHVQRB+Calibri-Bold"/>
              </a:rPr>
              <a:t>ꢀ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5205" y="494893"/>
            <a:ext cx="497644" cy="2538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9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UMOGJ+Calibri"/>
                <a:cs typeface="LUMOGJ+Calibri"/>
              </a:rPr>
              <a:t>The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4829" y="1029651"/>
            <a:ext cx="10829952" cy="30729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54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„A"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reiškia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MENAS</a:t>
            </a:r>
          </a:p>
          <a:p>
            <a:pPr marL="0" marR="0">
              <a:lnSpc>
                <a:spcPts val="8054"/>
              </a:lnSpc>
              <a:spcBef>
                <a:spcPts val="535"/>
              </a:spcBef>
              <a:spcAft>
                <a:spcPts val="0"/>
              </a:spcAft>
            </a:pP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(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angl.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FURBMK+CenturyGothic-Italic"/>
                <a:cs typeface="FURBMK+CenturyGothic-Italic"/>
              </a:rPr>
              <a:t>Arts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)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iš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STEAM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"Hack</a:t>
            </a:r>
          </a:p>
          <a:p>
            <a:pPr marL="0" marR="0">
              <a:lnSpc>
                <a:spcPts val="6711"/>
              </a:lnSpc>
              <a:spcBef>
                <a:spcPts val="489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on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Arts“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4829" y="4126455"/>
            <a:ext cx="8919098" cy="8905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11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2023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m.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vasario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15-16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6000">
                <a:solidFill>
                  <a:srgbClr val="ffffff"/>
                </a:solidFill>
                <a:latin typeface="JIIUKW+CenturyGothic"/>
                <a:cs typeface="JIIUKW+CenturyGothic"/>
              </a:rPr>
              <a:t>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4829" y="6150291"/>
            <a:ext cx="9456376" cy="21582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54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Vizualus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identitetas</a:t>
            </a:r>
          </a:p>
          <a:p>
            <a:pPr marL="0" marR="0">
              <a:lnSpc>
                <a:spcPts val="8054"/>
              </a:lnSpc>
              <a:spcBef>
                <a:spcPts val="535"/>
              </a:spcBef>
              <a:spcAft>
                <a:spcPts val="0"/>
              </a:spcAft>
            </a:pP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„THE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HACK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ON</a:t>
            </a:r>
            <a:r>
              <a:rPr dirty="0" sz="7200" spc="-1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7200">
                <a:solidFill>
                  <a:srgbClr val="ffffff"/>
                </a:solidFill>
                <a:latin typeface="JIIUKW+CenturyGothic"/>
                <a:cs typeface="JIIUKW+CenturyGothic"/>
              </a:rPr>
              <a:t>ARTS“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4901" y="1081716"/>
            <a:ext cx="3352576" cy="902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Logistika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4901" y="2893127"/>
            <a:ext cx="16133443" cy="3052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Mums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reikėjo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geros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ir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stabilios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prieigos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prie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spartaus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interneto!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Tai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itin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svarbu,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nes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vienu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metu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prie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interneto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jungiasi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daug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įrenginių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(nešiojamieji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kompiuteriai,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planšetiniai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kompiuteriai,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išmanieji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telefonai).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Tikėkitės,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kad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vienu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metu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galės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prisijungti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ir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naudotis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internetu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be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pertrūkių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bent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20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įrenginių.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4901" y="6550727"/>
            <a:ext cx="12891406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Abi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dienas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buvo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organizuojamos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pertraukos,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pietūs.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4901" y="7769927"/>
            <a:ext cx="8203075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 strike="sngStrike">
                <a:solidFill>
                  <a:srgbClr val="000000"/>
                </a:solidFill>
                <a:latin typeface="LRHBGP+CenturyGothic-Bold"/>
                <a:cs typeface="LRHBGP+CenturyGothic-Bold"/>
              </a:rPr>
              <a:t>Papildoma</a:t>
            </a:r>
            <a:r>
              <a:rPr dirty="0" sz="4000" spc="117" b="1" strike="sngStrike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 strike="sngStrike">
                <a:solidFill>
                  <a:srgbClr val="000000"/>
                </a:solidFill>
                <a:latin typeface="LRHBGP+CenturyGothic-Bold"/>
                <a:cs typeface="LRHBGP+CenturyGothic-Bold"/>
              </a:rPr>
              <a:t>reikalinga</a:t>
            </a:r>
            <a:r>
              <a:rPr dirty="0" sz="4000" spc="117" b="1" strike="sngStrike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 strike="sngStrike">
                <a:solidFill>
                  <a:srgbClr val="000000"/>
                </a:solidFill>
                <a:latin typeface="LRHBGP+CenturyGothic-Bold"/>
                <a:cs typeface="LRHBGP+CenturyGothic-Bold"/>
              </a:rPr>
              <a:t>medžiaga: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24901" y="8153804"/>
            <a:ext cx="14253864" cy="889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strike="sngStrike">
                <a:solidFill>
                  <a:srgbClr val="000000"/>
                </a:solidFill>
                <a:latin typeface="QBQQGD+ArialMT"/>
                <a:cs typeface="QBQQGD+ArialMT"/>
              </a:rPr>
              <a:t>•</a:t>
            </a:r>
            <a:r>
              <a:rPr dirty="0" sz="6000" spc="898" strike="sngStrike">
                <a:solidFill>
                  <a:srgbClr val="000000"/>
                </a:solidFill>
                <a:latin typeface="QBQQGD+ArialMT"/>
                <a:cs typeface="QBQQGD+Arial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Spausdintuvas/spausdinimo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galimybės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(pristatymams);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24901" y="8763404"/>
            <a:ext cx="6203586" cy="14989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QBQQGD+ArialMT"/>
                <a:cs typeface="QBQQGD+ArialMT"/>
              </a:rPr>
              <a:t>•</a:t>
            </a:r>
            <a:r>
              <a:rPr dirty="0" sz="6000" spc="732">
                <a:solidFill>
                  <a:srgbClr val="000000"/>
                </a:solidFill>
                <a:latin typeface="QBQQGD+ArialMT"/>
                <a:cs typeface="QBQQGD+Arial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Vertinimo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lapai;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000000"/>
                </a:solidFill>
                <a:latin typeface="QBQQGD+ArialMT"/>
                <a:cs typeface="QBQQGD+ArialMT"/>
              </a:rPr>
              <a:t>•</a:t>
            </a:r>
            <a:r>
              <a:rPr dirty="0" sz="6000" spc="732">
                <a:solidFill>
                  <a:srgbClr val="000000"/>
                </a:solidFill>
                <a:latin typeface="QBQQGD+ArialMT"/>
                <a:cs typeface="QBQQGD+ArialMT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Nugalėtojų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000000"/>
                </a:solidFill>
                <a:latin typeface="LRHBGP+CenturyGothic-Bold"/>
                <a:cs typeface="LRHBGP+CenturyGothic-Bold"/>
              </a:rPr>
              <a:t>sertifikatai.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97224" y="1171279"/>
            <a:ext cx="4246289" cy="1671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Sertifikataiꢀir</a:t>
            </a:r>
          </a:p>
          <a:p>
            <a:pPr marL="0" marR="0">
              <a:lnSpc>
                <a:spcPts val="5663"/>
              </a:lnSpc>
              <a:spcBef>
                <a:spcPts val="1536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paroda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675625" y="3953653"/>
            <a:ext cx="10423621" cy="30524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Šį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projektą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finansavo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Europos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Komisija.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Šis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leidinys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atspindi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tik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autoriaus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požiūrį,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o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Komisija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negali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būti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laikoma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atsakinga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už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bet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kokį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jame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pateiktos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informacijos</a:t>
            </a:r>
          </a:p>
          <a:p>
            <a:pPr marL="0" marR="0">
              <a:lnSpc>
                <a:spcPts val="4535"/>
              </a:lnSpc>
              <a:spcBef>
                <a:spcPts val="264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panaudojimą.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27785" y="5016147"/>
            <a:ext cx="3199804" cy="1420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884"/>
              </a:lnSpc>
              <a:spcBef>
                <a:spcPts val="0"/>
              </a:spcBef>
              <a:spcAft>
                <a:spcPts val="0"/>
              </a:spcAft>
            </a:pPr>
            <a:r>
              <a:rPr dirty="0" sz="96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Ačiū!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6747" y="1063477"/>
            <a:ext cx="12111037" cy="902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QBQQGD+ArialMT"/>
                <a:cs typeface="QBQQGD+ArialMT"/>
              </a:rPr>
              <a:t>Turinys/Darbotvarkė/Veiklos</a:t>
            </a:r>
            <a:r>
              <a:rPr dirty="0" sz="6000">
                <a:solidFill>
                  <a:srgbClr val="ffffff"/>
                </a:solidFill>
                <a:latin typeface="QBQQGD+ArialMT"/>
                <a:cs typeface="QBQQGD+ArialMT"/>
              </a:rPr>
              <a:t> </a:t>
            </a:r>
            <a:r>
              <a:rPr dirty="0" sz="6000">
                <a:solidFill>
                  <a:srgbClr val="ffffff"/>
                </a:solidFill>
                <a:latin typeface="QBQQGD+ArialMT"/>
                <a:cs typeface="QBQQGD+ArialMT"/>
              </a:rPr>
              <a:t>tvarka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3193" y="2849825"/>
            <a:ext cx="5449369" cy="6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•Kas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yra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Hakatonas?;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43193" y="3642305"/>
            <a:ext cx="15833870" cy="1398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•Dalyviai: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vedėjas;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du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edukatoriai;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20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jaunų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žmonių;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trys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komisijo</a:t>
            </a:r>
          </a:p>
          <a:p>
            <a:pPr marL="240631" marR="0">
              <a:lnSpc>
                <a:spcPts val="4474"/>
              </a:lnSpc>
              <a:spcBef>
                <a:spcPts val="171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nariai;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43193" y="5227265"/>
            <a:ext cx="16031793" cy="2983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•Meninis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pasipriešinimas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dirbtuvės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jaunimui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 spc="85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edukatoriai</a:t>
            </a:r>
            <a:r>
              <a:rPr dirty="0" sz="4000" spc="36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vedė</a:t>
            </a:r>
          </a:p>
          <a:p>
            <a:pPr marL="0" marR="0">
              <a:lnSpc>
                <a:spcPts val="4474"/>
              </a:lnSpc>
              <a:spcBef>
                <a:spcPts val="171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•Smegenų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šturmas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(angl.</a:t>
            </a:r>
            <a:r>
              <a:rPr dirty="0" sz="4000" spc="52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FURBMK+CenturyGothic-Italic"/>
                <a:cs typeface="FURBMK+CenturyGothic-Italic"/>
              </a:rPr>
              <a:t>Brainstorming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)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temos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pasirinkimas;</a:t>
            </a:r>
          </a:p>
          <a:p>
            <a:pPr marL="0" marR="0">
              <a:lnSpc>
                <a:spcPts val="4474"/>
              </a:lnSpc>
              <a:spcBef>
                <a:spcPts val="176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•Tema: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Meninio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pasipriešinimo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kūrinys;</a:t>
            </a:r>
          </a:p>
          <a:p>
            <a:pPr marL="0" marR="0">
              <a:lnSpc>
                <a:spcPts val="4474"/>
              </a:lnSpc>
              <a:spcBef>
                <a:spcPts val="171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•Projektų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pristatymai;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43193" y="8397185"/>
            <a:ext cx="6677714" cy="6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•Pavyzdžiai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vaizdo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įrašai;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43193" y="9189666"/>
            <a:ext cx="4446091" cy="6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•Apibendrinimas;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43193" y="9982145"/>
            <a:ext cx="7002833" cy="6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•Įsipareigojimų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atsisakymas.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6749" y="1288715"/>
            <a:ext cx="8943494" cy="10748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16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Kas</a:t>
            </a:r>
            <a:r>
              <a:rPr dirty="0" sz="7200" spc="-1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72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yra</a:t>
            </a:r>
            <a:r>
              <a:rPr dirty="0" sz="72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72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Hakatonas?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283" y="2853513"/>
            <a:ext cx="9659015" cy="393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Hakatonas</a:t>
            </a:r>
            <a:r>
              <a:rPr dirty="0" sz="4300" spc="-18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-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tai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renginys,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paprastai</a:t>
            </a:r>
          </a:p>
          <a:p>
            <a:pPr marL="0" marR="0">
              <a:lnSpc>
                <a:spcPts val="4810"/>
              </a:lnSpc>
              <a:spcBef>
                <a:spcPts val="349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rengiamas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vienos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organizacijos,</a:t>
            </a:r>
          </a:p>
          <a:p>
            <a:pPr marL="0" marR="0">
              <a:lnSpc>
                <a:spcPts val="4810"/>
              </a:lnSpc>
              <a:spcBef>
                <a:spcPts val="399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kuriame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dalyviai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trumpam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susirenka</a:t>
            </a:r>
          </a:p>
          <a:p>
            <a:pPr marL="0" marR="0">
              <a:lnSpc>
                <a:spcPts val="4810"/>
              </a:lnSpc>
              <a:spcBef>
                <a:spcPts val="399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kartu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ir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bendradarbiauja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vykdydami</a:t>
            </a:r>
          </a:p>
          <a:p>
            <a:pPr marL="0" marR="0">
              <a:lnSpc>
                <a:spcPts val="4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projektą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-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naudodami</a:t>
            </a:r>
            <a:r>
              <a:rPr dirty="0" sz="4300" spc="58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skaitmenines</a:t>
            </a:r>
          </a:p>
          <a:p>
            <a:pPr marL="0" marR="0">
              <a:lnSpc>
                <a:spcPts val="4875"/>
              </a:lnSpc>
              <a:spcBef>
                <a:spcPts val="301"/>
              </a:spcBef>
              <a:spcAft>
                <a:spcPts val="0"/>
              </a:spcAft>
            </a:pP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programas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717" y="7035471"/>
            <a:ext cx="14789847" cy="3935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Hakatonai</a:t>
            </a:r>
            <a:r>
              <a:rPr dirty="0" sz="4300" spc="-2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dažnai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būna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varžybinio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pobūdžio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renginiai,</a:t>
            </a:r>
          </a:p>
          <a:p>
            <a:pPr marL="0" marR="0">
              <a:lnSpc>
                <a:spcPts val="4810"/>
              </a:lnSpc>
              <a:spcBef>
                <a:spcPts val="349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kuriuose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projektas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turi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būti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įgyvendintas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per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trumpą</a:t>
            </a:r>
          </a:p>
          <a:p>
            <a:pPr marL="0" marR="0">
              <a:lnSpc>
                <a:spcPts val="4810"/>
              </a:lnSpc>
              <a:spcBef>
                <a:spcPts val="399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laiką.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Be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varžybinio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aspekto,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daugelyje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hakatonų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taip</a:t>
            </a:r>
          </a:p>
          <a:p>
            <a:pPr marL="0" marR="0">
              <a:lnSpc>
                <a:spcPts val="4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pat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rengiamos</a:t>
            </a:r>
            <a:r>
              <a:rPr dirty="0" sz="4300" spc="43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dirbtuvės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,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rengiami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seminarai,</a:t>
            </a:r>
            <a:r>
              <a:rPr dirty="0" sz="4300" spc="57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kviečiami</a:t>
            </a:r>
          </a:p>
          <a:p>
            <a:pPr marL="0" marR="0">
              <a:lnSpc>
                <a:spcPts val="4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lektoriai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ir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dalyviai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supažindinami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su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 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patyrusiais</a:t>
            </a:r>
          </a:p>
          <a:p>
            <a:pPr marL="0" marR="0">
              <a:lnSpc>
                <a:spcPts val="4875"/>
              </a:lnSpc>
              <a:spcBef>
                <a:spcPts val="301"/>
              </a:spcBef>
              <a:spcAft>
                <a:spcPts val="0"/>
              </a:spcAft>
            </a:pP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mentoriais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ar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4300" b="1">
                <a:solidFill>
                  <a:srgbClr val="414042"/>
                </a:solidFill>
                <a:latin typeface="LRHBGP+CenturyGothic-Bold"/>
                <a:cs typeface="LRHBGP+CenturyGothic-Bold"/>
              </a:rPr>
              <a:t>edukatoriais</a:t>
            </a:r>
            <a:r>
              <a:rPr dirty="0" sz="4300">
                <a:solidFill>
                  <a:srgbClr val="414042"/>
                </a:solidFill>
                <a:latin typeface="JIIUKW+CenturyGothic"/>
                <a:cs typeface="JIIUKW+CenturyGothic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6749" y="1084474"/>
            <a:ext cx="4995639" cy="757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HackꢀonꢀMenas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96632" y="2127356"/>
            <a:ext cx="15668071" cy="2526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WPNGEK+SegoeUISymbol"/>
                <a:cs typeface="WPNGEK+SegoeUISymbol"/>
              </a:rPr>
              <a:t>⮚</a:t>
            </a:r>
            <a:r>
              <a:rPr dirty="0" sz="4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„Hack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on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Menas"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(HoM)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skatins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studentų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įsitraukimą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4000" spc="186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meninį</a:t>
            </a:r>
          </a:p>
          <a:p>
            <a:pPr marL="571500" marR="0">
              <a:lnSpc>
                <a:spcPts val="4474"/>
              </a:lnSpc>
              <a:spcBef>
                <a:spcPts val="20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pasipriešinimą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naudojant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skaitmenines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programas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.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TRUKMĖ: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2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DIENOS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maždaug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8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valandos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kiekvieną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dieną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nuo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iki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17:30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val.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6632" y="4657533"/>
            <a:ext cx="2087298" cy="6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ETAPAI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96632" y="5175356"/>
            <a:ext cx="17077489" cy="1917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WPNGEK+SegoeUISymbol"/>
                <a:cs typeface="WPNGEK+SegoeUISymbol"/>
              </a:rPr>
              <a:t>⮚</a:t>
            </a:r>
            <a:r>
              <a:rPr dirty="0" sz="4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Pirmasis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etapas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vietinis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darbas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su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pasirinktais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projektais;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WPNGEK+SegoeUISymbol"/>
                <a:cs typeface="WPNGEK+SegoeUISymbol"/>
              </a:rPr>
              <a:t>⮚</a:t>
            </a:r>
            <a:r>
              <a:rPr dirty="0" sz="4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Antrasis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etapas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Meniniu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kūrinių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užbaigimas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jų</a:t>
            </a:r>
            <a:r>
              <a:rPr dirty="0" sz="4000" spc="152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pristatymų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pradžia</a:t>
            </a:r>
          </a:p>
          <a:p>
            <a:pPr marL="571500" marR="0">
              <a:lnSpc>
                <a:spcPts val="4474"/>
              </a:lnSpc>
              <a:spcBef>
                <a:spcPts val="202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(5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min.)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96632" y="7004156"/>
            <a:ext cx="15785484" cy="2526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WPNGEK+SegoeUISymbol"/>
                <a:cs typeface="WPNGEK+SegoeUISymbol"/>
              </a:rPr>
              <a:t>⮚</a:t>
            </a:r>
            <a:r>
              <a:rPr dirty="0" sz="4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Trečiasis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etapas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žiuri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diskusijos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dėl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projekto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kokybės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skiriam</a:t>
            </a:r>
          </a:p>
          <a:p>
            <a:pPr marL="571500" marR="0">
              <a:lnSpc>
                <a:spcPts val="4474"/>
              </a:lnSpc>
              <a:spcBef>
                <a:spcPts val="202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trys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nugalėtojų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komandos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WPNGEK+SegoeUISymbol"/>
                <a:cs typeface="WPNGEK+SegoeUISymbol"/>
              </a:rPr>
              <a:t>⮚</a:t>
            </a:r>
            <a:r>
              <a:rPr dirty="0" sz="40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Per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šį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laiką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ceremonijos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vedėjas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pristatys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projekto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apžvalgą,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o</a:t>
            </a:r>
          </a:p>
          <a:p>
            <a:pPr marL="571500" marR="0">
              <a:lnSpc>
                <a:spcPts val="4474"/>
              </a:lnSpc>
              <a:spcBef>
                <a:spcPts val="202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kviestinis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pranešėjas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gali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pasakyti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kalbą.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3140" y="2448004"/>
            <a:ext cx="6037064" cy="1671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HJLAKM+Calibri-BoldItalic"/>
                <a:cs typeface="HJLAKM+Calibri-BoldItalic"/>
              </a:rPr>
              <a:t>HackꢀonꢀMenas</a:t>
            </a:r>
          </a:p>
          <a:p>
            <a:pPr marL="0" marR="0">
              <a:lnSpc>
                <a:spcPts val="5663"/>
              </a:lnSpc>
              <a:spcBef>
                <a:spcPts val="1536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Reikalingiꢀžmonės: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3140" y="4276805"/>
            <a:ext cx="13960301" cy="172163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1.ꢀCeremonijosꢀvedėjasꢀ-ꢀAngelaꢀCotoara;</a:t>
            </a:r>
          </a:p>
          <a:p>
            <a:pPr marL="0" marR="0">
              <a:lnSpc>
                <a:spcPts val="5663"/>
              </a:lnSpc>
              <a:spcBef>
                <a:spcPts val="193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Edukatoriai:ꢀ2ꢀ-ꢀpirmojiꢀdienaꢀReanataꢀVeerꢀ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3140" y="6321138"/>
            <a:ext cx="12398350" cy="17873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6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ꢀꢀꢀꢀꢀꢀꢀꢀꢀꢀꢀꢀꢀꢀꢀꢀꢀꢀꢀ2ꢀ-ꢀAntrojiꢀdienaꢀCoraꢀBenta;</a:t>
            </a:r>
          </a:p>
          <a:p>
            <a:pPr marL="0" marR="0">
              <a:lnSpc>
                <a:spcPts val="5663"/>
              </a:lnSpc>
              <a:spcBef>
                <a:spcPts val="2447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SHVQRB+Calibri-Bold"/>
                <a:cs typeface="SHVQRB+Calibri-Bold"/>
              </a:rPr>
              <a:t>3.ꢀŽiuri:ꢀ3ꢀMENOꢀekspertaiꢀ–ꢀinternetu.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6097" y="2026390"/>
            <a:ext cx="7319764" cy="575341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Hack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on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Menas: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Dalyviai</a:t>
            </a:r>
            <a:r>
              <a:rPr dirty="0" sz="5400" spc="2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-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Jaunimas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iš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Fundati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-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Profesionalų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Asocijuotas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partneris</a:t>
            </a:r>
          </a:p>
          <a:p>
            <a:pPr marL="0" marR="0">
              <a:lnSpc>
                <a:spcPts val="6122"/>
              </a:lnSpc>
              <a:spcBef>
                <a:spcPts val="30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„Profesinė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dailės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mokykla"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Targu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Targu</a:t>
            </a:r>
          </a:p>
          <a:p>
            <a:pPr marL="0" marR="0">
              <a:lnSpc>
                <a:spcPts val="612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Mures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mieste,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6097" y="7787111"/>
            <a:ext cx="3224770" cy="815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12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Rumunija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714" y="1147838"/>
            <a:ext cx="10704620" cy="902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Kas</a:t>
            </a:r>
            <a:r>
              <a:rPr dirty="0" sz="6000" spc="-1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yra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pagrindinis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 </a:t>
            </a: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vedėjas?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714" y="2964987"/>
            <a:ext cx="13615305" cy="4263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Pagrindinis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vedėjas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-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tai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asmuo,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kuris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yra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susipažinęs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renginio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temą,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gerai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sutaria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žmonėmis,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turintis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išlavintus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bendravimo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įgūdžius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(kūno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kalba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žodynas,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mokėjimas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skaityti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žmones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priversti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juos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susimąstyti,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jaustis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patogiai),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nebijo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kalbėti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viešai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moka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sukurti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atpalaiduojančią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motyvuojančią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atmosferą.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darbui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ir</a:t>
            </a:r>
          </a:p>
          <a:p>
            <a:pPr marL="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000000"/>
                </a:solidFill>
                <a:latin typeface="JIIUKW+CenturyGothic"/>
                <a:cs typeface="JIIUKW+CenturyGothic"/>
              </a:rPr>
              <a:t>bendradarbiavimui.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27006" y="10603351"/>
            <a:ext cx="3657525" cy="547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27931" marR="0">
              <a:lnSpc>
                <a:spcPts val="1132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35353"/>
                </a:solidFill>
                <a:latin typeface="LUMOGJ+Calibri"/>
                <a:cs typeface="LUMOGJ+Calibri"/>
              </a:rPr>
              <a:t>URBANUS-19</a:t>
            </a:r>
          </a:p>
          <a:p>
            <a:pPr marL="182822" marR="0">
              <a:lnSpc>
                <a:spcPts val="1132"/>
              </a:lnSpc>
              <a:spcBef>
                <a:spcPts val="357"/>
              </a:spcBef>
              <a:spcAft>
                <a:spcPts val="0"/>
              </a:spcAft>
            </a:pPr>
            <a:r>
              <a:rPr dirty="0" sz="1200">
                <a:solidFill>
                  <a:srgbClr val="535353"/>
                </a:solidFill>
                <a:latin typeface="LUMOGJ+Calibri"/>
                <a:cs typeface="LUMOGJ+Calibri"/>
              </a:rPr>
              <a:t>ARTISTICꢀALLIANCESꢀTOꢀFACEꢀSOCIALꢀCHALLENGES</a:t>
            </a:r>
          </a:p>
          <a:p>
            <a:pPr marL="0" marR="0">
              <a:lnSpc>
                <a:spcPts val="1132"/>
              </a:lnSpc>
              <a:spcBef>
                <a:spcPts val="307"/>
              </a:spcBef>
              <a:spcAft>
                <a:spcPts val="0"/>
              </a:spcAft>
            </a:pPr>
            <a:r>
              <a:rPr dirty="0" sz="1200">
                <a:solidFill>
                  <a:srgbClr val="535353"/>
                </a:solidFill>
                <a:latin typeface="LUMOGJ+Calibri"/>
                <a:cs typeface="LUMOGJ+Calibri"/>
              </a:rPr>
              <a:t>ERASMUSꢀPROJECTꢀN°:ꢀ2020-1-IT03-KA227-YOU-020619ꢀ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04100" cy="11303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584" y="778350"/>
            <a:ext cx="4282380" cy="902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02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ffffff"/>
                </a:solidFill>
                <a:latin typeface="LRHBGP+CenturyGothic-Bold"/>
                <a:cs typeface="LRHBGP+CenturyGothic-Bold"/>
              </a:rPr>
              <a:t>Edukatoriai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0584" y="2362087"/>
            <a:ext cx="11637190" cy="44973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QBQQGD+ArialMT"/>
                <a:cs typeface="QBQQGD+ArialMT"/>
              </a:rPr>
              <a:t>•</a:t>
            </a:r>
            <a:r>
              <a:rPr dirty="0" sz="6000" spc="1631">
                <a:solidFill>
                  <a:srgbClr val="ffffff"/>
                </a:solidFill>
                <a:latin typeface="QBQQGD+ArialMT"/>
                <a:cs typeface="QBQQGD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Edukatoriais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gali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būti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renginio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partneriai,</a:t>
            </a:r>
          </a:p>
          <a:p>
            <a:pPr marL="68580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organizatoriai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tačiau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svarbu,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kad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abu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(sesijos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metu)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būtų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iš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skirtingų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sričių,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kad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dalyviai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galėtų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įgyti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patirties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iš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skirtingų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veiklos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sričių.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(pvz.,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dizaino,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grafikos,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technologijų,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skaitmeninio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meno,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teatro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ekspertai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ir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aktoriai).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0584" y="7238887"/>
            <a:ext cx="11609595" cy="3278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703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QBQQGD+ArialMT"/>
                <a:cs typeface="QBQQGD+ArialMT"/>
              </a:rPr>
              <a:t>•</a:t>
            </a:r>
            <a:r>
              <a:rPr dirty="0" sz="6000" spc="1631">
                <a:solidFill>
                  <a:srgbClr val="ffffff"/>
                </a:solidFill>
                <a:latin typeface="QBQQGD+ArialMT"/>
                <a:cs typeface="QBQQGD+ArialMT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Grupinis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darbas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su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edukatoriais</a:t>
            </a:r>
            <a:r>
              <a:rPr dirty="0" sz="4000" spc="75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gali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būti</a:t>
            </a:r>
          </a:p>
          <a:p>
            <a:pPr marL="685800" marR="0">
              <a:lnSpc>
                <a:spcPts val="4474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organizuojamas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 spc="12">
                <a:solidFill>
                  <a:srgbClr val="ffffff"/>
                </a:solidFill>
                <a:latin typeface="JIIUKW+CenturyGothic"/>
                <a:cs typeface="JIIUKW+CenturyGothic"/>
              </a:rPr>
              <a:t>taip,</a:t>
            </a:r>
            <a:r>
              <a:rPr dirty="0" sz="4000" spc="-2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kad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turėtų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fiksuotas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pozicijas,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grupės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pasikeistų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vietomis</a:t>
            </a:r>
            <a:r>
              <a:rPr dirty="0" sz="4000" spc="14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pagal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edukatorius,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arba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atvirkščiai,</a:t>
            </a:r>
          </a:p>
          <a:p>
            <a:pPr marL="685800" marR="0">
              <a:lnSpc>
                <a:spcPts val="4474"/>
              </a:lnSpc>
              <a:spcBef>
                <a:spcPts val="325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priklausomai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nuo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renginio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 </a:t>
            </a:r>
            <a:r>
              <a:rPr dirty="0" sz="4000">
                <a:solidFill>
                  <a:srgbClr val="ffffff"/>
                </a:solidFill>
                <a:latin typeface="JIIUKW+CenturyGothic"/>
                <a:cs typeface="JIIUKW+CenturyGothic"/>
              </a:rPr>
              <a:t>patalpų.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2023-09-14T07:45:01-05:00</dcterms:modified>
</cp:coreProperties>
</file>