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72" r:id="rId3"/>
    <p:sldId id="282" r:id="rId4"/>
    <p:sldId id="261" r:id="rId5"/>
    <p:sldId id="271" r:id="rId6"/>
    <p:sldId id="277" r:id="rId7"/>
    <p:sldId id="283" r:id="rId8"/>
    <p:sldId id="279" r:id="rId9"/>
    <p:sldId id="280" r:id="rId10"/>
    <p:sldId id="284" r:id="rId11"/>
    <p:sldId id="285" r:id="rId12"/>
    <p:sldId id="286" r:id="rId13"/>
    <p:sldId id="287" r:id="rId14"/>
    <p:sldId id="288" r:id="rId15"/>
    <p:sldId id="289" r:id="rId16"/>
    <p:sldId id="290"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72"/>
            <p14:sldId id="282"/>
            <p14:sldId id="261"/>
            <p14:sldId id="271"/>
            <p14:sldId id="277"/>
            <p14:sldId id="283"/>
            <p14:sldId id="279"/>
            <p14:sldId id="280"/>
            <p14:sldId id="284"/>
            <p14:sldId id="285"/>
            <p14:sldId id="286"/>
            <p14:sldId id="287"/>
            <p14:sldId id="288"/>
            <p14:sldId id="289"/>
            <p14:sldId id="290"/>
            <p14:sldId id="293"/>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1CB"/>
    <a:srgbClr val="118E97"/>
    <a:srgbClr val="31CCE8"/>
    <a:srgbClr val="118497"/>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autoAdjust="0"/>
    <p:restoredTop sz="94668" autoAdjust="0"/>
  </p:normalViewPr>
  <p:slideViewPr>
    <p:cSldViewPr snapToGrid="0" snapToObjects="1">
      <p:cViewPr>
        <p:scale>
          <a:sx n="112" d="100"/>
          <a:sy n="112" d="100"/>
        </p:scale>
        <p:origin x="216" y="-512"/>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pPr/>
              <a:t>9/13/23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pPr/>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2A57C-5FAA-4E66-BDD9-A79C3D547D7C}" type="datetimeFigureOut">
              <a:rPr lang="en-US" smtClean="0"/>
              <a:pPr/>
              <a:t>9/13/23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303DE-3E45-4DD3-9505-92EF4803EF97}" type="slidenum">
              <a:rPr lang="en-US" smtClean="0"/>
              <a:pPr/>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685800"/>
            <a:ext cx="2321755"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chemeClr val="bg2"/>
                </a:solidFill>
              </a:rP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bEbs6I3eLw"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0414" y="978523"/>
            <a:ext cx="6728099" cy="1145024"/>
          </a:xfrm>
        </p:spPr>
        <p:txBody>
          <a:bodyPr/>
          <a:lstStyle/>
          <a:p>
            <a:r>
              <a:rPr lang="it-IT" sz="4000" dirty="0"/>
              <a:t>STEM ŠVIETIMO ĮGALINAMAS PASITELKIANT DI </a:t>
            </a:r>
            <a:endParaRPr lang="en-US" sz="4000" dirty="0"/>
          </a:p>
        </p:txBody>
      </p:sp>
      <p:sp>
        <p:nvSpPr>
          <p:cNvPr id="3" name="Text Placeholder 2"/>
          <p:cNvSpPr>
            <a:spLocks noGrp="1"/>
          </p:cNvSpPr>
          <p:nvPr>
            <p:ph type="body" sz="quarter" idx="10"/>
          </p:nvPr>
        </p:nvSpPr>
        <p:spPr>
          <a:xfrm>
            <a:off x="200416" y="3001385"/>
            <a:ext cx="6094506" cy="1761115"/>
          </a:xfrm>
        </p:spPr>
        <p:txBody>
          <a:bodyPr/>
          <a:lstStyle/>
          <a:p>
            <a:pPr>
              <a:buNone/>
            </a:pP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Dirbtinis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intelektas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gali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užtikrinti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mokiniams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individualiai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pritaikytą</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mokymąsi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ir</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suteikti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mokytojams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daugiau</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laiko</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susitelkti</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į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svarbiausius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ugdymo</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 </a:t>
            </a:r>
            <a:r>
              <a:rPr lang="en-US" sz="1800" kern="0" dirty="0" err="1">
                <a:solidFill>
                  <a:srgbClr val="000000"/>
                </a:solidFill>
                <a:effectLst/>
                <a:latin typeface="Avenir Normal"/>
                <a:ea typeface="Times New Roman" panose="02020603050405020304" pitchFamily="18" charset="0"/>
                <a:cs typeface="Times New Roman" panose="02020603050405020304" pitchFamily="18" charset="0"/>
              </a:rPr>
              <a:t>aspektus</a:t>
            </a: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a:t>
            </a:r>
            <a:endParaRPr lang="en-US" sz="1600" b="1" i="0" dirty="0"/>
          </a:p>
        </p:txBody>
      </p:sp>
      <p:sp>
        <p:nvSpPr>
          <p:cNvPr id="4" name="Text Placeholder 3"/>
          <p:cNvSpPr>
            <a:spLocks noGrp="1"/>
          </p:cNvSpPr>
          <p:nvPr>
            <p:ph type="body" sz="quarter" idx="11"/>
          </p:nvPr>
        </p:nvSpPr>
        <p:spPr>
          <a:xfrm>
            <a:off x="4281545" y="5181598"/>
            <a:ext cx="2377440" cy="1022351"/>
          </a:xfrm>
        </p:spPr>
        <p:txBody>
          <a:bodyPr/>
          <a:lstStyle/>
          <a:p>
            <a:pPr>
              <a:buNone/>
            </a:pPr>
            <a:r>
              <a:rPr lang="en-US" dirty="0" err="1"/>
              <a:t>balandis</a:t>
            </a:r>
            <a:r>
              <a:rPr lang="en-US" dirty="0"/>
              <a:t> 2023</a:t>
            </a:r>
          </a:p>
        </p:txBody>
      </p:sp>
      <p:sp>
        <p:nvSpPr>
          <p:cNvPr id="6" name="Text Placeholder 5"/>
          <p:cNvSpPr>
            <a:spLocks noGrp="1"/>
          </p:cNvSpPr>
          <p:nvPr>
            <p:ph type="body" sz="quarter" idx="12"/>
          </p:nvPr>
        </p:nvSpPr>
        <p:spPr>
          <a:xfrm>
            <a:off x="6889518" y="4762500"/>
            <a:ext cx="1784545" cy="745415"/>
          </a:xfrm>
        </p:spPr>
        <p:txBody>
          <a:bodyPr/>
          <a:lstStyle/>
          <a:p>
            <a:pPr>
              <a:buNone/>
            </a:pPr>
            <a:r>
              <a:rPr lang="lt-LT" dirty="0"/>
              <a:t>Parengė: Angela </a:t>
            </a:r>
            <a:r>
              <a:rPr lang="lt-LT" dirty="0" err="1"/>
              <a:t>Cotoara</a:t>
            </a:r>
            <a:endParaRPr lang="en-US" dirty="0"/>
          </a:p>
        </p:txBody>
      </p:sp>
      <p:pic>
        <p:nvPicPr>
          <p:cNvPr id="1026" name="Picture 2" descr="C:\Users\Angela\Pictures\logo2.jpg"/>
          <p:cNvPicPr>
            <a:picLocks noChangeAspect="1" noChangeArrowheads="1"/>
          </p:cNvPicPr>
          <p:nvPr/>
        </p:nvPicPr>
        <p:blipFill>
          <a:blip r:embed="rId2" cstate="print"/>
          <a:srcRect/>
          <a:stretch>
            <a:fillRect/>
          </a:stretch>
        </p:blipFill>
        <p:spPr bwMode="auto">
          <a:xfrm>
            <a:off x="7008513" y="5623704"/>
            <a:ext cx="1665550" cy="580245"/>
          </a:xfrm>
          <a:prstGeom prst="rect">
            <a:avLst/>
          </a:prstGeom>
          <a:noFill/>
        </p:spPr>
      </p:pic>
      <p:sp>
        <p:nvSpPr>
          <p:cNvPr id="9" name="Rectangle 8"/>
          <p:cNvSpPr/>
          <p:nvPr/>
        </p:nvSpPr>
        <p:spPr>
          <a:xfrm>
            <a:off x="6383867" y="3567945"/>
            <a:ext cx="2290195" cy="646331"/>
          </a:xfrm>
          <a:prstGeom prst="rect">
            <a:avLst/>
          </a:prstGeom>
        </p:spPr>
        <p:txBody>
          <a:bodyPr wrap="square">
            <a:spAutoFit/>
          </a:bodyPr>
          <a:lstStyle/>
          <a:p>
            <a:r>
              <a:rPr lang="en-US" sz="1800" b="0" i="0" u="none" strike="noStrike" baseline="0" dirty="0">
                <a:solidFill>
                  <a:srgbClr val="000000"/>
                </a:solidFill>
                <a:latin typeface="Calibri" panose="020F0502020204030204" pitchFamily="34" charset="0"/>
              </a:rPr>
              <a:t>2021-1-ES01-KA220-SCH-000032742</a:t>
            </a:r>
            <a:endParaRPr lang="en-US" sz="1400" i="1" dirty="0">
              <a:solidFill>
                <a:schemeClr val="bg1"/>
              </a:solidFill>
            </a:endParaRPr>
          </a:p>
        </p:txBody>
      </p:sp>
      <p:pic>
        <p:nvPicPr>
          <p:cNvPr id="11" name="Picture 10">
            <a:extLst>
              <a:ext uri="{FF2B5EF4-FFF2-40B4-BE49-F238E27FC236}">
                <a16:creationId xmlns:a16="http://schemas.microsoft.com/office/drawing/2014/main" id="{A20A28E3-7ED9-A38B-B6B5-94D6D9C9A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503" y="450496"/>
            <a:ext cx="1432560" cy="1926336"/>
          </a:xfrm>
          <a:prstGeom prst="rect">
            <a:avLst/>
          </a:prstGeom>
        </p:spPr>
      </p:pic>
      <p:sp>
        <p:nvSpPr>
          <p:cNvPr id="7" name="TextBox 6">
            <a:extLst>
              <a:ext uri="{FF2B5EF4-FFF2-40B4-BE49-F238E27FC236}">
                <a16:creationId xmlns:a16="http://schemas.microsoft.com/office/drawing/2014/main" id="{B3C8CE7B-A802-B354-D594-31AD293608C9}"/>
              </a:ext>
            </a:extLst>
          </p:cNvPr>
          <p:cNvSpPr txBox="1"/>
          <p:nvPr/>
        </p:nvSpPr>
        <p:spPr>
          <a:xfrm>
            <a:off x="200416" y="2753953"/>
            <a:ext cx="4674736" cy="671915"/>
          </a:xfrm>
          <a:prstGeom prst="rect">
            <a:avLst/>
          </a:prstGeom>
          <a:noFill/>
        </p:spPr>
        <p:txBody>
          <a:bodyPr wrap="square">
            <a:spAutoFit/>
          </a:bodyPr>
          <a:lstStyle/>
          <a:p>
            <a:pPr marL="0" marR="0">
              <a:lnSpc>
                <a:spcPct val="107000"/>
              </a:lnSpc>
              <a:spcBef>
                <a:spcPts val="0"/>
              </a:spcBef>
              <a:spcAft>
                <a:spcPts val="750"/>
              </a:spcAft>
            </a:pPr>
            <a:r>
              <a:rPr lang="lt-LT" sz="1800" kern="0" dirty="0">
                <a:solidFill>
                  <a:srgbClr val="000000"/>
                </a:solidFill>
                <a:effectLst/>
                <a:latin typeface="Avenir Normal"/>
                <a:ea typeface="Times New Roman" panose="02020603050405020304" pitchFamily="18" charset="0"/>
                <a:cs typeface="Times New Roman" panose="02020603050405020304" pitchFamily="18" charset="0"/>
              </a:rPr>
              <a:t>Dirbtinis intelektas (DI) suteikia daug vilčių norint patobulinti mūsų švietimo sistemas.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541DBFE-9133-1B41-B9FC-807E2862167C}"/>
              </a:ext>
            </a:extLst>
          </p:cNvPr>
          <p:cNvPicPr>
            <a:picLocks noChangeAspect="1"/>
          </p:cNvPicPr>
          <p:nvPr/>
        </p:nvPicPr>
        <p:blipFill rotWithShape="1">
          <a:blip r:embed="rId4">
            <a:extLst>
              <a:ext uri="{28A0092B-C50C-407E-A947-70E740481C1C}">
                <a14:useLocalDpi xmlns:a14="http://schemas.microsoft.com/office/drawing/2010/main" val="0"/>
              </a:ext>
            </a:extLst>
          </a:blip>
          <a:srcRect t="34815" b="33273"/>
          <a:stretch/>
        </p:blipFill>
        <p:spPr>
          <a:xfrm>
            <a:off x="280413" y="5441356"/>
            <a:ext cx="2162535" cy="532635"/>
          </a:xfrm>
          <a:prstGeom prst="rect">
            <a:avLst/>
          </a:prstGeom>
        </p:spPr>
      </p:pic>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04148"/>
            <a:ext cx="5674093" cy="3040832"/>
          </a:xfrm>
        </p:spPr>
        <p:txBody>
          <a:bodyPr/>
          <a:lstStyle/>
          <a:p>
            <a:r>
              <a:rPr lang="en-US" sz="4400" dirty="0"/>
              <a:t>03 </a:t>
            </a:r>
            <a:br>
              <a:rPr lang="en-US" sz="4400" dirty="0"/>
            </a:br>
            <a:br>
              <a:rPr lang="en-US" sz="4400" dirty="0"/>
            </a:br>
            <a:r>
              <a:rPr lang="lt-LT" sz="4000" b="1" i="1" kern="100" spc="-50" baseline="0" dirty="0">
                <a:latin typeface="Corbel" panose="020B0503020204020204" pitchFamily="34" charset="0"/>
                <a:ea typeface="+mn-ea"/>
                <a:cs typeface="+mn-cs"/>
              </a:rPr>
              <a:t>Ar jūsų mokykla efektyviai išnaudoja skaitmenines technologijas</a:t>
            </a:r>
            <a:r>
              <a:rPr lang="pl-PL" sz="4000" b="1" i="1" kern="100" spc="-50" baseline="0" dirty="0">
                <a:latin typeface="Corbel" panose="020B0503020204020204" pitchFamily="34" charset="0"/>
                <a:ea typeface="+mn-ea"/>
                <a:cs typeface="+mn-cs"/>
              </a:rPr>
              <a:t> </a:t>
            </a:r>
            <a:r>
              <a:rPr lang="lt-LT" sz="4000" b="1" i="1" kern="100" spc="-50" baseline="0" dirty="0">
                <a:latin typeface="Corbel" panose="020B0503020204020204" pitchFamily="34" charset="0"/>
                <a:ea typeface="+mn-ea"/>
                <a:cs typeface="+mn-cs"/>
              </a:rPr>
              <a:t>mokymuisi?</a:t>
            </a:r>
            <a:endParaRPr lang="en-US" sz="4400" dirty="0"/>
          </a:p>
        </p:txBody>
      </p:sp>
      <p:sp>
        <p:nvSpPr>
          <p:cNvPr id="3" name="Rectangle 2"/>
          <p:cNvSpPr/>
          <p:nvPr/>
        </p:nvSpPr>
        <p:spPr>
          <a:xfrm>
            <a:off x="5330122" y="4445000"/>
            <a:ext cx="3207485" cy="2031325"/>
          </a:xfrm>
          <a:prstGeom prst="rect">
            <a:avLst/>
          </a:prstGeom>
        </p:spPr>
        <p:txBody>
          <a:bodyPr wrap="square">
            <a:spAutoFit/>
          </a:bodyPr>
          <a:lstStyle/>
          <a:p>
            <a:r>
              <a:rPr lang="en-US" i="1" dirty="0"/>
              <a:t>SELFIE </a:t>
            </a:r>
            <a:endParaRPr lang="lt-LT" i="1" dirty="0"/>
          </a:p>
          <a:p>
            <a:r>
              <a:rPr lang="lt-LT" i="1" dirty="0"/>
              <a:t>tai nemokamas pritaikomas įrankis, padedantis mokykloms įsivertinti, kaip jos naudoja skaitmenines technologijas mokymuisi remti.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083"/>
            <a:ext cx="3118585" cy="1228028"/>
          </a:xfrm>
        </p:spPr>
        <p:txBody>
          <a:bodyPr/>
          <a:lstStyle/>
          <a:p>
            <a:pPr algn="ctr"/>
            <a:r>
              <a:rPr lang="en-US" sz="2600" dirty="0" err="1"/>
              <a:t>Kompiuterinio</a:t>
            </a:r>
            <a:r>
              <a:rPr lang="en-US" sz="2600" dirty="0"/>
              <a:t> </a:t>
            </a:r>
            <a:r>
              <a:rPr lang="en-US" sz="2600" dirty="0" err="1"/>
              <a:t>mąstymo</a:t>
            </a:r>
            <a:r>
              <a:rPr lang="en-US" sz="2600" dirty="0"/>
              <a:t> </a:t>
            </a:r>
            <a:r>
              <a:rPr lang="en-US" sz="2600" dirty="0" err="1"/>
              <a:t>pristatymas</a:t>
            </a:r>
            <a:endParaRPr lang="en-US" sz="2600" dirty="0">
              <a:solidFill>
                <a:schemeClr val="accent1"/>
              </a:solidFill>
            </a:endParaRPr>
          </a:p>
        </p:txBody>
      </p:sp>
      <p:sp>
        <p:nvSpPr>
          <p:cNvPr id="3" name="Content Placeholder 2"/>
          <p:cNvSpPr>
            <a:spLocks noGrp="1"/>
          </p:cNvSpPr>
          <p:nvPr>
            <p:ph idx="1"/>
          </p:nvPr>
        </p:nvSpPr>
        <p:spPr>
          <a:xfrm>
            <a:off x="3696100" y="888303"/>
            <a:ext cx="2512195" cy="5386500"/>
          </a:xfrm>
        </p:spPr>
        <p:txBody>
          <a:bodyPr/>
          <a:lstStyle/>
          <a:p>
            <a:pPr>
              <a:buNone/>
            </a:pPr>
            <a:r>
              <a:rPr lang="lt-LT" sz="1300" b="0" i="0" dirty="0">
                <a:solidFill>
                  <a:srgbClr val="0070C0"/>
                </a:solidFill>
                <a:effectLst/>
                <a:latin typeface="Arial" panose="020B0604020202020204" pitchFamily="34" charset="0"/>
              </a:rPr>
              <a:t>Mokyklinis ugdymas turi būti atskiriamas nuo mokymosi: Ugdymas mokykloje vyksta struktūruotoje mokymosi aplinkoje, nustatytu laiku ir vietoje, o mokymasis vyksta nuolat, nepriklausomai nuo laiko ir vietos. Atsiradus mobiliosioms technologijoms, tapo dar akivaizdžiau, kad mokytis galima ir už tradicinių, įprastų švietimo įstaigų ribų.(</a:t>
            </a:r>
            <a:r>
              <a:rPr lang="lt-LT" sz="1300" b="0" i="0" dirty="0" err="1">
                <a:solidFill>
                  <a:srgbClr val="0070C0"/>
                </a:solidFill>
                <a:effectLst/>
                <a:latin typeface="Arial" panose="020B0604020202020204" pitchFamily="34" charset="0"/>
              </a:rPr>
              <a:t>Woolf</a:t>
            </a:r>
            <a:r>
              <a:rPr lang="lt-LT" sz="1300" b="0" i="0" dirty="0">
                <a:solidFill>
                  <a:srgbClr val="0070C0"/>
                </a:solidFill>
                <a:effectLst/>
                <a:latin typeface="Arial" panose="020B0604020202020204" pitchFamily="34" charset="0"/>
              </a:rPr>
              <a:t> et al., 2013). Masiškai atviri internetiniai kursai (MAIK) ir internetinės mokymosi platformos, pavyzdžiui, „</a:t>
            </a:r>
            <a:r>
              <a:rPr lang="lt-LT" sz="1300" b="0" i="0" dirty="0" err="1">
                <a:solidFill>
                  <a:srgbClr val="0070C0"/>
                </a:solidFill>
                <a:effectLst/>
                <a:latin typeface="Arial" panose="020B0604020202020204" pitchFamily="34" charset="0"/>
              </a:rPr>
              <a:t>Khan</a:t>
            </a:r>
            <a:r>
              <a:rPr lang="lt-LT" sz="1300" b="0" i="0" dirty="0">
                <a:solidFill>
                  <a:srgbClr val="0070C0"/>
                </a:solidFill>
                <a:effectLst/>
                <a:latin typeface="Arial" panose="020B0604020202020204" pitchFamily="34" charset="0"/>
              </a:rPr>
              <a:t> </a:t>
            </a:r>
            <a:r>
              <a:rPr lang="lt-LT" sz="1300" b="0" i="0" dirty="0" err="1">
                <a:solidFill>
                  <a:srgbClr val="0070C0"/>
                </a:solidFill>
                <a:effectLst/>
                <a:latin typeface="Arial" panose="020B0604020202020204" pitchFamily="34" charset="0"/>
              </a:rPr>
              <a:t>Academy</a:t>
            </a:r>
            <a:r>
              <a:rPr lang="lt-LT" sz="1300" b="0" i="0" dirty="0">
                <a:solidFill>
                  <a:srgbClr val="0070C0"/>
                </a:solidFill>
                <a:effectLst/>
                <a:latin typeface="Arial" panose="020B0604020202020204" pitchFamily="34" charset="0"/>
              </a:rPr>
              <a:t>", yra alternatyvūs kanalai, per kuriuos asmenys gali įgyti su dirbtiniu intelektu susijusių įgūdžių, o įvairūs universitetai siūlo internetinius programavimo, duomenų mokslo ir mašinų mokymosi kursus.</a:t>
            </a:r>
            <a:endParaRPr lang="en-US" dirty="0"/>
          </a:p>
        </p:txBody>
      </p:sp>
      <p:sp>
        <p:nvSpPr>
          <p:cNvPr id="4" name="Content Placeholder 3"/>
          <p:cNvSpPr>
            <a:spLocks noGrp="1"/>
          </p:cNvSpPr>
          <p:nvPr>
            <p:ph idx="10"/>
          </p:nvPr>
        </p:nvSpPr>
        <p:spPr>
          <a:xfrm>
            <a:off x="6353908" y="792050"/>
            <a:ext cx="2332892" cy="5386500"/>
          </a:xfrm>
        </p:spPr>
        <p:txBody>
          <a:bodyPr/>
          <a:lstStyle/>
          <a:p>
            <a:r>
              <a:rPr lang="lt-LT" sz="1200" b="0" i="0" dirty="0">
                <a:solidFill>
                  <a:srgbClr val="0070C0"/>
                </a:solidFill>
                <a:effectLst/>
                <a:latin typeface="Arial" panose="020B0604020202020204" pitchFamily="34" charset="0"/>
              </a:rPr>
              <a:t>„</a:t>
            </a:r>
            <a:r>
              <a:rPr lang="lt-LT" sz="1200" b="0" i="0" dirty="0" err="1">
                <a:solidFill>
                  <a:srgbClr val="0070C0"/>
                </a:solidFill>
                <a:effectLst/>
                <a:latin typeface="Arial" panose="020B0604020202020204" pitchFamily="34" charset="0"/>
              </a:rPr>
              <a:t>Coursera</a:t>
            </a:r>
            <a:r>
              <a:rPr lang="lt-LT" sz="1200" b="0" i="0" dirty="0">
                <a:solidFill>
                  <a:srgbClr val="0070C0"/>
                </a:solidFill>
                <a:effectLst/>
                <a:latin typeface="Arial" panose="020B0604020202020204" pitchFamily="34" charset="0"/>
              </a:rPr>
              <a:t>“, „</a:t>
            </a:r>
            <a:r>
              <a:rPr lang="lt-LT" sz="1200" b="0" i="0" dirty="0" err="1">
                <a:solidFill>
                  <a:srgbClr val="0070C0"/>
                </a:solidFill>
                <a:effectLst/>
                <a:latin typeface="Arial" panose="020B0604020202020204" pitchFamily="34" charset="0"/>
              </a:rPr>
              <a:t>edX</a:t>
            </a:r>
            <a:r>
              <a:rPr lang="lt-LT" sz="1200" b="0" i="0" dirty="0">
                <a:solidFill>
                  <a:srgbClr val="0070C0"/>
                </a:solidFill>
                <a:effectLst/>
                <a:latin typeface="Arial" panose="020B0604020202020204" pitchFamily="34" charset="0"/>
              </a:rPr>
              <a:t>“, „</a:t>
            </a:r>
            <a:r>
              <a:rPr lang="lt-LT" sz="1200" b="0" i="0" dirty="0" err="1">
                <a:solidFill>
                  <a:srgbClr val="0070C0"/>
                </a:solidFill>
                <a:effectLst/>
                <a:latin typeface="Arial" panose="020B0604020202020204" pitchFamily="34" charset="0"/>
              </a:rPr>
              <a:t>iversity</a:t>
            </a:r>
            <a:r>
              <a:rPr lang="lt-LT" sz="1200" b="0" i="0" dirty="0">
                <a:solidFill>
                  <a:srgbClr val="0070C0"/>
                </a:solidFill>
                <a:effectLst/>
                <a:latin typeface="Arial" panose="020B0604020202020204" pitchFamily="34" charset="0"/>
              </a:rPr>
              <a:t>“, „</a:t>
            </a:r>
            <a:r>
              <a:rPr lang="lt-LT" sz="1200" b="0" i="0" dirty="0" err="1">
                <a:solidFill>
                  <a:srgbClr val="0070C0"/>
                </a:solidFill>
                <a:effectLst/>
                <a:latin typeface="Arial" panose="020B0604020202020204" pitchFamily="34" charset="0"/>
              </a:rPr>
              <a:t>Future</a:t>
            </a:r>
            <a:r>
              <a:rPr lang="lt-LT" sz="1200" b="0" i="0" dirty="0">
                <a:solidFill>
                  <a:srgbClr val="0070C0"/>
                </a:solidFill>
                <a:effectLst/>
                <a:latin typeface="Arial" panose="020B0604020202020204" pitchFamily="34" charset="0"/>
              </a:rPr>
              <a:t> </a:t>
            </a:r>
            <a:r>
              <a:rPr lang="lt-LT" sz="1200" b="0" i="0" dirty="0" err="1">
                <a:solidFill>
                  <a:srgbClr val="0070C0"/>
                </a:solidFill>
                <a:effectLst/>
                <a:latin typeface="Arial" panose="020B0604020202020204" pitchFamily="34" charset="0"/>
              </a:rPr>
              <a:t>Learn</a:t>
            </a:r>
            <a:r>
              <a:rPr lang="lt-LT" sz="1200" b="0" i="0" dirty="0">
                <a:solidFill>
                  <a:srgbClr val="0070C0"/>
                </a:solidFill>
                <a:effectLst/>
                <a:latin typeface="Arial" panose="020B0604020202020204" pitchFamily="34" charset="0"/>
              </a:rPr>
              <a:t>“, „</a:t>
            </a:r>
            <a:r>
              <a:rPr lang="lt-LT" sz="1200" b="0" i="0" dirty="0" err="1">
                <a:solidFill>
                  <a:srgbClr val="0070C0"/>
                </a:solidFill>
                <a:effectLst/>
                <a:latin typeface="Arial" panose="020B0604020202020204" pitchFamily="34" charset="0"/>
              </a:rPr>
              <a:t>Udacity</a:t>
            </a:r>
            <a:r>
              <a:rPr lang="lt-LT" sz="1200" b="0" i="0" dirty="0">
                <a:solidFill>
                  <a:srgbClr val="0070C0"/>
                </a:solidFill>
                <a:effectLst/>
                <a:latin typeface="Arial" panose="020B0604020202020204" pitchFamily="34" charset="0"/>
              </a:rPr>
              <a:t>“, „CognitiveClass.ai“ ir kt. yra tokių platformų pavyzdžiai, kurios kai kuriais atvejais teigia, kad taiko NLP (natūralios kalbos apdorojimą) ir mašininį mokymą kartu su „</a:t>
            </a:r>
            <a:r>
              <a:rPr lang="lt-LT" sz="1200" b="0" i="0" dirty="0" err="1">
                <a:solidFill>
                  <a:srgbClr val="0070C0"/>
                </a:solidFill>
                <a:effectLst/>
                <a:latin typeface="Arial" panose="020B0604020202020204" pitchFamily="34" charset="0"/>
              </a:rPr>
              <a:t>Crowdsourcing</a:t>
            </a:r>
            <a:r>
              <a:rPr lang="lt-LT" sz="1200" b="0" i="0" dirty="0">
                <a:solidFill>
                  <a:srgbClr val="0070C0"/>
                </a:solidFill>
                <a:effectLst/>
                <a:latin typeface="Arial" panose="020B0604020202020204" pitchFamily="34" charset="0"/>
              </a:rPr>
              <a:t>", pavyzdžiui, vertinant trumpuosius atsakymus, kodavimo pratimus, žodyną ir net automatiškai generuojant klausimus (kas / kas / kas / kada / kur / kodėl). MAIK galima priskirti platesnei „didelės apimties mokymosi aplinkų“  kategorijai. Be pirmiau pateiktų oficialių MAIK platformų pavyzdžių, kitos mažiau formalios sistemos, paprastai pagrįstos bendruomenėmis, daro svarbų poveikį tam, kaip daug žmonių mokosi.</a:t>
            </a:r>
            <a:endParaRPr lang="en-US" dirty="0"/>
          </a:p>
          <a:p>
            <a:pPr lvl="0"/>
            <a:endParaRPr lang="en-US" dirty="0"/>
          </a:p>
          <a:p>
            <a:pPr lvl="0"/>
            <a:endParaRPr lang="en-US" dirty="0"/>
          </a:p>
          <a:p>
            <a:pPr lvl="0"/>
            <a:endParaRPr lang="en-US" dirty="0"/>
          </a:p>
          <a:p>
            <a:pPr lvl="0"/>
            <a:endParaRPr lang="en-US" dirty="0"/>
          </a:p>
          <a:p>
            <a:endParaRPr lang="en-US" dirty="0"/>
          </a:p>
          <a:p>
            <a:endParaRPr lang="en-US" dirty="0"/>
          </a:p>
        </p:txBody>
      </p:sp>
      <p:sp>
        <p:nvSpPr>
          <p:cNvPr id="6" name="Rectangle 5"/>
          <p:cNvSpPr/>
          <p:nvPr/>
        </p:nvSpPr>
        <p:spPr>
          <a:xfrm>
            <a:off x="336884" y="5241303"/>
            <a:ext cx="3238901" cy="738664"/>
          </a:xfrm>
          <a:prstGeom prst="rect">
            <a:avLst/>
          </a:prstGeom>
        </p:spPr>
        <p:txBody>
          <a:bodyPr wrap="square">
            <a:spAutoFit/>
          </a:bodyPr>
          <a:lstStyle/>
          <a:p>
            <a:r>
              <a:rPr lang="lt-LT" sz="1400" dirty="0">
                <a:solidFill>
                  <a:schemeClr val="tx1">
                    <a:lumMod val="65000"/>
                    <a:lumOff val="35000"/>
                  </a:schemeClr>
                </a:solidFill>
              </a:rPr>
              <a:t>NB. DI valdomos paslaugos jau paplito žmonių gyvenime daug kur, įskaitant ir mažiau išsivysčiusiuose kraštuose.</a:t>
            </a:r>
            <a:endParaRPr lang="en-US" sz="1400" dirty="0">
              <a:solidFill>
                <a:schemeClr val="tx1">
                  <a:lumMod val="65000"/>
                  <a:lumOff val="35000"/>
                </a:schemeClr>
              </a:solidFill>
            </a:endParaRPr>
          </a:p>
        </p:txBody>
      </p:sp>
      <p:pic>
        <p:nvPicPr>
          <p:cNvPr id="5122" name="Picture 2" descr="Computational Thinking – Teacher in Training">
            <a:extLst>
              <a:ext uri="{FF2B5EF4-FFF2-40B4-BE49-F238E27FC236}">
                <a16:creationId xmlns:a16="http://schemas.microsoft.com/office/drawing/2014/main" id="{43CBD43D-F96B-4229-5C44-E46DE9C78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 y="2065867"/>
            <a:ext cx="3196838" cy="2751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7" y="685800"/>
            <a:ext cx="4633755" cy="935928"/>
          </a:xfrm>
        </p:spPr>
        <p:txBody>
          <a:bodyPr/>
          <a:lstStyle/>
          <a:p>
            <a:pPr algn="ctr"/>
            <a:r>
              <a:rPr lang="lt-LT" dirty="0"/>
              <a:t>2020-2025 m. lyčių lygybės strategija</a:t>
            </a:r>
            <a:endParaRPr lang="en-US" dirty="0"/>
          </a:p>
        </p:txBody>
      </p:sp>
      <p:sp>
        <p:nvSpPr>
          <p:cNvPr id="3" name="Content Placeholder 2"/>
          <p:cNvSpPr>
            <a:spLocks noGrp="1"/>
          </p:cNvSpPr>
          <p:nvPr>
            <p:ph idx="1"/>
          </p:nvPr>
        </p:nvSpPr>
        <p:spPr>
          <a:xfrm>
            <a:off x="209178" y="1913828"/>
            <a:ext cx="4803589" cy="1210372"/>
          </a:xfrm>
        </p:spPr>
        <p:txBody>
          <a:bodyPr/>
          <a:lstStyle/>
          <a:p>
            <a:r>
              <a:rPr lang="en-US" sz="2400" dirty="0"/>
              <a:t> </a:t>
            </a:r>
          </a:p>
          <a:p>
            <a:endParaRPr lang="en-US" dirty="0"/>
          </a:p>
        </p:txBody>
      </p:sp>
      <p:sp>
        <p:nvSpPr>
          <p:cNvPr id="4" name="Content Placeholder 3"/>
          <p:cNvSpPr>
            <a:spLocks noGrp="1"/>
          </p:cNvSpPr>
          <p:nvPr>
            <p:ph idx="10"/>
          </p:nvPr>
        </p:nvSpPr>
        <p:spPr>
          <a:xfrm>
            <a:off x="5012767" y="1099687"/>
            <a:ext cx="3595036" cy="5286177"/>
          </a:xfrm>
        </p:spPr>
        <p:txBody>
          <a:bodyPr/>
          <a:lstStyle/>
          <a:p>
            <a:r>
              <a:rPr lang="lt-LT" sz="1200" b="0" i="0" dirty="0">
                <a:solidFill>
                  <a:srgbClr val="0070C0"/>
                </a:solidFill>
                <a:effectLst/>
                <a:latin typeface="Montserrat" panose="00000500000000000000" pitchFamily="2" charset="0"/>
              </a:rPr>
              <a:t>ES ėmėsi įvairių politikos iniciatyvų, kuriomis siekiama užtikrinti lygias moterų ir vyrų teises. Lyčių lygybės strategija 2020-2025 m. ir Lyčių lygybės indeksas 2022 m. - tai dvi priemonės, kuriomis siekiama panaikinti lyčių atotrūkį. Kalbant apie švietimo sektorių, Europos Komisija siekia, kad švietimas ir mokymas EEE taptų labiau įtraukiantis ir labiau atsižvelgtų į lyčių aspektą. 2021-2027 m. Skaitmeninio švietimo veiksmų plano 13 priemonė, kuria siekiama labiau subalansuoto lyčių dalyvavimo STEM srityje, yra tik vienas iš pavyzdžių. Beje, šio dokumento prieduose galima rasti praktinių ES valstybių narių, Europos suinteresuotųjų subjektų, ES bendrai finansuojamų projektų ir tarptautinių organizacijų pavyzdžių, kaip siekti lyčių lygybės švietimo srityje. Vienas iš praktinių įkvėpimo šaltinių yra ES finansuojamas projektas „Lyčių sąmoningumas, kovojant su stereotipais švietime" (LSKSŠ), kurio tikslas - pasitelkiant priemones ir veiklą didinti informuotumą apie lyčių stereotipus pradiniame ugdyme.</a:t>
            </a:r>
            <a:endParaRPr lang="en-US" sz="1200" dirty="0">
              <a:solidFill>
                <a:srgbClr val="0070C0"/>
              </a:solidFill>
            </a:endParaRPr>
          </a:p>
        </p:txBody>
      </p:sp>
      <p:pic>
        <p:nvPicPr>
          <p:cNvPr id="6146" name="Picture 2" descr="The EU releases a new Gender Equality Strategy “about people in all their  diversity” – Autism Europe">
            <a:extLst>
              <a:ext uri="{FF2B5EF4-FFF2-40B4-BE49-F238E27FC236}">
                <a16:creationId xmlns:a16="http://schemas.microsoft.com/office/drawing/2014/main" id="{49AE62DB-0518-447C-080D-7E38F7809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78" y="1693334"/>
            <a:ext cx="4633755" cy="15070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nder Equality Index | European Institute for Gender Equality">
            <a:extLst>
              <a:ext uri="{FF2B5EF4-FFF2-40B4-BE49-F238E27FC236}">
                <a16:creationId xmlns:a16="http://schemas.microsoft.com/office/drawing/2014/main" id="{F43F1B5B-A4CF-AA1C-ED4C-79AE517FD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88" y="3429000"/>
            <a:ext cx="3445933" cy="295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373655" cy="1228028"/>
          </a:xfrm>
        </p:spPr>
        <p:txBody>
          <a:bodyPr/>
          <a:lstStyle/>
          <a:p>
            <a:r>
              <a:rPr lang="pt-BR" sz="2400" dirty="0"/>
              <a:t>Dirbtinis intelektas mokyme ir mokymosi procese</a:t>
            </a:r>
            <a:endParaRPr lang="en-US" sz="2400" dirty="0"/>
          </a:p>
        </p:txBody>
      </p:sp>
      <p:sp>
        <p:nvSpPr>
          <p:cNvPr id="3" name="Content Placeholder 2"/>
          <p:cNvSpPr>
            <a:spLocks noGrp="1"/>
          </p:cNvSpPr>
          <p:nvPr>
            <p:ph idx="1"/>
          </p:nvPr>
        </p:nvSpPr>
        <p:spPr>
          <a:xfrm>
            <a:off x="4020239" y="685800"/>
            <a:ext cx="4785093" cy="5816601"/>
          </a:xfrm>
        </p:spPr>
        <p:txBody>
          <a:bodyPr/>
          <a:lstStyle/>
          <a:p>
            <a:pPr lvl="0"/>
            <a:r>
              <a:rPr lang="lt-LT" sz="1350" b="0" i="0" dirty="0">
                <a:solidFill>
                  <a:srgbClr val="0070C0"/>
                </a:solidFill>
                <a:effectLst/>
                <a:latin typeface="Arial" panose="020B0604020202020204" pitchFamily="34" charset="0"/>
              </a:rPr>
              <a:t>Švietimo sektorius vienu metu yra ir vartotojas, ir paslaugų teikėjas, susiduriantis su sparčiais dirbtinio intelekto technologijų pokyčiais. Šiuo atžvilgiu švietimo komponentas tampa labai svarbus, kai šalys rengia nacionalines DI strategijas, kaip matėme Australijos, Kinijos, Estijos, Prancūzijos, Singapūro, Pietų Korėjos ir</a:t>
            </a:r>
            <a:r>
              <a:rPr lang="lt-LT" sz="1350" i="0" dirty="0">
                <a:solidFill>
                  <a:srgbClr val="0070C0"/>
                </a:solidFill>
                <a:latin typeface="Arial" panose="020B0604020202020204" pitchFamily="34" charset="0"/>
              </a:rPr>
              <a:t> </a:t>
            </a:r>
            <a:r>
              <a:rPr lang="lt-LT" sz="1350" b="0" i="0" dirty="0">
                <a:solidFill>
                  <a:srgbClr val="0070C0"/>
                </a:solidFill>
                <a:effectLst/>
                <a:latin typeface="Arial" panose="020B0604020202020204" pitchFamily="34" charset="0"/>
              </a:rPr>
              <a:t>Jungtinių Amerikos Valstijų atvejais.</a:t>
            </a:r>
          </a:p>
          <a:p>
            <a:pPr lvl="0"/>
            <a:r>
              <a:rPr lang="lt-LT" sz="1350" b="0" i="0" dirty="0">
                <a:solidFill>
                  <a:srgbClr val="0070C0"/>
                </a:solidFill>
                <a:effectLst/>
                <a:latin typeface="Arial" panose="020B0604020202020204" pitchFamily="34" charset="0"/>
              </a:rPr>
              <a:t>Viešoji politika, susijusi su dirbtinio intelekto naudojimu švietime, dar tik formuojasi, tačiau tikėtina, kad per ateinantį dešimtmetį ši sritis sparčiai išsiplės. Tokiame ankstyvame etape sunku rasti bendrų elementų, tačiau kai kurie klausimai pradeda ryškėti kaip pagrindiniai veiksniai, kuriuos parodė tyrimo atvejai.</a:t>
            </a:r>
          </a:p>
          <a:p>
            <a:pPr lvl="0"/>
            <a:r>
              <a:rPr lang="lt-LT" sz="1350" b="0" i="0" dirty="0">
                <a:solidFill>
                  <a:srgbClr val="0070C0"/>
                </a:solidFill>
                <a:effectLst/>
                <a:latin typeface="Arial" panose="020B0604020202020204" pitchFamily="34" charset="0"/>
              </a:rPr>
              <a:t>Kokios yra galimybės taikyti dirbtinį intelektą besivystančių šalių švietime, turint omenyje šį visapusišką požiūrį? Technologijos atvėrė naujų galimybių šalims, susiduriančioms su dideliais socialiniais iššūkiais. Afrikoje per pastaruosius 15 metų eksponentiškai išaugo mobiliųjų telefonų prieinamumas, skatinantis ekonomikos augimą (</a:t>
            </a:r>
            <a:r>
              <a:rPr lang="lt-LT" sz="1350" b="0" i="0" dirty="0" err="1">
                <a:solidFill>
                  <a:srgbClr val="0070C0"/>
                </a:solidFill>
                <a:effectLst/>
                <a:latin typeface="Arial" panose="020B0604020202020204" pitchFamily="34" charset="0"/>
              </a:rPr>
              <a:t>Aker</a:t>
            </a:r>
            <a:r>
              <a:rPr lang="lt-LT" sz="1350" b="0" i="0" dirty="0">
                <a:solidFill>
                  <a:srgbClr val="0070C0"/>
                </a:solidFill>
                <a:effectLst/>
                <a:latin typeface="Arial" panose="020B0604020202020204" pitchFamily="34" charset="0"/>
              </a:rPr>
              <a:t> ir </a:t>
            </a:r>
            <a:r>
              <a:rPr lang="lt-LT" sz="1350" b="0" i="0" dirty="0" err="1">
                <a:solidFill>
                  <a:srgbClr val="0070C0"/>
                </a:solidFill>
                <a:effectLst/>
                <a:latin typeface="Arial" panose="020B0604020202020204" pitchFamily="34" charset="0"/>
              </a:rPr>
              <a:t>Mbiti</a:t>
            </a:r>
            <a:r>
              <a:rPr lang="lt-LT" sz="1350" b="0" i="0" dirty="0">
                <a:solidFill>
                  <a:srgbClr val="0070C0"/>
                </a:solidFill>
                <a:effectLst/>
                <a:latin typeface="Arial" panose="020B0604020202020204" pitchFamily="34" charset="0"/>
              </a:rPr>
              <a:t>, 2010). Besivystančiose šalyse kyla naujų diskusijų, kaip panaudoti dirbtinio intelekto galią socialinei lygybei skatinti.</a:t>
            </a:r>
            <a:endParaRPr lang="en-US" sz="1350" dirty="0"/>
          </a:p>
          <a:p>
            <a:endParaRPr lang="en-US" dirty="0"/>
          </a:p>
        </p:txBody>
      </p:sp>
      <p:sp>
        <p:nvSpPr>
          <p:cNvPr id="4" name="Content Placeholder 3"/>
          <p:cNvSpPr>
            <a:spLocks noGrp="1"/>
          </p:cNvSpPr>
          <p:nvPr>
            <p:ph idx="13"/>
          </p:nvPr>
        </p:nvSpPr>
        <p:spPr>
          <a:xfrm>
            <a:off x="338668" y="4478694"/>
            <a:ext cx="3182051" cy="1474237"/>
          </a:xfrm>
        </p:spPr>
        <p:txBody>
          <a:bodyPr/>
          <a:lstStyle/>
          <a:p>
            <a:r>
              <a:rPr lang="lt-LT" sz="1400" b="0" i="0" dirty="0">
                <a:solidFill>
                  <a:srgbClr val="0D0D0D"/>
                </a:solidFill>
                <a:effectLst/>
                <a:latin typeface="Montserrat" panose="00000500000000000000" pitchFamily="2" charset="0"/>
              </a:rPr>
              <a:t>Nors ES reglamentas dėl dirbtinio intelekto vis dar derinamas, naujosiose etikos gairėse mokytojams, mokyklose naudojantiems dirbtinį intelektą, teikiama parama ir patarimai.</a:t>
            </a:r>
            <a:endParaRPr lang="en-US" sz="1400" i="0" dirty="0">
              <a:solidFill>
                <a:schemeClr val="tx1">
                  <a:lumMod val="65000"/>
                  <a:lumOff val="35000"/>
                </a:schemeClr>
              </a:solidFill>
            </a:endParaRPr>
          </a:p>
        </p:txBody>
      </p:sp>
      <p:sp>
        <p:nvSpPr>
          <p:cNvPr id="5" name="AutoShape 2" descr="Using ChatGPT in Education: Guide for Teachers - Edtech Empire | Edtech Blog">
            <a:extLst>
              <a:ext uri="{FF2B5EF4-FFF2-40B4-BE49-F238E27FC236}">
                <a16:creationId xmlns:a16="http://schemas.microsoft.com/office/drawing/2014/main" id="{F06F6281-503E-3A16-43B0-029AE8DAF0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Using ChatGPT in Education: Guide for Teachers - Edtech Empire | Edtech Blog">
            <a:extLst>
              <a:ext uri="{FF2B5EF4-FFF2-40B4-BE49-F238E27FC236}">
                <a16:creationId xmlns:a16="http://schemas.microsoft.com/office/drawing/2014/main" id="{18027463-91CA-E18C-7E78-9394DF60C2E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E3A519A-F700-0AE5-2FB4-B1B6F503F3D9}"/>
              </a:ext>
            </a:extLst>
          </p:cNvPr>
          <p:cNvPicPr>
            <a:picLocks noChangeAspect="1"/>
          </p:cNvPicPr>
          <p:nvPr/>
        </p:nvPicPr>
        <p:blipFill>
          <a:blip r:embed="rId2"/>
          <a:stretch>
            <a:fillRect/>
          </a:stretch>
        </p:blipFill>
        <p:spPr>
          <a:xfrm>
            <a:off x="338667" y="2108201"/>
            <a:ext cx="3182052" cy="1991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90337"/>
            <a:ext cx="3358638" cy="1228028"/>
          </a:xfrm>
        </p:spPr>
        <p:txBody>
          <a:bodyPr/>
          <a:lstStyle/>
          <a:p>
            <a:pPr algn="ctr"/>
            <a:r>
              <a:rPr lang="lt-LT" dirty="0"/>
              <a:t>Mokytojų rengimas DI paremtam švietimui</a:t>
            </a:r>
            <a:endParaRPr lang="en-US" dirty="0"/>
          </a:p>
        </p:txBody>
      </p:sp>
      <p:sp>
        <p:nvSpPr>
          <p:cNvPr id="3" name="Content Placeholder 2"/>
          <p:cNvSpPr>
            <a:spLocks noGrp="1"/>
          </p:cNvSpPr>
          <p:nvPr>
            <p:ph idx="1"/>
          </p:nvPr>
        </p:nvSpPr>
        <p:spPr>
          <a:xfrm>
            <a:off x="5190067" y="806977"/>
            <a:ext cx="3496732" cy="5492750"/>
          </a:xfrm>
        </p:spPr>
        <p:txBody>
          <a:bodyPr/>
          <a:lstStyle/>
          <a:p>
            <a:pPr lvl="0"/>
            <a:r>
              <a:rPr lang="lt-LT" sz="1200" i="0" dirty="0">
                <a:solidFill>
                  <a:srgbClr val="0070C0"/>
                </a:solidFill>
                <a:latin typeface="+mj-lt"/>
              </a:rPr>
              <a:t>Mokymosi analizės platformos gali naudoti prognozavimo algoritmus, kad padėtų mokytojams diagnozuoti ir numatyti mokymosi sunkumus, su kuriais susiduria besimokantieji, ir tokiu būdu įgyvendinti individualizuotas intervencines priemones, skirtas šiems sunkumams įveikti. Tačiau, nors prognozavimo algoritmai neabejotinai palengvina duomenų analizę ir interpretavimą, šie algoritmai nėra tai, dėl ko mokymosi analizės sistemos tampa galingos. Mokymosi analizės sistemų veiksmingumą lemia jų naudingumas ir aktualumas besimokantiesiems ir pedagogams.</a:t>
            </a:r>
            <a:endParaRPr lang="pl-PL" sz="1200" i="0" dirty="0">
              <a:solidFill>
                <a:srgbClr val="0070C0"/>
              </a:solidFill>
              <a:latin typeface="+mj-lt"/>
            </a:endParaRPr>
          </a:p>
          <a:p>
            <a:pPr lvl="0"/>
            <a:r>
              <a:rPr lang="lt-LT" sz="1200" b="0" i="0" dirty="0">
                <a:solidFill>
                  <a:srgbClr val="0070C0"/>
                </a:solidFill>
                <a:effectLst/>
                <a:latin typeface="Arial" panose="020B0604020202020204" pitchFamily="34" charset="0"/>
              </a:rPr>
              <a:t>Duomenų apdorojimas turėtų užtikrinti grįžtamąjį ryšį realiuoju laiku, greitesnę reakciją ir individualų mokymą. Todėl pagrindinis vaidmuo ir toliau atitenka pedagogams. Mokytojams ir mokyklų vadovams turėtų būti suteikta pakankamai autonomijos valdyti savo klases ir mokyklas, remiantis nuostata, kad jie geriausiai žino savo mokinių poreikius.</a:t>
            </a:r>
            <a:endParaRPr lang="pl-PL" sz="1200" b="0" i="0" dirty="0">
              <a:solidFill>
                <a:srgbClr val="0070C0"/>
              </a:solidFill>
              <a:effectLst/>
              <a:latin typeface="Arial" panose="020B0604020202020204" pitchFamily="34" charset="0"/>
            </a:endParaRPr>
          </a:p>
          <a:p>
            <a:pPr lvl="0"/>
            <a:r>
              <a:rPr lang="lt-LT" sz="1200" b="0" i="0" dirty="0">
                <a:solidFill>
                  <a:srgbClr val="0070C0"/>
                </a:solidFill>
                <a:effectLst/>
                <a:latin typeface="Arial" panose="020B0604020202020204" pitchFamily="34" charset="0"/>
              </a:rPr>
              <a:t>Todėl mokytojai ir toliau išliks švietimo priešakyje; klaidinga manyti, kad dirbtinis intelektas gali pakeisti mokytojus.</a:t>
            </a:r>
            <a:endParaRPr lang="en-US" sz="1200" dirty="0">
              <a:solidFill>
                <a:srgbClr val="0070C0"/>
              </a:solidFill>
            </a:endParaRPr>
          </a:p>
        </p:txBody>
      </p:sp>
      <p:sp>
        <p:nvSpPr>
          <p:cNvPr id="5" name="TextBox 4">
            <a:extLst>
              <a:ext uri="{FF2B5EF4-FFF2-40B4-BE49-F238E27FC236}">
                <a16:creationId xmlns:a16="http://schemas.microsoft.com/office/drawing/2014/main" id="{55077F68-284A-18A9-E7E9-7F19ED788E68}"/>
              </a:ext>
            </a:extLst>
          </p:cNvPr>
          <p:cNvSpPr txBox="1"/>
          <p:nvPr/>
        </p:nvSpPr>
        <p:spPr>
          <a:xfrm flipH="1">
            <a:off x="430142" y="4690533"/>
            <a:ext cx="3209109" cy="1600438"/>
          </a:xfrm>
          <a:prstGeom prst="rect">
            <a:avLst/>
          </a:prstGeom>
          <a:noFill/>
        </p:spPr>
        <p:txBody>
          <a:bodyPr wrap="square">
            <a:spAutoFit/>
          </a:bodyPr>
          <a:lstStyle/>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p:txBody>
      </p:sp>
      <p:pic>
        <p:nvPicPr>
          <p:cNvPr id="8194" name="Picture 2" descr="Artificial Intelligence in Education - Scienceworks">
            <a:extLst>
              <a:ext uri="{FF2B5EF4-FFF2-40B4-BE49-F238E27FC236}">
                <a16:creationId xmlns:a16="http://schemas.microsoft.com/office/drawing/2014/main" id="{6156645C-EDEF-8BDA-438C-00E3FF91D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0144" y="2054564"/>
            <a:ext cx="3858252" cy="2130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DFD1CA-4E34-F8AA-A59E-0F70D869543E}"/>
              </a:ext>
            </a:extLst>
          </p:cNvPr>
          <p:cNvSpPr txBox="1"/>
          <p:nvPr/>
        </p:nvSpPr>
        <p:spPr>
          <a:xfrm flipH="1">
            <a:off x="430142" y="4419602"/>
            <a:ext cx="3972520" cy="1938992"/>
          </a:xfrm>
          <a:prstGeom prst="rect">
            <a:avLst/>
          </a:prstGeom>
          <a:noFill/>
        </p:spPr>
        <p:txBody>
          <a:bodyPr wrap="square">
            <a:spAutoFit/>
          </a:bodyPr>
          <a:lstStyle/>
          <a:p>
            <a:pPr algn="l"/>
            <a:r>
              <a:rPr lang="lt-LT" sz="1200" b="0" i="0" dirty="0">
                <a:solidFill>
                  <a:srgbClr val="000000"/>
                </a:solidFill>
                <a:effectLst/>
                <a:latin typeface="Arial" panose="020B0604020202020204" pitchFamily="34" charset="0"/>
              </a:rPr>
              <a:t>Nors DI turi daugybę teigiamų pritaikymo būdų, tačiau dėl jo taip pat kyla socialinių ir etinių problemų, į kurias reikėtų atkreipti dėmesį. Dauguma žmonių yra bent ką nors skaitę apie tai, kad dirbtinio intelekto sistemos nesąžiningai diskriminuoja, neskaidriai priima sprendimus, turinčius įtakos gyvybei, yra pasirengusios perimti visus mūsų darbus ir siekia atimti iš žmonių kontrolę. Šiandien daug dirbama, bandant rasti atsakymus į tokius nuogąstavimus (Europos Komisija, 2018).</a:t>
            </a:r>
            <a:endParaRPr lang="en-US" sz="1200" b="0" i="0" dirty="0">
              <a:solidFill>
                <a:srgbClr val="00000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0866"/>
            <a:ext cx="4229100" cy="1988237"/>
          </a:xfrm>
        </p:spPr>
        <p:txBody>
          <a:bodyPr/>
          <a:lstStyle/>
          <a:p>
            <a:r>
              <a:rPr lang="en-US" sz="4400" dirty="0"/>
              <a:t>04</a:t>
            </a:r>
            <a:br>
              <a:rPr lang="lt-LT" sz="4400" dirty="0"/>
            </a:br>
            <a:br>
              <a:rPr lang="en-US" sz="4400" dirty="0"/>
            </a:br>
            <a:r>
              <a:rPr lang="lt-LT" sz="4800" b="1" i="1" kern="100" spc="-50" baseline="0" noProof="0" dirty="0">
                <a:latin typeface="Corbel" panose="020B0503020204020204" pitchFamily="34" charset="0"/>
              </a:rPr>
              <a:t>Išvados</a:t>
            </a:r>
            <a:endParaRPr lang="en-US" sz="4800" dirty="0"/>
          </a:p>
        </p:txBody>
      </p:sp>
      <p:pic>
        <p:nvPicPr>
          <p:cNvPr id="9218" name="Picture 2" descr="28 Best Quotes About Artificial Intelligence | Bernard Marr">
            <a:extLst>
              <a:ext uri="{FF2B5EF4-FFF2-40B4-BE49-F238E27FC236}">
                <a16:creationId xmlns:a16="http://schemas.microsoft.com/office/drawing/2014/main" id="{08D427EB-A364-C064-84FB-BC6332565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52" y="1195671"/>
            <a:ext cx="5940778" cy="3564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Išvados</a:t>
            </a:r>
            <a:endParaRPr lang="lt-LT" sz="3200" b="0" dirty="0"/>
          </a:p>
        </p:txBody>
      </p:sp>
      <p:sp>
        <p:nvSpPr>
          <p:cNvPr id="3" name="Content Placeholder 2"/>
          <p:cNvSpPr>
            <a:spLocks noGrp="1"/>
          </p:cNvSpPr>
          <p:nvPr>
            <p:ph idx="1"/>
          </p:nvPr>
        </p:nvSpPr>
        <p:spPr>
          <a:xfrm>
            <a:off x="1035225" y="4911365"/>
            <a:ext cx="4093348" cy="1267184"/>
          </a:xfrm>
        </p:spPr>
        <p:txBody>
          <a:bodyPr/>
          <a:lstStyle/>
          <a:p>
            <a:endParaRPr lang="en-US" dirty="0"/>
          </a:p>
          <a:p>
            <a:endParaRPr lang="en-US" dirty="0"/>
          </a:p>
          <a:p>
            <a:endParaRPr lang="en-US" dirty="0"/>
          </a:p>
          <a:p>
            <a:endParaRPr lang="en-US" dirty="0"/>
          </a:p>
        </p:txBody>
      </p:sp>
      <p:sp>
        <p:nvSpPr>
          <p:cNvPr id="4" name="Content Placeholder 3"/>
          <p:cNvSpPr>
            <a:spLocks noGrp="1"/>
          </p:cNvSpPr>
          <p:nvPr>
            <p:ph idx="10"/>
          </p:nvPr>
        </p:nvSpPr>
        <p:spPr>
          <a:xfrm>
            <a:off x="3878981" y="1109312"/>
            <a:ext cx="4786367" cy="5492749"/>
          </a:xfrm>
        </p:spPr>
        <p:txBody>
          <a:bodyPr/>
          <a:lstStyle/>
          <a:p>
            <a:pPr rtl="0"/>
            <a:r>
              <a:rPr lang="lt-LT" sz="1400" dirty="0">
                <a:solidFill>
                  <a:srgbClr val="0070C0"/>
                </a:solidFill>
                <a:effectLst/>
                <a:latin typeface="Arial" panose="020B0604020202020204" pitchFamily="34" charset="0"/>
              </a:rPr>
              <a:t>Vis dėlto, bent jau švietimo srityje, taip pat yra galimybių bendradarbiauti, o to pagrindas - dalijimasis žiniomis. Norint skatinti diskusijas ir skatinti, kad būtų aktualu priimti išsamias DI perspektyvas švietime, reikia daugiau informacijos apie tai, kaip šalys žengia į priekį šioje neaiškioje ir nuolat besikeičiančioje teritorijoje.</a:t>
            </a:r>
            <a:endParaRPr lang="pl-PL" sz="1400" dirty="0">
              <a:solidFill>
                <a:srgbClr val="0070C0"/>
              </a:solidFill>
              <a:effectLst/>
              <a:latin typeface="Arial" panose="020B0604020202020204" pitchFamily="34" charset="0"/>
            </a:endParaRPr>
          </a:p>
          <a:p>
            <a:pPr rtl="0"/>
            <a:r>
              <a:rPr lang="lt-LT" sz="1400" dirty="0">
                <a:solidFill>
                  <a:srgbClr val="0070C0"/>
                </a:solidFill>
                <a:effectLst/>
                <a:latin typeface="Arial" panose="020B0604020202020204" pitchFamily="34" charset="0"/>
              </a:rPr>
              <a:t>Stebint DI švietimo srityje, būtų galima nagrinėti atitinkamas DI iniciatyvas ir informuoti apie nacionalinius ir tarptautinius DI strategijos planus bei dalytis žiniomis ir mokytis tarpusavyje.</a:t>
            </a:r>
            <a:endParaRPr lang="pl-PL" sz="1400" dirty="0">
              <a:solidFill>
                <a:srgbClr val="0070C0"/>
              </a:solidFill>
              <a:effectLst/>
              <a:latin typeface="Arial" panose="020B0604020202020204" pitchFamily="34" charset="0"/>
            </a:endParaRPr>
          </a:p>
          <a:p>
            <a:pPr rtl="0"/>
            <a:r>
              <a:rPr lang="lt-LT" sz="1400" dirty="0">
                <a:solidFill>
                  <a:srgbClr val="0070C0"/>
                </a:solidFill>
                <a:effectLst/>
                <a:latin typeface="Arial" panose="020B0604020202020204" pitchFamily="34" charset="0"/>
              </a:rPr>
              <a:t>Tačiau šios priemonės vis dar nepriklauso nuo holistinės ir suderintos politinės sistemos, skirtos DI švietime. Vis dėlto svarbu pažymėti, kad pateiktos iniciatyvos yra vertingos pradinės priemonės, kuriomis galima vadovautis kuriant nuoseklią politikos sistemą.</a:t>
            </a:r>
            <a:br>
              <a:rPr lang="en-US" dirty="0">
                <a:effectLst/>
              </a:rPr>
            </a:br>
            <a:endParaRPr lang="en-US" dirty="0"/>
          </a:p>
          <a:p>
            <a:endParaRPr lang="en-US" dirty="0"/>
          </a:p>
        </p:txBody>
      </p:sp>
      <p:sp>
        <p:nvSpPr>
          <p:cNvPr id="6" name="TextBox 5">
            <a:extLst>
              <a:ext uri="{FF2B5EF4-FFF2-40B4-BE49-F238E27FC236}">
                <a16:creationId xmlns:a16="http://schemas.microsoft.com/office/drawing/2014/main" id="{F73B72E1-CD1C-FAFE-B6E6-89005248D948}"/>
              </a:ext>
            </a:extLst>
          </p:cNvPr>
          <p:cNvSpPr txBox="1"/>
          <p:nvPr/>
        </p:nvSpPr>
        <p:spPr>
          <a:xfrm>
            <a:off x="457200" y="3137410"/>
            <a:ext cx="3421781" cy="2862322"/>
          </a:xfrm>
          <a:prstGeom prst="rect">
            <a:avLst/>
          </a:prstGeom>
          <a:noFill/>
        </p:spPr>
        <p:txBody>
          <a:bodyPr wrap="square">
            <a:spAutoFit/>
          </a:bodyPr>
          <a:lstStyle/>
          <a:p>
            <a:endParaRPr lang="en-US" sz="1800" dirty="0">
              <a:effectLst/>
              <a:latin typeface="Arial" panose="020B0604020202020204" pitchFamily="34" charset="0"/>
            </a:endParaRPr>
          </a:p>
          <a:p>
            <a:endParaRPr lang="en-US" dirty="0">
              <a:latin typeface="Arial" panose="020B0604020202020204" pitchFamily="34" charset="0"/>
            </a:endParaRPr>
          </a:p>
          <a:p>
            <a:endParaRPr lang="en-US" sz="1800" dirty="0">
              <a:effectLst/>
              <a:latin typeface="Arial" panose="020B0604020202020204" pitchFamily="34" charset="0"/>
            </a:endParaRPr>
          </a:p>
          <a:p>
            <a:endParaRPr lang="en-US" dirty="0">
              <a:latin typeface="Arial" panose="020B0604020202020204" pitchFamily="34" charset="0"/>
            </a:endParaRPr>
          </a:p>
          <a:p>
            <a:r>
              <a:rPr lang="lt-LT" sz="1700" dirty="0">
                <a:effectLst/>
                <a:latin typeface="Arial" panose="020B0604020202020204" pitchFamily="34" charset="0"/>
              </a:rPr>
              <a:t>Neišvengiamai DI yra sritis,</a:t>
            </a:r>
            <a:r>
              <a:rPr lang="pl-PL" sz="1700" dirty="0">
                <a:effectLst/>
                <a:latin typeface="Arial" panose="020B0604020202020204" pitchFamily="34" charset="0"/>
              </a:rPr>
              <a:t> </a:t>
            </a:r>
            <a:r>
              <a:rPr lang="lt-LT" sz="1700" dirty="0">
                <a:effectLst/>
                <a:latin typeface="Arial" panose="020B0604020202020204" pitchFamily="34" charset="0"/>
              </a:rPr>
              <a:t>skatinanti inovacijas ir taip didinanti šalių konkurencingumą. Šalys ir toliau tęs konkurenciją tokioje turtingoje ir sparčiai besivystančioje srityje.</a:t>
            </a:r>
            <a:endParaRPr lang="en-US" sz="1700" dirty="0"/>
          </a:p>
        </p:txBody>
      </p:sp>
      <p:pic>
        <p:nvPicPr>
          <p:cNvPr id="10242" name="Picture 2" descr="Conclusion - Artificial Intelligence Applications &amp; Related Ethics">
            <a:extLst>
              <a:ext uri="{FF2B5EF4-FFF2-40B4-BE49-F238E27FC236}">
                <a16:creationId xmlns:a16="http://schemas.microsoft.com/office/drawing/2014/main" id="{B56ECBC0-EBF9-9317-3C4C-83F4D698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25" y="1685216"/>
            <a:ext cx="161925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0111"/>
            <a:ext cx="4229100" cy="2105192"/>
          </a:xfrm>
        </p:spPr>
        <p:txBody>
          <a:bodyPr/>
          <a:lstStyle/>
          <a:p>
            <a:r>
              <a:rPr lang="lt-LT" sz="4800" dirty="0"/>
              <a:t>Atsakomybės apribojimas dėl publikacijų</a:t>
            </a:r>
            <a:endParaRPr lang="en-US" sz="4800" dirty="0"/>
          </a:p>
        </p:txBody>
      </p:sp>
      <p:sp>
        <p:nvSpPr>
          <p:cNvPr id="3" name="Rectangle 2"/>
          <p:cNvSpPr/>
          <p:nvPr/>
        </p:nvSpPr>
        <p:spPr>
          <a:xfrm>
            <a:off x="457200" y="1184181"/>
            <a:ext cx="4576713" cy="1631216"/>
          </a:xfrm>
          <a:prstGeom prst="rect">
            <a:avLst/>
          </a:prstGeom>
        </p:spPr>
        <p:txBody>
          <a:bodyPr wrap="square">
            <a:spAutoFit/>
          </a:bodyPr>
          <a:lstStyle/>
          <a:p>
            <a:r>
              <a:rPr lang="lt-LT" sz="2000" dirty="0"/>
              <a:t>Šį projektą finansavo Europos Komisija. Šis leidinys atspindi tik autoriaus požiūrį, o Komisija negali būti laikoma atsakinga už bet kokį jame pateiktos informacijos panaudojimą.</a:t>
            </a:r>
          </a:p>
        </p:txBody>
      </p:sp>
      <p:pic>
        <p:nvPicPr>
          <p:cNvPr id="5" name="Picture 4">
            <a:extLst>
              <a:ext uri="{FF2B5EF4-FFF2-40B4-BE49-F238E27FC236}">
                <a16:creationId xmlns:a16="http://schemas.microsoft.com/office/drawing/2014/main" id="{27E92F70-4A86-234C-8126-526D5FE2BE93}"/>
              </a:ext>
            </a:extLst>
          </p:cNvPr>
          <p:cNvPicPr>
            <a:picLocks noChangeAspect="1"/>
          </p:cNvPicPr>
          <p:nvPr/>
        </p:nvPicPr>
        <p:blipFill rotWithShape="1">
          <a:blip r:embed="rId2">
            <a:extLst>
              <a:ext uri="{28A0092B-C50C-407E-A947-70E740481C1C}">
                <a14:useLocalDpi xmlns:a14="http://schemas.microsoft.com/office/drawing/2010/main" val="0"/>
              </a:ext>
            </a:extLst>
          </a:blip>
          <a:srcRect t="34815" b="33273"/>
          <a:stretch/>
        </p:blipFill>
        <p:spPr>
          <a:xfrm>
            <a:off x="6372603" y="5578516"/>
            <a:ext cx="2162535" cy="532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Turinys</a:t>
            </a:r>
          </a:p>
        </p:txBody>
      </p:sp>
      <p:sp>
        <p:nvSpPr>
          <p:cNvPr id="3" name="Text Placeholder 2"/>
          <p:cNvSpPr>
            <a:spLocks noGrp="1"/>
          </p:cNvSpPr>
          <p:nvPr>
            <p:ph type="body" sz="quarter" idx="10"/>
          </p:nvPr>
        </p:nvSpPr>
        <p:spPr>
          <a:xfrm>
            <a:off x="717559" y="2345266"/>
            <a:ext cx="1497013" cy="1083733"/>
          </a:xfrm>
        </p:spPr>
        <p:txBody>
          <a:bodyPr/>
          <a:lstStyle/>
          <a:p>
            <a:r>
              <a:rPr lang="en-US" dirty="0"/>
              <a:t>01</a:t>
            </a:r>
          </a:p>
        </p:txBody>
      </p:sp>
      <p:sp>
        <p:nvSpPr>
          <p:cNvPr id="9" name="Text Placeholder 8"/>
          <p:cNvSpPr>
            <a:spLocks noGrp="1"/>
          </p:cNvSpPr>
          <p:nvPr>
            <p:ph type="body" sz="quarter" idx="12"/>
          </p:nvPr>
        </p:nvSpPr>
        <p:spPr>
          <a:xfrm>
            <a:off x="2531420" y="2324773"/>
            <a:ext cx="1497013" cy="1083733"/>
          </a:xfrm>
        </p:spPr>
        <p:txBody>
          <a:bodyPr/>
          <a:lstStyle/>
          <a:p>
            <a:r>
              <a:rPr lang="en-US" dirty="0"/>
              <a:t>02</a:t>
            </a:r>
          </a:p>
        </p:txBody>
      </p:sp>
      <p:sp>
        <p:nvSpPr>
          <p:cNvPr id="10" name="Text Placeholder 9"/>
          <p:cNvSpPr>
            <a:spLocks noGrp="1"/>
          </p:cNvSpPr>
          <p:nvPr>
            <p:ph type="body" sz="quarter" idx="13"/>
          </p:nvPr>
        </p:nvSpPr>
        <p:spPr>
          <a:xfrm>
            <a:off x="4496298" y="2345267"/>
            <a:ext cx="1497013" cy="1083733"/>
          </a:xfrm>
        </p:spPr>
        <p:txBody>
          <a:bodyPr/>
          <a:lstStyle/>
          <a:p>
            <a:pPr algn="ctr"/>
            <a:r>
              <a:rPr lang="en-US" dirty="0"/>
              <a:t>03</a:t>
            </a:r>
          </a:p>
        </p:txBody>
      </p:sp>
      <p:sp>
        <p:nvSpPr>
          <p:cNvPr id="11" name="Text Placeholder 10"/>
          <p:cNvSpPr>
            <a:spLocks noGrp="1"/>
          </p:cNvSpPr>
          <p:nvPr>
            <p:ph type="body" sz="quarter" idx="14"/>
          </p:nvPr>
        </p:nvSpPr>
        <p:spPr>
          <a:xfrm>
            <a:off x="7027898" y="2324772"/>
            <a:ext cx="1497013" cy="1083733"/>
          </a:xfrm>
        </p:spPr>
        <p:txBody>
          <a:bodyPr/>
          <a:lstStyle/>
          <a:p>
            <a:r>
              <a:rPr lang="en-US" dirty="0"/>
              <a:t>04</a:t>
            </a:r>
          </a:p>
        </p:txBody>
      </p:sp>
      <p:sp>
        <p:nvSpPr>
          <p:cNvPr id="72" name="Text Placeholder 71"/>
          <p:cNvSpPr>
            <a:spLocks noGrp="1"/>
          </p:cNvSpPr>
          <p:nvPr>
            <p:ph type="body" sz="quarter" idx="21"/>
          </p:nvPr>
        </p:nvSpPr>
        <p:spPr>
          <a:xfrm>
            <a:off x="457199" y="2228215"/>
            <a:ext cx="1497013" cy="295466"/>
          </a:xfrm>
        </p:spPr>
        <p:txBody>
          <a:bodyPr/>
          <a:lstStyle/>
          <a:p>
            <a:pPr algn="ctr"/>
            <a:r>
              <a:rPr lang="en-US" dirty="0"/>
              <a:t>3</a:t>
            </a:r>
            <a:r>
              <a:rPr lang="pl-PL" dirty="0"/>
              <a:t> </a:t>
            </a:r>
            <a:r>
              <a:rPr lang="pl-PL" dirty="0" err="1"/>
              <a:t>puslapis</a:t>
            </a:r>
            <a:endParaRPr lang="en-US" dirty="0"/>
          </a:p>
        </p:txBody>
      </p:sp>
      <p:sp>
        <p:nvSpPr>
          <p:cNvPr id="95" name="Text Placeholder 94"/>
          <p:cNvSpPr>
            <a:spLocks noGrp="1"/>
          </p:cNvSpPr>
          <p:nvPr>
            <p:ph type="body" sz="quarter" idx="22"/>
          </p:nvPr>
        </p:nvSpPr>
        <p:spPr>
          <a:xfrm>
            <a:off x="2323244" y="2225014"/>
            <a:ext cx="1497013" cy="295466"/>
          </a:xfrm>
        </p:spPr>
        <p:txBody>
          <a:bodyPr/>
          <a:lstStyle/>
          <a:p>
            <a:pPr algn="ctr"/>
            <a:r>
              <a:rPr lang="en-US" dirty="0"/>
              <a:t>7</a:t>
            </a:r>
            <a:r>
              <a:rPr lang="pl-PL" dirty="0"/>
              <a:t> </a:t>
            </a:r>
            <a:r>
              <a:rPr lang="pl-PL" dirty="0" err="1"/>
              <a:t>puslapis</a:t>
            </a:r>
            <a:endParaRPr lang="en-US" dirty="0"/>
          </a:p>
        </p:txBody>
      </p:sp>
      <p:sp>
        <p:nvSpPr>
          <p:cNvPr id="96" name="Text Placeholder 95"/>
          <p:cNvSpPr>
            <a:spLocks noGrp="1"/>
          </p:cNvSpPr>
          <p:nvPr>
            <p:ph type="body" sz="quarter" idx="23"/>
          </p:nvPr>
        </p:nvSpPr>
        <p:spPr>
          <a:xfrm>
            <a:off x="4492139" y="2225014"/>
            <a:ext cx="1497013" cy="295466"/>
          </a:xfrm>
        </p:spPr>
        <p:txBody>
          <a:bodyPr/>
          <a:lstStyle/>
          <a:p>
            <a:pPr algn="ctr"/>
            <a:r>
              <a:rPr lang="pl-PL" dirty="0"/>
              <a:t>10 </a:t>
            </a:r>
            <a:r>
              <a:rPr lang="pl-PL" dirty="0" err="1"/>
              <a:t>puslapis</a:t>
            </a:r>
            <a:endParaRPr lang="en-US" dirty="0"/>
          </a:p>
        </p:txBody>
      </p:sp>
      <p:sp>
        <p:nvSpPr>
          <p:cNvPr id="97" name="Text Placeholder 96"/>
          <p:cNvSpPr>
            <a:spLocks noGrp="1"/>
          </p:cNvSpPr>
          <p:nvPr>
            <p:ph type="body" sz="quarter" idx="24"/>
          </p:nvPr>
        </p:nvSpPr>
        <p:spPr>
          <a:xfrm>
            <a:off x="6855752" y="2225014"/>
            <a:ext cx="1497013" cy="295466"/>
          </a:xfrm>
        </p:spPr>
        <p:txBody>
          <a:bodyPr/>
          <a:lstStyle/>
          <a:p>
            <a:pPr algn="ctr"/>
            <a:r>
              <a:rPr lang="en-US" dirty="0"/>
              <a:t>15</a:t>
            </a:r>
            <a:r>
              <a:rPr lang="pl-PL" dirty="0"/>
              <a:t> </a:t>
            </a:r>
            <a:r>
              <a:rPr lang="pl-PL" dirty="0" err="1"/>
              <a:t>puslapis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5407767"/>
              </p:ext>
            </p:extLst>
          </p:nvPr>
        </p:nvGraphicFramePr>
        <p:xfrm>
          <a:off x="457200" y="3429000"/>
          <a:ext cx="1497013" cy="45720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lvl="1" algn="l"/>
                      <a:r>
                        <a:rPr lang="lt-LT" sz="1800" b="1" i="1" kern="100" spc="-50" baseline="0" noProof="0" dirty="0">
                          <a:solidFill>
                            <a:schemeClr val="tx1">
                              <a:lumMod val="65000"/>
                              <a:lumOff val="35000"/>
                            </a:schemeClr>
                          </a:solidFill>
                          <a:latin typeface="Corbel" panose="020B0503020204020204" pitchFamily="34" charset="0"/>
                        </a:rPr>
                        <a:t>Įvadas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459335090"/>
              </p:ext>
            </p:extLst>
          </p:nvPr>
        </p:nvGraphicFramePr>
        <p:xfrm>
          <a:off x="2142239" y="3429000"/>
          <a:ext cx="1859025" cy="731520"/>
        </p:xfrm>
        <a:graphic>
          <a:graphicData uri="http://schemas.openxmlformats.org/drawingml/2006/table">
            <a:tbl>
              <a:tblPr>
                <a:tableStyleId>{5C22544A-7EE6-4342-B048-85BDC9FD1C3A}</a:tableStyleId>
              </a:tblPr>
              <a:tblGrid>
                <a:gridCol w="1859025">
                  <a:extLst>
                    <a:ext uri="{9D8B030D-6E8A-4147-A177-3AD203B41FA5}">
                      <a16:colId xmlns:a16="http://schemas.microsoft.com/office/drawing/2014/main" val="20000"/>
                    </a:ext>
                  </a:extLst>
                </a:gridCol>
              </a:tblGrid>
              <a:tr h="0">
                <a:tc>
                  <a:txBody>
                    <a:bodyPr/>
                    <a:lstStyle/>
                    <a:p>
                      <a:pPr algn="ctr"/>
                      <a:r>
                        <a:rPr lang="lt-LT" sz="1800" b="1" i="1" kern="100" spc="-50" baseline="0" dirty="0">
                          <a:solidFill>
                            <a:schemeClr val="tx1">
                              <a:lumMod val="65000"/>
                              <a:lumOff val="35000"/>
                            </a:schemeClr>
                          </a:solidFill>
                          <a:latin typeface="Corbel" panose="020B0503020204020204" pitchFamily="34" charset="0"/>
                        </a:rPr>
                        <a:t>Kodėl verta rinktis DI švietime?</a:t>
                      </a:r>
                      <a:endParaRPr lang="en-US" sz="1800" b="1" i="1" kern="100" spc="-50" baseline="0" dirty="0">
                        <a:solidFill>
                          <a:schemeClr val="tx1">
                            <a:lumMod val="65000"/>
                            <a:lumOff val="35000"/>
                          </a:schemeClr>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512289972"/>
              </p:ext>
            </p:extLst>
          </p:nvPr>
        </p:nvGraphicFramePr>
        <p:xfrm>
          <a:off x="4204756" y="3410562"/>
          <a:ext cx="2523302" cy="1005840"/>
        </p:xfrm>
        <a:graphic>
          <a:graphicData uri="http://schemas.openxmlformats.org/drawingml/2006/table">
            <a:tbl>
              <a:tblPr>
                <a:tableStyleId>{5C22544A-7EE6-4342-B048-85BDC9FD1C3A}</a:tableStyleId>
              </a:tblPr>
              <a:tblGrid>
                <a:gridCol w="2523302">
                  <a:extLst>
                    <a:ext uri="{9D8B030D-6E8A-4147-A177-3AD203B41FA5}">
                      <a16:colId xmlns:a16="http://schemas.microsoft.com/office/drawing/2014/main" val="20000"/>
                    </a:ext>
                  </a:extLst>
                </a:gridCol>
              </a:tblGrid>
              <a:tr h="0">
                <a:tc>
                  <a:txBody>
                    <a:bodyPr/>
                    <a:lstStyle/>
                    <a:p>
                      <a:pPr marL="0" algn="ctr" defTabSz="914400" rtl="0" eaLnBrk="1" latinLnBrk="0" hangingPunct="1"/>
                      <a:r>
                        <a:rPr lang="lt-LT" sz="1800" b="1" i="1" kern="100" spc="-50" baseline="0" dirty="0">
                          <a:solidFill>
                            <a:schemeClr val="tx1">
                              <a:lumMod val="65000"/>
                              <a:lumOff val="35000"/>
                            </a:schemeClr>
                          </a:solidFill>
                          <a:latin typeface="Corbel" panose="020B0503020204020204" pitchFamily="34" charset="0"/>
                          <a:ea typeface="+mn-ea"/>
                          <a:cs typeface="+mn-cs"/>
                        </a:rPr>
                        <a:t>Ar jūsų mokykla efektyviai išnaudoja skaitmenines technologijas</a:t>
                      </a:r>
                      <a:r>
                        <a:rPr lang="pl-PL" sz="1800" b="1" i="1" kern="100" spc="-50" baseline="0" dirty="0">
                          <a:solidFill>
                            <a:schemeClr val="tx1">
                              <a:lumMod val="65000"/>
                              <a:lumOff val="35000"/>
                            </a:schemeClr>
                          </a:solidFill>
                          <a:latin typeface="Corbel" panose="020B0503020204020204" pitchFamily="34" charset="0"/>
                          <a:ea typeface="+mn-ea"/>
                          <a:cs typeface="+mn-cs"/>
                        </a:rPr>
                        <a:t> </a:t>
                      </a:r>
                      <a:r>
                        <a:rPr lang="lt-LT" sz="1800" b="1" i="1" kern="100" spc="-50" baseline="0" dirty="0">
                          <a:solidFill>
                            <a:schemeClr val="tx1">
                              <a:lumMod val="65000"/>
                              <a:lumOff val="35000"/>
                            </a:schemeClr>
                          </a:solidFill>
                          <a:latin typeface="Corbel" panose="020B0503020204020204" pitchFamily="34" charset="0"/>
                          <a:ea typeface="+mn-ea"/>
                          <a:cs typeface="+mn-cs"/>
                        </a:rPr>
                        <a:t>mokymuisi?</a:t>
                      </a:r>
                      <a:endParaRPr lang="en-US" sz="1800" b="1" i="1" kern="100" spc="-50" baseline="0" dirty="0">
                        <a:solidFill>
                          <a:schemeClr val="tx1">
                            <a:lumMod val="65000"/>
                            <a:lumOff val="35000"/>
                          </a:schemeClr>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996555737"/>
              </p:ext>
            </p:extLst>
          </p:nvPr>
        </p:nvGraphicFramePr>
        <p:xfrm>
          <a:off x="6844269" y="3397461"/>
          <a:ext cx="1493103" cy="457200"/>
        </p:xfrm>
        <a:graphic>
          <a:graphicData uri="http://schemas.openxmlformats.org/drawingml/2006/table">
            <a:tbl>
              <a:tblPr>
                <a:tableStyleId>{5C22544A-7EE6-4342-B048-85BDC9FD1C3A}</a:tableStyleId>
              </a:tblPr>
              <a:tblGrid>
                <a:gridCol w="1493103">
                  <a:extLst>
                    <a:ext uri="{9D8B030D-6E8A-4147-A177-3AD203B41FA5}">
                      <a16:colId xmlns:a16="http://schemas.microsoft.com/office/drawing/2014/main" val="20000"/>
                    </a:ext>
                  </a:extLst>
                </a:gridCol>
              </a:tblGrid>
              <a:tr h="0">
                <a:tc>
                  <a:txBody>
                    <a:bodyPr/>
                    <a:lstStyle/>
                    <a:p>
                      <a:pPr algn="ctr"/>
                      <a:r>
                        <a:rPr lang="lt-LT" sz="1800" b="1" i="1" kern="100" spc="-50" baseline="0" noProof="0" dirty="0">
                          <a:solidFill>
                            <a:schemeClr val="tx1">
                              <a:lumMod val="65000"/>
                              <a:lumOff val="35000"/>
                            </a:schemeClr>
                          </a:solidFill>
                          <a:latin typeface="Corbel" panose="020B0503020204020204" pitchFamily="34" charset="0"/>
                        </a:rPr>
                        <a:t>Išvados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98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69" y="4213860"/>
            <a:ext cx="4229100" cy="1725088"/>
          </a:xfrm>
        </p:spPr>
        <p:txBody>
          <a:bodyPr/>
          <a:lstStyle/>
          <a:p>
            <a:r>
              <a:rPr lang="en-US" dirty="0"/>
              <a:t>01</a:t>
            </a:r>
            <a:br>
              <a:rPr lang="en-US" dirty="0"/>
            </a:br>
            <a:r>
              <a:rPr lang="lt-LT" b="1" kern="100" spc="-50" baseline="0" noProof="0" dirty="0">
                <a:latin typeface="Arial" panose="020B0604020202020204" pitchFamily="34" charset="0"/>
                <a:cs typeface="Arial" panose="020B0604020202020204" pitchFamily="34" charset="0"/>
              </a:rPr>
              <a:t>Įvadas</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4686300" y="4051300"/>
            <a:ext cx="4216400" cy="1477328"/>
          </a:xfrm>
          <a:prstGeom prst="rect">
            <a:avLst/>
          </a:prstGeom>
        </p:spPr>
        <p:txBody>
          <a:bodyPr wrap="square">
            <a:spAutoFit/>
          </a:bodyPr>
          <a:lstStyle/>
          <a:p>
            <a:r>
              <a:rPr lang="lt-LT" i="1" dirty="0"/>
              <a:t>Kontekstas: E-SOC projektas </a:t>
            </a:r>
            <a:endParaRPr lang="pl-PL" i="1" dirty="0"/>
          </a:p>
          <a:p>
            <a:r>
              <a:rPr lang="lt-LT" i="1" dirty="0"/>
              <a:t>Kaip pristatyti  dirbtinį intelektą STEAM klasėje</a:t>
            </a:r>
            <a:endParaRPr lang="pl-PL" i="1" dirty="0"/>
          </a:p>
          <a:p>
            <a:endParaRPr lang="pl-PL" i="1" dirty="0"/>
          </a:p>
          <a:p>
            <a:r>
              <a:rPr lang="lt-LT" i="1" dirty="0"/>
              <a:t>Gairių tikslas </a:t>
            </a:r>
            <a:r>
              <a:rPr lang="en-US" i="1" dirty="0"/>
              <a:t>	</a:t>
            </a:r>
          </a:p>
        </p:txBody>
      </p:sp>
      <p:pic>
        <p:nvPicPr>
          <p:cNvPr id="1026" name="Picture 2" descr="Code.org helping launch TeachAI to guide integration of artificial  intelligence in education – GeekWire">
            <a:extLst>
              <a:ext uri="{FF2B5EF4-FFF2-40B4-BE49-F238E27FC236}">
                <a16:creationId xmlns:a16="http://schemas.microsoft.com/office/drawing/2014/main" id="{56A61E5B-8439-1B35-820B-97FA1251B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101" y="218675"/>
            <a:ext cx="5943599"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i="0" dirty="0">
                <a:solidFill>
                  <a:srgbClr val="202124"/>
                </a:solidFill>
                <a:effectLst/>
                <a:latin typeface="arial" panose="020B0604020202020204" pitchFamily="34" charset="0"/>
              </a:rPr>
              <a:t>Įvadas</a:t>
            </a:r>
            <a:br>
              <a:rPr lang="en-US" dirty="0"/>
            </a:br>
            <a:br>
              <a:rPr lang="en-US" dirty="0"/>
            </a:br>
            <a:br>
              <a:rPr lang="en-US" dirty="0"/>
            </a:br>
            <a:r>
              <a:rPr lang="lt-LT" dirty="0">
                <a:solidFill>
                  <a:srgbClr val="0070C0"/>
                </a:solidFill>
              </a:rPr>
              <a:t>Apžvalga</a:t>
            </a:r>
          </a:p>
        </p:txBody>
      </p:sp>
      <p:sp>
        <p:nvSpPr>
          <p:cNvPr id="4" name="Content Placeholder 3"/>
          <p:cNvSpPr>
            <a:spLocks noGrp="1"/>
          </p:cNvSpPr>
          <p:nvPr>
            <p:ph idx="1"/>
          </p:nvPr>
        </p:nvSpPr>
        <p:spPr>
          <a:xfrm>
            <a:off x="2271562" y="685799"/>
            <a:ext cx="3474146" cy="5974307"/>
          </a:xfrm>
        </p:spPr>
        <p:txBody>
          <a:bodyPr/>
          <a:lstStyle/>
          <a:p>
            <a:pPr algn="ctr">
              <a:buNone/>
            </a:pPr>
            <a:r>
              <a:rPr lang="lt-LT" sz="2000" b="1" dirty="0">
                <a:solidFill>
                  <a:srgbClr val="0070C0"/>
                </a:solidFill>
              </a:rPr>
              <a:t>E-SOC projektas</a:t>
            </a:r>
          </a:p>
          <a:p>
            <a:pPr>
              <a:buNone/>
            </a:pPr>
            <a:r>
              <a:rPr lang="lt-LT" dirty="0">
                <a:solidFill>
                  <a:srgbClr val="0070C0"/>
                </a:solidFill>
              </a:rPr>
              <a:t>yra europinis projektas, įsteigtas pagal „Erasmus + KA2" programą. Juo siekiama išspręsti problemas, susijusias su nepakankamu mergaičių atstovavimu STEAM (gamtos mokslų, technologijų, inžinerijos ir matematikos) švietimo srityse, o vėliau - ir su moterų atstovavimu STEAM profesijose. Pastebėta, kad nusistovėję stereotipai yra viena iš priežasčių, kodėl STEAM disciplinos yra nepatrauklios mergaitėms. Be to, mokytojai ne visada yra pasirengę užtikrinti lyčių lygybę savo klasėse.</a:t>
            </a:r>
          </a:p>
          <a:p>
            <a:pPr>
              <a:buNone/>
            </a:pPr>
            <a:r>
              <a:rPr lang="lt-LT" dirty="0">
                <a:solidFill>
                  <a:srgbClr val="0070C0"/>
                </a:solidFill>
              </a:rPr>
              <a:t>Mokomojoje medžiagoje taip pat trūksta moteriškų personažų (galinčių tapti sektinais pavyzdžiais), kurie nuo mažens sužadintų jaunų mergaičių susidomėjimą šiais dalykais, bei STEAM disciplinomis</a:t>
            </a:r>
            <a:r>
              <a:rPr lang="lt-LT" sz="2000" dirty="0">
                <a:solidFill>
                  <a:srgbClr val="0070C0"/>
                </a:solidFill>
              </a:rPr>
              <a:t>.</a:t>
            </a:r>
            <a:endParaRPr lang="en-US" dirty="0"/>
          </a:p>
        </p:txBody>
      </p:sp>
      <p:sp>
        <p:nvSpPr>
          <p:cNvPr id="5" name="Content Placeholder 4"/>
          <p:cNvSpPr>
            <a:spLocks noGrp="1"/>
          </p:cNvSpPr>
          <p:nvPr>
            <p:ph idx="10"/>
          </p:nvPr>
        </p:nvSpPr>
        <p:spPr>
          <a:xfrm>
            <a:off x="5977288" y="1299814"/>
            <a:ext cx="2877953" cy="5492750"/>
          </a:xfrm>
        </p:spPr>
        <p:txBody>
          <a:bodyPr/>
          <a:lstStyle/>
          <a:p>
            <a:r>
              <a:rPr lang="lt-LT" dirty="0">
                <a:solidFill>
                  <a:srgbClr val="0070C0"/>
                </a:solidFill>
              </a:rPr>
              <a:t>„E-SOC" projekte daugiausia dėmesio skiriama kuriant e-mokymosi platformą, kurioje talpinama edukacinė ir sąmoningumą skatinanti medžiaga, kuria galėtų naudotis vidurinio ugdymo mokytojai (ugdantys 12-18 metų moksleivius) ir kuri padėtų padidinti mergaičių, pasirenkančių STEAM ugdymą ir planuojančių karjerą STEAM srityje, skaičių.</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4142465"/>
              </p:ext>
            </p:extLst>
          </p:nvPr>
        </p:nvGraphicFramePr>
        <p:xfrm>
          <a:off x="5977288" y="4474890"/>
          <a:ext cx="2877953" cy="381000"/>
        </p:xfrm>
        <a:graphic>
          <a:graphicData uri="http://schemas.openxmlformats.org/drawingml/2006/table">
            <a:tbl>
              <a:tblPr>
                <a:tableStyleId>{5C22544A-7EE6-4342-B048-85BDC9FD1C3A}</a:tableStyleId>
              </a:tblPr>
              <a:tblGrid>
                <a:gridCol w="2877953">
                  <a:extLst>
                    <a:ext uri="{9D8B030D-6E8A-4147-A177-3AD203B41FA5}">
                      <a16:colId xmlns:a16="http://schemas.microsoft.com/office/drawing/2014/main" val="20000"/>
                    </a:ext>
                  </a:extLst>
                </a:gridCol>
              </a:tblGrid>
              <a:tr h="0">
                <a:tc>
                  <a:txBody>
                    <a:bodyPr/>
                    <a:lstStyle/>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28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515"/>
            <a:ext cx="3460282" cy="1922647"/>
          </a:xfrm>
        </p:spPr>
        <p:txBody>
          <a:bodyPr/>
          <a:lstStyle/>
          <a:p>
            <a:pPr>
              <a:lnSpc>
                <a:spcPct val="100000"/>
              </a:lnSpc>
            </a:pPr>
            <a:r>
              <a:rPr lang="lt-LT" sz="3600" dirty="0"/>
              <a:t>Įvadas</a:t>
            </a:r>
            <a:br>
              <a:rPr lang="lt-LT" dirty="0"/>
            </a:br>
            <a:br>
              <a:rPr lang="lt-LT" dirty="0"/>
            </a:br>
            <a:r>
              <a:rPr lang="en-US" dirty="0">
                <a:solidFill>
                  <a:srgbClr val="0070C0"/>
                </a:solidFill>
              </a:rPr>
              <a:t>Kaip </a:t>
            </a:r>
            <a:r>
              <a:rPr lang="lt-LT" dirty="0">
                <a:solidFill>
                  <a:srgbClr val="0070C0"/>
                </a:solidFill>
              </a:rPr>
              <a:t>supažindinti</a:t>
            </a:r>
            <a:r>
              <a:rPr lang="en-US" dirty="0">
                <a:solidFill>
                  <a:srgbClr val="0070C0"/>
                </a:solidFill>
              </a:rPr>
              <a:t> </a:t>
            </a:r>
            <a:r>
              <a:rPr lang="lt-LT" dirty="0">
                <a:solidFill>
                  <a:srgbClr val="0070C0"/>
                </a:solidFill>
              </a:rPr>
              <a:t>klasę</a:t>
            </a:r>
            <a:r>
              <a:rPr lang="en-US" dirty="0">
                <a:solidFill>
                  <a:srgbClr val="0070C0"/>
                </a:solidFill>
              </a:rPr>
              <a:t> </a:t>
            </a:r>
            <a:r>
              <a:rPr lang="lt-LT" dirty="0">
                <a:solidFill>
                  <a:srgbClr val="0070C0"/>
                </a:solidFill>
              </a:rPr>
              <a:t>su</a:t>
            </a:r>
            <a:r>
              <a:rPr lang="en-US" dirty="0">
                <a:solidFill>
                  <a:srgbClr val="0070C0"/>
                </a:solidFill>
              </a:rPr>
              <a:t> DI?</a:t>
            </a:r>
          </a:p>
        </p:txBody>
      </p:sp>
      <p:sp>
        <p:nvSpPr>
          <p:cNvPr id="8" name="Content Placeholder 7"/>
          <p:cNvSpPr>
            <a:spLocks noGrp="1"/>
          </p:cNvSpPr>
          <p:nvPr>
            <p:ph idx="1"/>
          </p:nvPr>
        </p:nvSpPr>
        <p:spPr>
          <a:xfrm>
            <a:off x="3827585" y="2913988"/>
            <a:ext cx="2321755" cy="3791415"/>
          </a:xfrm>
        </p:spPr>
        <p:txBody>
          <a:bodyPr/>
          <a:lstStyle/>
          <a:p>
            <a:pPr lvl="3"/>
            <a:r>
              <a:rPr lang="lt-LT" sz="1600" b="0" i="0" dirty="0">
                <a:solidFill>
                  <a:srgbClr val="4D5156"/>
                </a:solidFill>
                <a:effectLst/>
                <a:latin typeface="Google Sans"/>
              </a:rPr>
              <a:t>Dirbtinis intelektas, arba DI, - tai kompiuterio gebėjimas mąstyti ir mokytis. Naudodami DI kompiuteriai gali atlikti užduotis, kurias paprastai atlieka žmonės, įskaitant kalbos apdorojimą, problemų sprendimą ir mokymąsi. Dirbtinis intelektas yra įrankis, kaip ir kitos naujos technologijos.</a:t>
            </a:r>
            <a:endParaRPr lang="en-US" sz="1600" dirty="0"/>
          </a:p>
          <a:p>
            <a:pPr lvl="3"/>
            <a:endParaRPr lang="en-US" dirty="0"/>
          </a:p>
        </p:txBody>
      </p:sp>
      <p:sp>
        <p:nvSpPr>
          <p:cNvPr id="9" name="Content Placeholder 8"/>
          <p:cNvSpPr>
            <a:spLocks noGrp="1"/>
          </p:cNvSpPr>
          <p:nvPr>
            <p:ph idx="10"/>
          </p:nvPr>
        </p:nvSpPr>
        <p:spPr>
          <a:xfrm>
            <a:off x="6353908" y="2910468"/>
            <a:ext cx="2332892" cy="3392478"/>
          </a:xfrm>
        </p:spPr>
        <p:txBody>
          <a:bodyPr/>
          <a:lstStyle/>
          <a:p>
            <a:pPr>
              <a:buNone/>
            </a:pPr>
            <a:r>
              <a:rPr lang="lt-LT" dirty="0">
                <a:solidFill>
                  <a:srgbClr val="0070C0"/>
                </a:solidFill>
              </a:rPr>
              <a:t>Paskelbus Baltąją knygą apie DI, Europos Komisija 2021 m. balandžio mėn. pasiūlė reglamentą (Dirbtinio intelekto aktą), kuriuo nustatomos suderintos DI taisyklės ir siekiama apsaugoti Europos Sąjungos (ES) vertybes ir pagrindines teises (įskaitant lyčių lygybę) bei naudotojų saugumą.</a:t>
            </a:r>
            <a:endParaRPr lang="en-US" dirty="0">
              <a:solidFill>
                <a:srgbClr val="0070C0"/>
              </a:solidFill>
            </a:endParaRPr>
          </a:p>
        </p:txBody>
      </p:sp>
      <p:sp>
        <p:nvSpPr>
          <p:cNvPr id="16386" name="AutoShape 2"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Top 7 Artificial Intelligence Characteristics with Examples - TechVidvan">
            <a:extLst>
              <a:ext uri="{FF2B5EF4-FFF2-40B4-BE49-F238E27FC236}">
                <a16:creationId xmlns:a16="http://schemas.microsoft.com/office/drawing/2014/main" id="{F493C8A8-49A7-E89C-66D5-7AA620537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85" y="555054"/>
            <a:ext cx="4859215" cy="2143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tificial intelligence and gender equality: key findings of UNESCO's  Global Dialogue">
            <a:extLst>
              <a:ext uri="{FF2B5EF4-FFF2-40B4-BE49-F238E27FC236}">
                <a16:creationId xmlns:a16="http://schemas.microsoft.com/office/drawing/2014/main" id="{5AAC9EF1-B7FC-72EA-5758-841FFC23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8162"/>
            <a:ext cx="2865381" cy="40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4740443" cy="1528012"/>
          </a:xfrm>
        </p:spPr>
        <p:txBody>
          <a:bodyPr/>
          <a:lstStyle/>
          <a:p>
            <a:pPr>
              <a:lnSpc>
                <a:spcPct val="100000"/>
              </a:lnSpc>
            </a:pPr>
            <a:r>
              <a:rPr lang="lt-LT" dirty="0"/>
              <a:t>Įvadas</a:t>
            </a:r>
            <a:br>
              <a:rPr lang="en-US" dirty="0"/>
            </a:br>
            <a:br>
              <a:rPr lang="en-US" sz="2400" dirty="0"/>
            </a:br>
            <a:r>
              <a:rPr lang="lt-LT" sz="2600" dirty="0">
                <a:solidFill>
                  <a:srgbClr val="0070C0"/>
                </a:solidFill>
              </a:rPr>
              <a:t>Jei DI yra ateitis, tai būtina užtikrinti lyčių lygybę</a:t>
            </a:r>
            <a:br>
              <a:rPr lang="en-US" sz="1800" kern="150" dirty="0">
                <a:effectLst/>
                <a:latin typeface="Calibri" panose="020F0502020204030204" pitchFamily="34" charset="0"/>
                <a:ea typeface="Calibri" panose="020F0502020204030204" pitchFamily="34" charset="0"/>
                <a:cs typeface="Arial" panose="020B0604020202020204" pitchFamily="34" charset="0"/>
              </a:rPr>
            </a:br>
            <a:endParaRPr lang="en-US" dirty="0">
              <a:solidFill>
                <a:srgbClr val="0070C0"/>
              </a:solidFill>
            </a:endParaRPr>
          </a:p>
        </p:txBody>
      </p:sp>
      <p:sp>
        <p:nvSpPr>
          <p:cNvPr id="4" name="Content Placeholder 3"/>
          <p:cNvSpPr>
            <a:spLocks noGrp="1"/>
          </p:cNvSpPr>
          <p:nvPr>
            <p:ph idx="13"/>
          </p:nvPr>
        </p:nvSpPr>
        <p:spPr>
          <a:xfrm>
            <a:off x="2627697" y="2569944"/>
            <a:ext cx="2791327" cy="4120787"/>
          </a:xfrm>
        </p:spPr>
        <p:txBody>
          <a:bodyPr/>
          <a:lstStyle/>
          <a:p>
            <a:r>
              <a:rPr lang="lt-LT" sz="1300" i="1" kern="0" dirty="0">
                <a:solidFill>
                  <a:srgbClr val="0070C0"/>
                </a:solidFill>
                <a:effectLst/>
                <a:latin typeface="Inter"/>
                <a:ea typeface="Times New Roman" panose="02020603050405020304" pitchFamily="18" charset="0"/>
                <a:cs typeface="Times New Roman" panose="02020603050405020304" pitchFamily="18" charset="0"/>
              </a:rPr>
              <a:t>Pasauliui susiduriant su daugybe rimtų iššūkių - nuo klimato kaitos ir skurdo iki gyventojų perkėlimo ir socialinio neteisingumo - moterys ir mergaitės yra esminis veiksnys, padėsiantis išspręsti šias problemas ir kuriant visuotinę gerovę ateityje. Dirbtinis intelektas (DI), kartu su kitomis skaitmeninėmis priemonėmis, gali padėti mums išspręsti šias problemas ir atverti naujų galimybių. Norint pasinaudoti šiuo potencialu, reikia imtis prasmingų veiksmų, kad sumažintume riziką, kurią dirbtinis intelektas kelia moterims ir mergaitėms, ir panaudoti </a:t>
            </a:r>
            <a:r>
              <a:rPr lang="pl-PL" sz="1300" i="1" kern="0" dirty="0">
                <a:solidFill>
                  <a:srgbClr val="0070C0"/>
                </a:solidFill>
                <a:effectLst/>
                <a:latin typeface="Inter"/>
                <a:ea typeface="Times New Roman" panose="02020603050405020304" pitchFamily="18" charset="0"/>
                <a:cs typeface="Times New Roman" panose="02020603050405020304" pitchFamily="18" charset="0"/>
              </a:rPr>
              <a:t>j</a:t>
            </a:r>
            <a:r>
              <a:rPr lang="lt-LT" sz="1300" i="1" kern="0" dirty="0">
                <a:solidFill>
                  <a:srgbClr val="0070C0"/>
                </a:solidFill>
                <a:effectLst/>
                <a:latin typeface="Inter"/>
                <a:ea typeface="Times New Roman" panose="02020603050405020304" pitchFamily="18" charset="0"/>
                <a:cs typeface="Times New Roman" panose="02020603050405020304" pitchFamily="18" charset="0"/>
              </a:rPr>
              <a:t>į lyčių lygybės skatinimui.</a:t>
            </a:r>
            <a:endParaRPr lang="en-US" sz="1300" dirty="0">
              <a:solidFill>
                <a:srgbClr val="0070C0"/>
              </a:solidFill>
            </a:endParaRPr>
          </a:p>
        </p:txBody>
      </p:sp>
      <p:sp>
        <p:nvSpPr>
          <p:cNvPr id="8" name="Rectangle 7"/>
          <p:cNvSpPr/>
          <p:nvPr/>
        </p:nvSpPr>
        <p:spPr>
          <a:xfrm>
            <a:off x="5419024" y="3650280"/>
            <a:ext cx="3917482" cy="2614177"/>
          </a:xfrm>
          <a:prstGeom prst="rect">
            <a:avLst/>
          </a:prstGeom>
        </p:spPr>
        <p:txBody>
          <a:bodyPr wrap="square">
            <a:spAutoFit/>
          </a:bodyPr>
          <a:lstStyle/>
          <a:p>
            <a:endParaRPr lang="en-US" sz="1600" dirty="0">
              <a:solidFill>
                <a:schemeClr val="tx1">
                  <a:lumMod val="65000"/>
                  <a:lumOff val="35000"/>
                </a:schemeClr>
              </a:solidFill>
            </a:endParaRPr>
          </a:p>
          <a:p>
            <a:r>
              <a:rPr lang="lt-LT" sz="1300" dirty="0">
                <a:solidFill>
                  <a:schemeClr val="tx1">
                    <a:lumMod val="65000"/>
                    <a:lumOff val="35000"/>
                  </a:schemeClr>
                </a:solidFill>
              </a:rPr>
              <a:t>N.B. Mokytojai gali padėti atlikti šias užduotis:</a:t>
            </a:r>
          </a:p>
          <a:p>
            <a:pPr marL="285750" indent="-285750">
              <a:lnSpc>
                <a:spcPct val="150000"/>
              </a:lnSpc>
              <a:buFont typeface="Arial" panose="020B0604020202020204" pitchFamily="34" charset="0"/>
              <a:buChar char="•"/>
            </a:pPr>
            <a:r>
              <a:rPr lang="lt-LT" sz="1300" dirty="0">
                <a:solidFill>
                  <a:schemeClr val="tx1">
                    <a:lumMod val="65000"/>
                    <a:lumOff val="35000"/>
                  </a:schemeClr>
                </a:solidFill>
              </a:rPr>
              <a:t>Užduočių žymėjimas;</a:t>
            </a:r>
          </a:p>
          <a:p>
            <a:pPr marL="285750" indent="-285750">
              <a:lnSpc>
                <a:spcPct val="150000"/>
              </a:lnSpc>
              <a:buFont typeface="Arial" panose="020B0604020202020204" pitchFamily="34" charset="0"/>
              <a:buChar char="•"/>
            </a:pPr>
            <a:r>
              <a:rPr lang="lt-LT" sz="1300" dirty="0">
                <a:solidFill>
                  <a:schemeClr val="tx1">
                    <a:lumMod val="65000"/>
                    <a:lumOff val="35000"/>
                  </a:schemeClr>
                </a:solidFill>
              </a:rPr>
              <a:t>Atsakyti į mokinių klausimus pasitelkiant virtualius mokytojų padėjėjus;</a:t>
            </a:r>
          </a:p>
          <a:p>
            <a:pPr marL="285750" indent="-285750">
              <a:lnSpc>
                <a:spcPct val="150000"/>
              </a:lnSpc>
              <a:buFont typeface="Arial" panose="020B0604020202020204" pitchFamily="34" charset="0"/>
              <a:buChar char="•"/>
            </a:pPr>
            <a:r>
              <a:rPr lang="lt-LT" sz="1300" dirty="0">
                <a:solidFill>
                  <a:schemeClr val="tx1">
                    <a:lumMod val="65000"/>
                    <a:lumOff val="35000"/>
                  </a:schemeClr>
                </a:solidFill>
              </a:rPr>
              <a:t>Taikyti adaptyvųjį mokymąsi;</a:t>
            </a:r>
          </a:p>
          <a:p>
            <a:pPr marL="285750" indent="-285750">
              <a:lnSpc>
                <a:spcPct val="150000"/>
              </a:lnSpc>
              <a:buFont typeface="Arial" panose="020B0604020202020204" pitchFamily="34" charset="0"/>
              <a:buChar char="•"/>
            </a:pPr>
            <a:r>
              <a:rPr lang="lt-LT" sz="1300" dirty="0">
                <a:solidFill>
                  <a:schemeClr val="tx1">
                    <a:lumMod val="65000"/>
                    <a:lumOff val="35000"/>
                  </a:schemeClr>
                </a:solidFill>
              </a:rPr>
              <a:t>Bendraujant su mokiniais paanalizuokite jų gebėjimus, interesus ir potencialą, net parekomenduokite jų karjeros galimybes.</a:t>
            </a:r>
            <a:endParaRPr lang="en-US" sz="1300" dirty="0"/>
          </a:p>
        </p:txBody>
      </p:sp>
      <p:pic>
        <p:nvPicPr>
          <p:cNvPr id="6" name="Content Placeholder 5">
            <a:extLst>
              <a:ext uri="{FF2B5EF4-FFF2-40B4-BE49-F238E27FC236}">
                <a16:creationId xmlns:a16="http://schemas.microsoft.com/office/drawing/2014/main" id="{E5C80C84-AA84-F755-968A-2FEB657CFE54}"/>
              </a:ext>
            </a:extLst>
          </p:cNvPr>
          <p:cNvPicPr>
            <a:picLocks noGrp="1"/>
          </p:cNvPicPr>
          <p:nvPr>
            <p:ph idx="1"/>
          </p:nvPr>
        </p:nvPicPr>
        <p:blipFill>
          <a:blip r:embed="rId2"/>
          <a:srcRect/>
          <a:stretch>
            <a:fillRect/>
          </a:stretch>
        </p:blipFill>
        <p:spPr>
          <a:xfrm>
            <a:off x="5614091" y="646329"/>
            <a:ext cx="3100040" cy="2752725"/>
          </a:xfrm>
          <a:prstGeom prst="rect">
            <a:avLst/>
          </a:prstGeom>
          <a:noFill/>
          <a:ln>
            <a:noFill/>
            <a:prstDash/>
          </a:ln>
        </p:spPr>
      </p:pic>
      <p:sp>
        <p:nvSpPr>
          <p:cNvPr id="9" name="TextBox 8">
            <a:extLst>
              <a:ext uri="{FF2B5EF4-FFF2-40B4-BE49-F238E27FC236}">
                <a16:creationId xmlns:a16="http://schemas.microsoft.com/office/drawing/2014/main" id="{5AA4838C-56C2-B319-F51D-10CB88412840}"/>
              </a:ext>
            </a:extLst>
          </p:cNvPr>
          <p:cNvSpPr txBox="1"/>
          <p:nvPr/>
        </p:nvSpPr>
        <p:spPr>
          <a:xfrm>
            <a:off x="457198" y="2828836"/>
            <a:ext cx="2162421" cy="3293209"/>
          </a:xfrm>
          <a:prstGeom prst="rect">
            <a:avLst/>
          </a:prstGeom>
          <a:noFill/>
        </p:spPr>
        <p:txBody>
          <a:bodyPr wrap="square">
            <a:spAutoFit/>
          </a:bodyPr>
          <a:lstStyle/>
          <a:p>
            <a:r>
              <a:rPr lang="lt-LT" sz="1600" b="0" i="0" dirty="0">
                <a:solidFill>
                  <a:srgbClr val="0F0F0F"/>
                </a:solidFill>
                <a:effectLst/>
                <a:latin typeface="Roboto" panose="02000000000000000000" pitchFamily="2" charset="0"/>
              </a:rPr>
              <a:t>Kas yra dirbtinis intelektas (DI)? Šiame animuotame vaizdo įraše aprašoma, kaip veikia dirbtinis intelektas, kur jį galima rasti ir kokią įtaką jis daro mūsų gyvenimui.</a:t>
            </a:r>
          </a:p>
          <a:p>
            <a:endParaRPr lang="en-US" sz="1600" b="0" i="0" dirty="0">
              <a:solidFill>
                <a:srgbClr val="0F0F0F"/>
              </a:solidFill>
              <a:effectLst/>
              <a:latin typeface="Roboto" panose="02000000000000000000" pitchFamily="2" charset="0"/>
              <a:hlinkClick r:id="rId3"/>
            </a:endParaRPr>
          </a:p>
          <a:p>
            <a:r>
              <a:rPr lang="en-US" sz="1600" b="0" i="0" dirty="0">
                <a:solidFill>
                  <a:srgbClr val="0F0F0F"/>
                </a:solidFill>
                <a:effectLst/>
                <a:latin typeface="Roboto" panose="02000000000000000000" pitchFamily="2" charset="0"/>
                <a:hlinkClick r:id="rId3"/>
              </a:rPr>
              <a:t>https://www.youtube.com/watch?v=NbEbs6I3eLw</a:t>
            </a:r>
            <a:r>
              <a:rPr lang="en-US" sz="1600" dirty="0">
                <a:solidFill>
                  <a:srgbClr val="0F0F0F"/>
                </a:solidFill>
                <a:latin typeface="Roboto" panose="02000000000000000000" pitchFamily="2"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55" y="2772306"/>
            <a:ext cx="3893778" cy="1578894"/>
          </a:xfrm>
        </p:spPr>
        <p:txBody>
          <a:bodyPr/>
          <a:lstStyle/>
          <a:p>
            <a:r>
              <a:rPr lang="lt-LT" sz="3600" dirty="0"/>
              <a:t>02 </a:t>
            </a:r>
            <a:br>
              <a:rPr lang="lt-LT" sz="3600" dirty="0"/>
            </a:br>
            <a:r>
              <a:rPr lang="lt-LT" sz="3600" dirty="0"/>
              <a:t>Kodėl verta rinktis DI švietime?</a:t>
            </a:r>
            <a:endParaRPr lang="en-US" sz="3600" dirty="0"/>
          </a:p>
        </p:txBody>
      </p:sp>
      <p:sp>
        <p:nvSpPr>
          <p:cNvPr id="4" name="Rectangle 3"/>
          <p:cNvSpPr/>
          <p:nvPr/>
        </p:nvSpPr>
        <p:spPr>
          <a:xfrm>
            <a:off x="3840480" y="2117789"/>
            <a:ext cx="5303520" cy="3477875"/>
          </a:xfrm>
          <a:prstGeom prst="rect">
            <a:avLst/>
          </a:prstGeom>
        </p:spPr>
        <p:txBody>
          <a:bodyPr wrap="square">
            <a:spAutoFit/>
          </a:bodyPr>
          <a:lstStyle/>
          <a:p>
            <a:r>
              <a:rPr lang="lt-LT" sz="2000" b="1" i="0" dirty="0">
                <a:solidFill>
                  <a:srgbClr val="050533"/>
                </a:solidFill>
                <a:effectLst/>
                <a:latin typeface="Source Sans Pro" panose="020B0503030403020204" pitchFamily="34" charset="0"/>
              </a:rPr>
              <a:t>Mūsų požiūris į informatikos mokymąsi:</a:t>
            </a:r>
          </a:p>
          <a:p>
            <a:pPr marL="342900" indent="-342900">
              <a:buFont typeface="Arial" panose="020B0604020202020204" pitchFamily="34" charset="0"/>
              <a:buChar char="•"/>
            </a:pPr>
            <a:r>
              <a:rPr lang="lt-LT" sz="2000" i="0" dirty="0">
                <a:solidFill>
                  <a:srgbClr val="050533"/>
                </a:solidFill>
                <a:effectLst/>
                <a:latin typeface="Source Sans Pro" panose="020B0503030403020204" pitchFamily="34" charset="0"/>
              </a:rPr>
              <a:t>Granuliarus požiūris, pagrįstas individualiais mokymosi tikslais;</a:t>
            </a:r>
          </a:p>
          <a:p>
            <a:pPr marL="342900" indent="-342900">
              <a:buFont typeface="Arial" panose="020B0604020202020204" pitchFamily="34" charset="0"/>
              <a:buChar char="•"/>
            </a:pPr>
            <a:r>
              <a:rPr lang="lt-LT" sz="2000" i="0" dirty="0">
                <a:solidFill>
                  <a:srgbClr val="050533"/>
                </a:solidFill>
                <a:effectLst/>
                <a:latin typeface="Source Sans Pro" panose="020B0503030403020204" pitchFamily="34" charset="0"/>
              </a:rPr>
              <a:t>Studentų kelionė nuo pagrindinio lygio iki pažengusio lygio;</a:t>
            </a:r>
          </a:p>
          <a:p>
            <a:pPr marL="342900" indent="-342900">
              <a:buFont typeface="Arial" panose="020B0604020202020204" pitchFamily="34" charset="0"/>
              <a:buChar char="•"/>
            </a:pPr>
            <a:r>
              <a:rPr lang="lt-LT" sz="2000" i="0" dirty="0">
                <a:solidFill>
                  <a:srgbClr val="050533"/>
                </a:solidFill>
                <a:effectLst/>
                <a:latin typeface="Source Sans Pro" panose="020B0503030403020204" pitchFamily="34" charset="0"/>
              </a:rPr>
              <a:t>Išdėstykite temas taip, kad jos geriausiai tiktų jūsų mokiniams;</a:t>
            </a:r>
          </a:p>
          <a:p>
            <a:pPr marL="342900" indent="-342900">
              <a:buFont typeface="Arial" panose="020B0604020202020204" pitchFamily="34" charset="0"/>
              <a:buChar char="•"/>
            </a:pPr>
            <a:r>
              <a:rPr lang="lt-LT" sz="2000" i="0" dirty="0">
                <a:solidFill>
                  <a:srgbClr val="050533"/>
                </a:solidFill>
                <a:effectLst/>
                <a:latin typeface="Source Sans Pro" panose="020B0503030403020204" pitchFamily="34" charset="0"/>
              </a:rPr>
              <a:t>Pritaikykite pamokų planus prie mokinių mokymosi pažangos;</a:t>
            </a:r>
          </a:p>
          <a:p>
            <a:pPr marL="342900" indent="-342900">
              <a:buFont typeface="Arial" panose="020B0604020202020204" pitchFamily="34" charset="0"/>
              <a:buChar char="•"/>
            </a:pPr>
            <a:r>
              <a:rPr lang="lt-LT" sz="2000" i="0" dirty="0">
                <a:solidFill>
                  <a:srgbClr val="050533"/>
                </a:solidFill>
                <a:effectLst/>
                <a:latin typeface="Source Sans Pro" panose="020B0503030403020204" pitchFamily="34" charset="0"/>
              </a:rPr>
              <a:t>Sutaupykite laiką naudodami automatinį klausimų ir kodų žymėjimą.</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09" y="887931"/>
            <a:ext cx="3630774" cy="1219200"/>
          </a:xfrm>
        </p:spPr>
        <p:txBody>
          <a:bodyPr/>
          <a:lstStyle/>
          <a:p>
            <a:r>
              <a:rPr lang="lt-LT" b="0" dirty="0"/>
              <a:t>Nauja programa skirta skaitmeniniam ir DI įgalinamam švietimui</a:t>
            </a:r>
          </a:p>
        </p:txBody>
      </p:sp>
      <p:sp>
        <p:nvSpPr>
          <p:cNvPr id="3" name="Content Placeholder 2"/>
          <p:cNvSpPr>
            <a:spLocks noGrp="1"/>
          </p:cNvSpPr>
          <p:nvPr>
            <p:ph idx="1"/>
          </p:nvPr>
        </p:nvSpPr>
        <p:spPr>
          <a:xfrm>
            <a:off x="3760366" y="1624085"/>
            <a:ext cx="5252707" cy="4788746"/>
          </a:xfrm>
        </p:spPr>
        <p:txBody>
          <a:bodyPr/>
          <a:lstStyle/>
          <a:p>
            <a:pPr>
              <a:buNone/>
            </a:pPr>
            <a:r>
              <a:rPr lang="lt-LT" sz="1200" dirty="0">
                <a:solidFill>
                  <a:srgbClr val="0070C0"/>
                </a:solidFill>
                <a:effectLst/>
                <a:latin typeface="Montserrat" panose="00000500000000000000" pitchFamily="2" charset="0"/>
                <a:cs typeface="Arial" panose="020B0604020202020204" pitchFamily="34" charset="0"/>
              </a:rPr>
              <a:t>Sistemoje pabrėžiamas skaitmeninių technologijų vaidmuo remiant šešias pagrindines žinių sritis: 1 - IRT supratimas švietime; 2 - mokymo programa ir vertinimas; 3 - pedagogika; 4 - IRT; 5 - organizavimas ir administravimas; 6 - mokytojų profesinis mokymasis. Sistemoje nustatyti trys žinių įgijimo etapai: 1 - technologinis raštingumas; 2 - žinių gilinimas; 3 - žinių kūrimas.</a:t>
            </a:r>
          </a:p>
          <a:p>
            <a:pPr>
              <a:buNone/>
            </a:pPr>
            <a:r>
              <a:rPr lang="lt-LT" sz="1200" b="0" dirty="0">
                <a:solidFill>
                  <a:srgbClr val="0070C0"/>
                </a:solidFill>
                <a:effectLst/>
                <a:latin typeface="Montserrat" panose="00000500000000000000" pitchFamily="2" charset="0"/>
                <a:cs typeface="Arial" panose="020B0604020202020204" pitchFamily="34" charset="0"/>
              </a:rPr>
              <a:t>Kita sistema, kuria siekiama padėti mokytojams integruoti skaitmenines technologijas į jų praktiką, yra </a:t>
            </a:r>
            <a:r>
              <a:rPr lang="lt-LT" sz="1200" b="1" dirty="0">
                <a:solidFill>
                  <a:srgbClr val="0070C0"/>
                </a:solidFill>
                <a:effectLst/>
                <a:latin typeface="Montserrat" panose="00000500000000000000" pitchFamily="2" charset="0"/>
                <a:cs typeface="Arial" panose="020B0604020202020204" pitchFamily="34" charset="0"/>
              </a:rPr>
              <a:t>„IKT kompetencijos ir standartai pedagoginiu aspektu", </a:t>
            </a:r>
            <a:r>
              <a:rPr lang="lt-LT" sz="1200" b="0" dirty="0">
                <a:solidFill>
                  <a:srgbClr val="0070C0"/>
                </a:solidFill>
                <a:effectLst/>
                <a:latin typeface="Montserrat" panose="00000500000000000000" pitchFamily="2" charset="0"/>
                <a:cs typeface="Arial" panose="020B0604020202020204" pitchFamily="34" charset="0"/>
              </a:rPr>
              <a:t>kurią parengė UNESCO Santjago ir </a:t>
            </a:r>
            <a:r>
              <a:rPr lang="lt-LT" sz="1200" b="0" dirty="0" err="1">
                <a:solidFill>
                  <a:srgbClr val="0070C0"/>
                </a:solidFill>
                <a:effectLst/>
                <a:latin typeface="Montserrat" panose="00000500000000000000" pitchFamily="2" charset="0"/>
                <a:cs typeface="Arial" panose="020B0604020202020204" pitchFamily="34" charset="0"/>
              </a:rPr>
              <a:t>Javeriana</a:t>
            </a:r>
            <a:r>
              <a:rPr lang="lt-LT" sz="1200" b="0" dirty="0">
                <a:solidFill>
                  <a:srgbClr val="0070C0"/>
                </a:solidFill>
                <a:effectLst/>
                <a:latin typeface="Montserrat" panose="00000500000000000000" pitchFamily="2" charset="0"/>
                <a:cs typeface="Arial" panose="020B0604020202020204" pitchFamily="34" charset="0"/>
              </a:rPr>
              <a:t> universitetas (2016 m.). Ši sistema buvo sukurta siekiant prisidėti prie mokytojų parengimo vizijos - kad būtų galima įveikti mokymo II skirsnį „Mokinių parengimas klestėti ateityje, pasitelkiant dirbtinį intelektą".</a:t>
            </a:r>
          </a:p>
          <a:p>
            <a:pPr>
              <a:buNone/>
            </a:pPr>
            <a:r>
              <a:rPr lang="lt-LT" sz="1200" b="1" dirty="0">
                <a:solidFill>
                  <a:srgbClr val="0070C0"/>
                </a:solidFill>
                <a:effectLst/>
                <a:latin typeface="Montserrat" panose="00000500000000000000" pitchFamily="2" charset="0"/>
                <a:cs typeface="Arial" panose="020B0604020202020204" pitchFamily="34" charset="0"/>
              </a:rPr>
              <a:t>„</a:t>
            </a:r>
            <a:r>
              <a:rPr lang="lt-LT" sz="1200" b="1" dirty="0" err="1">
                <a:solidFill>
                  <a:srgbClr val="0070C0"/>
                </a:solidFill>
                <a:effectLst/>
                <a:latin typeface="Montserrat" panose="00000500000000000000" pitchFamily="2" charset="0"/>
                <a:cs typeface="Arial" panose="020B0604020202020204" pitchFamily="34" charset="0"/>
              </a:rPr>
              <a:t>DigCompEdu</a:t>
            </a:r>
            <a:r>
              <a:rPr lang="lt-LT" sz="1200" b="1" dirty="0">
                <a:solidFill>
                  <a:srgbClr val="0070C0"/>
                </a:solidFill>
                <a:effectLst/>
                <a:latin typeface="Montserrat" panose="00000500000000000000" pitchFamily="2" charset="0"/>
                <a:cs typeface="Arial" panose="020B0604020202020204" pitchFamily="34" charset="0"/>
              </a:rPr>
              <a:t>" </a:t>
            </a:r>
            <a:r>
              <a:rPr lang="lt-LT" sz="1200" dirty="0">
                <a:solidFill>
                  <a:srgbClr val="0070C0"/>
                </a:solidFill>
                <a:effectLst/>
                <a:latin typeface="Montserrat" panose="00000500000000000000" pitchFamily="2" charset="0"/>
                <a:cs typeface="Arial" panose="020B0604020202020204" pitchFamily="34" charset="0"/>
              </a:rPr>
              <a:t>sudaryta iš penkių kompetentingumo sričių, kurios apibūdina pagrindinius skaitmeninių gebėjimų komponentus, t. y. informacinis ir duomenų raštingumas; bendravimas ir bendradarbiavimas; skaitmeninio turinio kūrimas; saugumas; problemų sprendimas. Sistema apima šias dimensijas ir jas suskirsto į keturis kompetencijų lygius: pradinį, vidutinį, pažengusį ir aukštos specializacijos.</a:t>
            </a:r>
            <a:br>
              <a:rPr lang="en-US" b="0" i="0" dirty="0">
                <a:solidFill>
                  <a:srgbClr val="000000"/>
                </a:solidFill>
                <a:effectLst/>
                <a:latin typeface="Arial" panose="020B0604020202020204" pitchFamily="34" charset="0"/>
              </a:rPr>
            </a:br>
            <a:r>
              <a:rPr lang="en-US" dirty="0"/>
              <a:t> </a:t>
            </a:r>
          </a:p>
          <a:p>
            <a:endParaRPr lang="en-US" dirty="0"/>
          </a:p>
        </p:txBody>
      </p:sp>
      <p:pic>
        <p:nvPicPr>
          <p:cNvPr id="3074" name="Picture 2" descr="cover">
            <a:extLst>
              <a:ext uri="{FF2B5EF4-FFF2-40B4-BE49-F238E27FC236}">
                <a16:creationId xmlns:a16="http://schemas.microsoft.com/office/drawing/2014/main" id="{A8EB4923-5B83-E4CE-7655-5D01ABBFA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67" y="2540000"/>
            <a:ext cx="339728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4211053" cy="822489"/>
          </a:xfrm>
        </p:spPr>
        <p:txBody>
          <a:bodyPr/>
          <a:lstStyle/>
          <a:p>
            <a:r>
              <a:rPr lang="lt-LT" sz="2400" b="0" i="0" dirty="0">
                <a:effectLst/>
                <a:latin typeface="Arial" panose="020B0604020202020204" pitchFamily="34" charset="0"/>
              </a:rPr>
              <a:t>Skaitmeninių kompetencijų sistemos</a:t>
            </a:r>
            <a:endParaRPr lang="en-US" sz="2400" dirty="0"/>
          </a:p>
        </p:txBody>
      </p:sp>
      <p:sp>
        <p:nvSpPr>
          <p:cNvPr id="3" name="Content Placeholder 2"/>
          <p:cNvSpPr>
            <a:spLocks noGrp="1"/>
          </p:cNvSpPr>
          <p:nvPr>
            <p:ph idx="1"/>
          </p:nvPr>
        </p:nvSpPr>
        <p:spPr>
          <a:xfrm>
            <a:off x="4668252" y="1474613"/>
            <a:ext cx="4321744" cy="4738507"/>
          </a:xfrm>
        </p:spPr>
        <p:txBody>
          <a:bodyPr/>
          <a:lstStyle/>
          <a:p>
            <a:r>
              <a:rPr lang="lt-LT" sz="1100" b="0" i="0" dirty="0">
                <a:solidFill>
                  <a:srgbClr val="0070C0"/>
                </a:solidFill>
                <a:effectLst/>
                <a:latin typeface="Montserrat" panose="00000500000000000000" pitchFamily="2" charset="0"/>
              </a:rPr>
              <a:t>2022 m. spalio 25 d. EK paskelbė galutinę ekspertų grupės ataskaitą ir </a:t>
            </a:r>
            <a:r>
              <a:rPr lang="lt-LT" sz="1100" b="1" i="0" dirty="0">
                <a:solidFill>
                  <a:srgbClr val="0070C0"/>
                </a:solidFill>
                <a:effectLst/>
                <a:latin typeface="Montserrat" panose="00000500000000000000" pitchFamily="2" charset="0"/>
              </a:rPr>
              <a:t>„Etikos gaires pedagogams dėl dirbtinio intelekto ir duomenų naudojimo mokymo ir mokymosi procese".</a:t>
            </a:r>
          </a:p>
          <a:p>
            <a:r>
              <a:rPr lang="lt-LT" sz="1100" b="0" i="0" dirty="0">
                <a:solidFill>
                  <a:srgbClr val="0070C0"/>
                </a:solidFill>
                <a:effectLst/>
                <a:latin typeface="Montserrat" panose="00000500000000000000" pitchFamily="2" charset="0"/>
              </a:rPr>
              <a:t>Galutinėje ataskaitoje, atsižvelgiant į didėjantį dirbtinio intelekto naudojimą švietime, pateikiamos strateginės rekomendacijos. Jose mokytojams pateikiami patarimai ir rekomendacijos, kurių tikslas - gerinti supratimą apie dirbtinio intelekto naudojimą mokymo ir mokymosi tikslais ir pozityviai, kritiškai ir etiškai įsitraukti į šias naujas technologijas.</a:t>
            </a:r>
          </a:p>
          <a:p>
            <a:r>
              <a:rPr lang="lt-LT" sz="1100" b="0" i="0" dirty="0">
                <a:solidFill>
                  <a:srgbClr val="0070C0"/>
                </a:solidFill>
                <a:effectLst/>
                <a:latin typeface="Montserrat" panose="00000500000000000000" pitchFamily="2" charset="0"/>
              </a:rPr>
              <a:t>DI švietime gali būti naudojamas šiems tikslams: i. analizuoti besimokančiųjų mąstyseną siekiant įrodymais pagrįsto ugdymo, ii. prognozuoti mokinių pasiekimus, iii. Priimti sprendimus dėl mokinių priėmimo į studijas, iv. Automatizuoti užduočių vertinimą, v. Prognozuoti mokinių pažangą ir iškritimą, vi. Individualizuoti mokymosi technologijas, vii. Leisti mokiniams patiems reguliuoti savo mokymąsi, viii. Automatizuoti mokymąsi pasitelkiant „</a:t>
            </a:r>
            <a:r>
              <a:rPr lang="lt-LT" sz="1100" b="0" i="0" dirty="0" err="1">
                <a:solidFill>
                  <a:srgbClr val="0070C0"/>
                </a:solidFill>
                <a:effectLst/>
                <a:latin typeface="Montserrat" panose="00000500000000000000" pitchFamily="2" charset="0"/>
              </a:rPr>
              <a:t>chatbotu</a:t>
            </a:r>
            <a:r>
              <a:rPr lang="lt-LT" sz="1100" b="0" i="0" dirty="0">
                <a:solidFill>
                  <a:srgbClr val="0070C0"/>
                </a:solidFill>
                <a:effectLst/>
                <a:latin typeface="Montserrat" panose="00000500000000000000" pitchFamily="2" charset="0"/>
              </a:rPr>
              <a:t>“ ir ix. Nustatyti paramos poreikius ir teikti individualizuotą paramą specialiųjų poreikių turintiems mokiniams.</a:t>
            </a:r>
            <a:endParaRPr lang="en-US" sz="1100" dirty="0">
              <a:solidFill>
                <a:srgbClr val="0070C0"/>
              </a:solidFill>
            </a:endParaRPr>
          </a:p>
        </p:txBody>
      </p:sp>
      <p:sp>
        <p:nvSpPr>
          <p:cNvPr id="4" name="Content Placeholder 3"/>
          <p:cNvSpPr>
            <a:spLocks noGrp="1"/>
          </p:cNvSpPr>
          <p:nvPr>
            <p:ph idx="13"/>
          </p:nvPr>
        </p:nvSpPr>
        <p:spPr>
          <a:xfrm>
            <a:off x="457199" y="3843867"/>
            <a:ext cx="3931921" cy="2582333"/>
          </a:xfrm>
        </p:spPr>
        <p:txBody>
          <a:bodyPr/>
          <a:lstStyle/>
          <a:p>
            <a:r>
              <a:rPr lang="lt-LT" sz="1400" i="0" dirty="0">
                <a:solidFill>
                  <a:srgbClr val="0D0D0D"/>
                </a:solidFill>
                <a:latin typeface="Montserrat" panose="00000500000000000000" pitchFamily="2" charset="0"/>
              </a:rPr>
              <a:t>N.B. Naudojant dirbtinį intelektą švietime yra keturi etiniai aspektai:</a:t>
            </a:r>
            <a:r>
              <a:rPr lang="pl-PL" sz="1400" i="0" dirty="0">
                <a:solidFill>
                  <a:srgbClr val="0D0D0D"/>
                </a:solidFill>
                <a:latin typeface="Montserrat" panose="00000500000000000000" pitchFamily="2" charset="0"/>
              </a:rPr>
              <a:t> </a:t>
            </a:r>
            <a:r>
              <a:rPr lang="lt-LT" sz="1400" i="0" dirty="0">
                <a:solidFill>
                  <a:srgbClr val="0D0D0D"/>
                </a:solidFill>
                <a:latin typeface="Montserrat" panose="00000500000000000000" pitchFamily="2" charset="0"/>
              </a:rPr>
              <a:t>i. atstovavimas, ii. socialinis teisingumas, iii. humaniškumas ir iv. pagrįstas pasirinkimas. Remiantis visomis šiomis aplinkybėmis, buvo parengtos gairės pedagogams, skirtos integruoti etiką naudojant dirbtinį intelektą švietime, kad būtų galima valdyti su juo susijusią riziką.</a:t>
            </a:r>
            <a:endParaRPr lang="en-US" sz="1200" i="0" dirty="0">
              <a:solidFill>
                <a:schemeClr val="tx1">
                  <a:lumMod val="65000"/>
                  <a:lumOff val="35000"/>
                </a:schemeClr>
              </a:solidFill>
            </a:endParaRPr>
          </a:p>
        </p:txBody>
      </p:sp>
      <p:pic>
        <p:nvPicPr>
          <p:cNvPr id="4098" name="Picture 2">
            <a:extLst>
              <a:ext uri="{FF2B5EF4-FFF2-40B4-BE49-F238E27FC236}">
                <a16:creationId xmlns:a16="http://schemas.microsoft.com/office/drawing/2014/main" id="{EDCF5D26-AC82-9DFF-C681-19DFE3C17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71214"/>
            <a:ext cx="4031354" cy="2267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3818</TotalTime>
  <Words>2061</Words>
  <Application>Microsoft Macintosh PowerPoint</Application>
  <PresentationFormat>On-screen Show (4:3)</PresentationFormat>
  <Paragraphs>102</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Arial</vt:lpstr>
      <vt:lpstr>Avenir Normal</vt:lpstr>
      <vt:lpstr>Calibri</vt:lpstr>
      <vt:lpstr>Corbel</vt:lpstr>
      <vt:lpstr>Google Sans</vt:lpstr>
      <vt:lpstr>Inter</vt:lpstr>
      <vt:lpstr>Microsoft New Tai Lue</vt:lpstr>
      <vt:lpstr>Montserrat</vt:lpstr>
      <vt:lpstr>Roboto</vt:lpstr>
      <vt:lpstr>Source Sans Pro</vt:lpstr>
      <vt:lpstr>Times New Roman</vt:lpstr>
      <vt:lpstr>Modern Swiss</vt:lpstr>
      <vt:lpstr>STEM ŠVIETIMO ĮGALINAMAS PASITELKIANT DI </vt:lpstr>
      <vt:lpstr>Turinys</vt:lpstr>
      <vt:lpstr>01 Įvadas</vt:lpstr>
      <vt:lpstr>Įvadas   Apžvalga</vt:lpstr>
      <vt:lpstr>Įvadas  Kaip supažindinti klasę su DI?</vt:lpstr>
      <vt:lpstr>Įvadas  Jei DI yra ateitis, tai būtina užtikrinti lyčių lygybę </vt:lpstr>
      <vt:lpstr>02  Kodėl verta rinktis DI švietime?</vt:lpstr>
      <vt:lpstr>Nauja programa skirta skaitmeniniam ir DI įgalinamam švietimui</vt:lpstr>
      <vt:lpstr>Skaitmeninių kompetencijų sistemos</vt:lpstr>
      <vt:lpstr>03   Ar jūsų mokykla efektyviai išnaudoja skaitmenines technologijas mokymuisi?</vt:lpstr>
      <vt:lpstr>Kompiuterinio mąstymo pristatymas</vt:lpstr>
      <vt:lpstr>2020-2025 m. lyčių lygybės strategija</vt:lpstr>
      <vt:lpstr>Dirbtinis intelektas mokyme ir mokymosi procese</vt:lpstr>
      <vt:lpstr>Mokytojų rengimas DI paremtam švietimui</vt:lpstr>
      <vt:lpstr>04  Išvados</vt:lpstr>
      <vt:lpstr>Išvados</vt:lpstr>
      <vt:lpstr>Atsakomybės apribojimas dėl publikacijų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Microsoft Office User</cp:lastModifiedBy>
  <cp:revision>240</cp:revision>
  <cp:lastPrinted>2014-02-11T23:37:51Z</cp:lastPrinted>
  <dcterms:created xsi:type="dcterms:W3CDTF">2014-02-07T03:47:22Z</dcterms:created>
  <dcterms:modified xsi:type="dcterms:W3CDTF">2023-09-13T12:17:13Z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