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3" roundtripDataSignature="AMtx7miM8HiO2wrWWRs/+jsWQNKISIMy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u="sng">
                <a:latin typeface="Comic Sans MS"/>
                <a:ea typeface="Comic Sans MS"/>
                <a:cs typeface="Comic Sans MS"/>
                <a:sym typeface="Comic Sans MS"/>
              </a:rPr>
              <a:t>Identità 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1763" y="1739334"/>
            <a:ext cx="26416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11724" l="10209" r="7968" t="5149"/>
          <a:stretch/>
        </p:blipFill>
        <p:spPr>
          <a:xfrm>
            <a:off x="339069" y="2292823"/>
            <a:ext cx="5010853" cy="381807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ctrTitle"/>
          </p:nvPr>
        </p:nvSpPr>
        <p:spPr>
          <a:xfrm>
            <a:off x="162814" y="283629"/>
            <a:ext cx="8580258" cy="930511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        What is your identity?</a:t>
            </a:r>
            <a:endParaRPr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351291">
            <a:off x="1009266" y="2182690"/>
            <a:ext cx="1851958" cy="185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8880" y="4226236"/>
            <a:ext cx="2722147" cy="204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12562" r="0" t="0"/>
          <a:stretch/>
        </p:blipFill>
        <p:spPr>
          <a:xfrm rot="1247784">
            <a:off x="6332726" y="1524670"/>
            <a:ext cx="1932196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2784107" y="1898630"/>
            <a:ext cx="1856071" cy="641549"/>
          </a:xfrm>
          <a:prstGeom prst="wedgeRoundRectCallout">
            <a:avLst>
              <a:gd fmla="val -46527" name="adj1"/>
              <a:gd fmla="val 86547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Gender?</a:t>
            </a: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432757" y="4226236"/>
            <a:ext cx="1351350" cy="592445"/>
          </a:xfrm>
          <a:prstGeom prst="wedgeRoundRectCallout">
            <a:avLst>
              <a:gd fmla="val 55556" name="adj1"/>
              <a:gd fmla="val 83341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Race?</a:t>
            </a: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7342878" y="5066406"/>
            <a:ext cx="1400194" cy="507755"/>
          </a:xfrm>
          <a:prstGeom prst="wedgeRoundRectCallout">
            <a:avLst>
              <a:gd fmla="val 13068" name="adj1"/>
              <a:gd fmla="val -181179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Age?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1255878" y="6267846"/>
            <a:ext cx="7068060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Miss Goddard: I am 25, white and female</a:t>
            </a:r>
            <a:endParaRPr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6">
            <a:alphaModFix/>
          </a:blip>
          <a:srcRect b="10453" l="23243" r="25144" t="9564"/>
          <a:stretch/>
        </p:blipFill>
        <p:spPr>
          <a:xfrm>
            <a:off x="-8157" y="5354568"/>
            <a:ext cx="960630" cy="1514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B9CDE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Discuss</a:t>
            </a:r>
            <a:endParaRPr/>
          </a:p>
        </p:txBody>
      </p:sp>
      <p:sp>
        <p:nvSpPr>
          <p:cNvPr id="106" name="Google Shape;106;p3"/>
          <p:cNvSpPr txBox="1"/>
          <p:nvPr>
            <p:ph idx="1" type="body"/>
          </p:nvPr>
        </p:nvSpPr>
        <p:spPr>
          <a:xfrm>
            <a:off x="593793" y="1919513"/>
            <a:ext cx="8093007" cy="50044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Ask </a:t>
            </a:r>
            <a:r>
              <a:rPr lang="en-US" u="sng">
                <a:latin typeface="Comic Sans MS"/>
                <a:ea typeface="Comic Sans MS"/>
                <a:cs typeface="Comic Sans MS"/>
                <a:sym typeface="Comic Sans MS"/>
              </a:rPr>
              <a:t>two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 people to define their identity using </a:t>
            </a:r>
            <a:r>
              <a:rPr lang="en-US" u="sng">
                <a:latin typeface="Comic Sans MS"/>
                <a:ea typeface="Comic Sans MS"/>
                <a:cs typeface="Comic Sans MS"/>
                <a:sym typeface="Comic Sans MS"/>
              </a:rPr>
              <a:t>three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 words.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u="sng">
                <a:latin typeface="Comic Sans MS"/>
                <a:ea typeface="Comic Sans MS"/>
                <a:cs typeface="Comic Sans MS"/>
                <a:sym typeface="Comic Sans MS"/>
              </a:rPr>
              <a:t>Eg – Joe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>
                <a:latin typeface="Comic Sans MS"/>
                <a:ea typeface="Comic Sans MS"/>
                <a:cs typeface="Comic Sans MS"/>
                <a:sym typeface="Comic Sans MS"/>
              </a:rPr>
              <a:t>Plays </a:t>
            </a:r>
            <a:r>
              <a:rPr b="1" lang="en-US" u="sng">
                <a:latin typeface="Comic Sans MS"/>
                <a:ea typeface="Comic Sans MS"/>
                <a:cs typeface="Comic Sans MS"/>
                <a:sym typeface="Comic Sans MS"/>
              </a:rPr>
              <a:t>Cricket</a:t>
            </a:r>
            <a:r>
              <a:rPr b="1" lang="en-US">
                <a:latin typeface="Comic Sans MS"/>
                <a:ea typeface="Comic Sans MS"/>
                <a:cs typeface="Comic Sans MS"/>
                <a:sym typeface="Comic Sans MS"/>
              </a:rPr>
              <a:t>      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>
                <a:latin typeface="Comic Sans MS"/>
                <a:ea typeface="Comic Sans MS"/>
                <a:cs typeface="Comic Sans MS"/>
                <a:sym typeface="Comic Sans MS"/>
              </a:rPr>
              <a:t>Likes going to </a:t>
            </a:r>
            <a:r>
              <a:rPr b="1" lang="en-US" u="sng">
                <a:latin typeface="Comic Sans MS"/>
                <a:ea typeface="Comic Sans MS"/>
                <a:cs typeface="Comic Sans MS"/>
                <a:sym typeface="Comic Sans MS"/>
              </a:rPr>
              <a:t>parties</a:t>
            </a:r>
            <a:r>
              <a:rPr b="1" lang="en-US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>
                <a:latin typeface="Comic Sans MS"/>
                <a:ea typeface="Comic Sans MS"/>
                <a:cs typeface="Comic Sans MS"/>
                <a:sym typeface="Comic Sans MS"/>
              </a:rPr>
              <a:t>He’s very </a:t>
            </a:r>
            <a:r>
              <a:rPr b="1" lang="en-US" u="sng">
                <a:latin typeface="Comic Sans MS"/>
                <a:ea typeface="Comic Sans MS"/>
                <a:cs typeface="Comic Sans MS"/>
                <a:sym typeface="Comic Sans MS"/>
              </a:rPr>
              <a:t>sociable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manager"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1374" y="3349462"/>
            <a:ext cx="1026773" cy="1222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007" id="108" name="Google Shape;108;p3"/>
          <p:cNvPicPr preferRelativeResize="0"/>
          <p:nvPr/>
        </p:nvPicPr>
        <p:blipFill rotWithShape="1">
          <a:blip r:embed="rId4">
            <a:alphaModFix/>
          </a:blip>
          <a:srcRect b="33882" l="0" r="0" t="0"/>
          <a:stretch/>
        </p:blipFill>
        <p:spPr>
          <a:xfrm>
            <a:off x="6082316" y="3974095"/>
            <a:ext cx="1466850" cy="1448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6842" y="5378486"/>
            <a:ext cx="1484691" cy="1463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>
            <p:ph type="ctrTitle"/>
          </p:nvPr>
        </p:nvSpPr>
        <p:spPr>
          <a:xfrm>
            <a:off x="195376" y="120828"/>
            <a:ext cx="8948624" cy="930511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Is our identity as simple as this?</a:t>
            </a:r>
            <a:endParaRPr/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351291">
            <a:off x="881414" y="1389421"/>
            <a:ext cx="1018419" cy="101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5855" y="2292872"/>
            <a:ext cx="1429023" cy="107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5">
            <a:alphaModFix/>
          </a:blip>
          <a:srcRect b="0" l="12562" r="0" t="0"/>
          <a:stretch/>
        </p:blipFill>
        <p:spPr>
          <a:xfrm rot="1247784">
            <a:off x="5499168" y="1292090"/>
            <a:ext cx="932208" cy="147053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/>
          <p:nvPr/>
        </p:nvSpPr>
        <p:spPr>
          <a:xfrm>
            <a:off x="1856071" y="1280950"/>
            <a:ext cx="1856071" cy="641549"/>
          </a:xfrm>
          <a:prstGeom prst="wedgeRoundRectCallout">
            <a:avLst>
              <a:gd fmla="val -46527" name="adj1"/>
              <a:gd fmla="val 86547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Gender?</a:t>
            </a:r>
            <a:endParaRPr/>
          </a:p>
        </p:txBody>
      </p:sp>
      <p:sp>
        <p:nvSpPr>
          <p:cNvPr id="119" name="Google Shape;119;p4"/>
          <p:cNvSpPr/>
          <p:nvPr/>
        </p:nvSpPr>
        <p:spPr>
          <a:xfrm>
            <a:off x="1657530" y="2564049"/>
            <a:ext cx="1351350" cy="592445"/>
          </a:xfrm>
          <a:prstGeom prst="wedgeRoundRectCallout">
            <a:avLst>
              <a:gd fmla="val 55556" name="adj1"/>
              <a:gd fmla="val 83341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Race?</a:t>
            </a:r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6414650" y="2310171"/>
            <a:ext cx="1400194" cy="507755"/>
          </a:xfrm>
          <a:prstGeom prst="wedgeRoundRectCallout">
            <a:avLst>
              <a:gd fmla="val 13068" name="adj1"/>
              <a:gd fmla="val -181179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Age?</a:t>
            </a:r>
            <a:endParaRPr/>
          </a:p>
        </p:txBody>
      </p:sp>
      <p:sp>
        <p:nvSpPr>
          <p:cNvPr id="121" name="Google Shape;121;p4"/>
          <p:cNvSpPr txBox="1"/>
          <p:nvPr/>
        </p:nvSpPr>
        <p:spPr>
          <a:xfrm>
            <a:off x="195376" y="3598162"/>
            <a:ext cx="8547697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else is missing? Create an identity passport </a:t>
            </a:r>
            <a:endParaRPr/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6">
            <a:alphaModFix/>
          </a:blip>
          <a:srcRect b="22389" l="12988" r="9808" t="0"/>
          <a:stretch/>
        </p:blipFill>
        <p:spPr>
          <a:xfrm>
            <a:off x="1243995" y="4623102"/>
            <a:ext cx="1378591" cy="197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37559" y="4236850"/>
            <a:ext cx="3875521" cy="2369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>
            <p:ph type="title"/>
          </p:nvPr>
        </p:nvSpPr>
        <p:spPr>
          <a:xfrm>
            <a:off x="2968965" y="191263"/>
            <a:ext cx="3199886" cy="1143000"/>
          </a:xfrm>
          <a:prstGeom prst="rect">
            <a:avLst/>
          </a:prstGeom>
          <a:solidFill>
            <a:srgbClr val="DB72E8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Definition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457200" y="1720015"/>
            <a:ext cx="3537747" cy="584776"/>
          </a:xfrm>
          <a:prstGeom prst="rect">
            <a:avLst/>
          </a:prstGeom>
          <a:solidFill>
            <a:srgbClr val="8CB3E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identity? </a:t>
            </a:r>
            <a:endParaRPr sz="32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572660" y="2662518"/>
            <a:ext cx="7872396" cy="646331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Identity is…</a:t>
            </a:r>
            <a:endParaRPr/>
          </a:p>
        </p:txBody>
      </p:sp>
      <p:sp>
        <p:nvSpPr>
          <p:cNvPr id="131" name="Google Shape;131;p5"/>
          <p:cNvSpPr txBox="1"/>
          <p:nvPr/>
        </p:nvSpPr>
        <p:spPr>
          <a:xfrm>
            <a:off x="280403" y="3579522"/>
            <a:ext cx="8451241" cy="1077218"/>
          </a:xfrm>
          <a:prstGeom prst="rect">
            <a:avLst/>
          </a:prstGeom>
          <a:solidFill>
            <a:srgbClr val="FDEAD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condition of being oneself or itself, and not another.</a:t>
            </a:r>
            <a:endParaRPr/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b="21162" l="0" r="0" t="29329"/>
          <a:stretch/>
        </p:blipFill>
        <p:spPr>
          <a:xfrm>
            <a:off x="5212183" y="5245566"/>
            <a:ext cx="3810000" cy="140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4254" y="683840"/>
            <a:ext cx="1917929" cy="197867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/>
          <p:nvPr/>
        </p:nvSpPr>
        <p:spPr>
          <a:xfrm>
            <a:off x="754097" y="5413631"/>
            <a:ext cx="3402455" cy="83099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Self, interests, name, location, music, food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>
            <p:ph type="title"/>
          </p:nvPr>
        </p:nvSpPr>
        <p:spPr>
          <a:xfrm>
            <a:off x="457200" y="64664"/>
            <a:ext cx="8229600" cy="1143000"/>
          </a:xfrm>
          <a:prstGeom prst="rect">
            <a:avLst/>
          </a:prstGeom>
          <a:solidFill>
            <a:srgbClr val="8EFFB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How is identity formed?</a:t>
            </a:r>
            <a:endParaRPr/>
          </a:p>
        </p:txBody>
      </p:sp>
      <p:cxnSp>
        <p:nvCxnSpPr>
          <p:cNvPr id="140" name="Google Shape;140;p6"/>
          <p:cNvCxnSpPr/>
          <p:nvPr/>
        </p:nvCxnSpPr>
        <p:spPr>
          <a:xfrm>
            <a:off x="742241" y="3694990"/>
            <a:ext cx="7653332" cy="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41" name="Google Shape;141;p6"/>
          <p:cNvSpPr/>
          <p:nvPr/>
        </p:nvSpPr>
        <p:spPr>
          <a:xfrm rot="10800000">
            <a:off x="457200" y="3844167"/>
            <a:ext cx="1571593" cy="2177405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65976" y="1617872"/>
            <a:ext cx="8093006" cy="954107"/>
          </a:xfrm>
          <a:prstGeom prst="rect">
            <a:avLst/>
          </a:prstGeom>
          <a:solidFill>
            <a:srgbClr val="FFF48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Create a washing line and peg </a:t>
            </a:r>
            <a:r>
              <a:rPr lang="en-US" sz="28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 and what </a:t>
            </a: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creates a person’s identity </a:t>
            </a:r>
            <a:endParaRPr/>
          </a:p>
        </p:txBody>
      </p:sp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 b="0" l="0" r="10298" t="17721"/>
          <a:stretch/>
        </p:blipFill>
        <p:spPr>
          <a:xfrm>
            <a:off x="3619229" y="5580134"/>
            <a:ext cx="1887989" cy="12778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6"/>
          <p:cNvCxnSpPr/>
          <p:nvPr/>
        </p:nvCxnSpPr>
        <p:spPr>
          <a:xfrm flipH="1">
            <a:off x="1649425" y="2226891"/>
            <a:ext cx="4206034" cy="1270153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45" name="Google Shape;145;p6"/>
          <p:cNvCxnSpPr/>
          <p:nvPr/>
        </p:nvCxnSpPr>
        <p:spPr>
          <a:xfrm flipH="1">
            <a:off x="3525015" y="2226891"/>
            <a:ext cx="2330444" cy="1270153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46" name="Google Shape;146;p6"/>
          <p:cNvCxnSpPr/>
          <p:nvPr/>
        </p:nvCxnSpPr>
        <p:spPr>
          <a:xfrm>
            <a:off x="5855459" y="2226891"/>
            <a:ext cx="0" cy="1270153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47" name="Google Shape;147;p6"/>
          <p:cNvCxnSpPr/>
          <p:nvPr/>
        </p:nvCxnSpPr>
        <p:spPr>
          <a:xfrm>
            <a:off x="5855459" y="2226891"/>
            <a:ext cx="1913333" cy="1270153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id="148" name="Google Shape;148;p6"/>
          <p:cNvPicPr preferRelativeResize="0"/>
          <p:nvPr/>
        </p:nvPicPr>
        <p:blipFill rotWithShape="1">
          <a:blip r:embed="rId4">
            <a:alphaModFix/>
          </a:blip>
          <a:srcRect b="29049" l="7353" r="6712" t="6583"/>
          <a:stretch/>
        </p:blipFill>
        <p:spPr>
          <a:xfrm>
            <a:off x="7464585" y="1417294"/>
            <a:ext cx="1679415" cy="115468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 txBox="1"/>
          <p:nvPr/>
        </p:nvSpPr>
        <p:spPr>
          <a:xfrm rot="-5400000">
            <a:off x="464079" y="4374340"/>
            <a:ext cx="158356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Parents</a:t>
            </a:r>
            <a:endParaRPr/>
          </a:p>
        </p:txBody>
      </p:sp>
      <p:sp>
        <p:nvSpPr>
          <p:cNvPr id="150" name="Google Shape;150;p6"/>
          <p:cNvSpPr/>
          <p:nvPr/>
        </p:nvSpPr>
        <p:spPr>
          <a:xfrm rot="10800000">
            <a:off x="2440462" y="3844166"/>
            <a:ext cx="1571593" cy="2177405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 txBox="1"/>
          <p:nvPr/>
        </p:nvSpPr>
        <p:spPr>
          <a:xfrm rot="-5400000">
            <a:off x="2455130" y="4423112"/>
            <a:ext cx="158356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Country</a:t>
            </a:r>
            <a:endParaRPr/>
          </a:p>
        </p:txBody>
      </p:sp>
      <p:sp>
        <p:nvSpPr>
          <p:cNvPr id="152" name="Google Shape;152;p6"/>
          <p:cNvSpPr/>
          <p:nvPr/>
        </p:nvSpPr>
        <p:spPr>
          <a:xfrm rot="10800000">
            <a:off x="5069662" y="3892938"/>
            <a:ext cx="1571593" cy="2177405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/>
        </p:nvSpPr>
        <p:spPr>
          <a:xfrm rot="-5400000">
            <a:off x="5063676" y="4427769"/>
            <a:ext cx="1583566" cy="523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Friends</a:t>
            </a:r>
            <a:endParaRPr/>
          </a:p>
        </p:txBody>
      </p:sp>
      <p:sp>
        <p:nvSpPr>
          <p:cNvPr id="154" name="Google Shape;154;p6"/>
          <p:cNvSpPr/>
          <p:nvPr/>
        </p:nvSpPr>
        <p:spPr>
          <a:xfrm rot="10800000">
            <a:off x="7209421" y="3844166"/>
            <a:ext cx="1571593" cy="2177405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 txBox="1"/>
          <p:nvPr/>
        </p:nvSpPr>
        <p:spPr>
          <a:xfrm rot="-5400000">
            <a:off x="7054871" y="4406616"/>
            <a:ext cx="194647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Education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/>
          <p:nvPr>
            <p:ph type="title"/>
          </p:nvPr>
        </p:nvSpPr>
        <p:spPr>
          <a:xfrm>
            <a:off x="1286552" y="180476"/>
            <a:ext cx="6581205" cy="660794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lang="en-US" sz="3600">
                <a:latin typeface="Comic Sans MS"/>
                <a:ea typeface="Comic Sans MS"/>
                <a:cs typeface="Comic Sans MS"/>
                <a:sym typeface="Comic Sans MS"/>
              </a:rPr>
              <a:t>How important is identity? 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0" y="1020773"/>
            <a:ext cx="2639080" cy="1485568"/>
          </a:xfrm>
          <a:prstGeom prst="wedgeEllipseCallout">
            <a:avLst>
              <a:gd fmla="val -27397" name="adj1"/>
              <a:gd fmla="val 74440" name="adj2"/>
            </a:avLst>
          </a:prstGeom>
          <a:solidFill>
            <a:srgbClr val="FFF48D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Identity is an important part of being human.</a:t>
            </a: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6213694" y="1020773"/>
            <a:ext cx="2930306" cy="1485568"/>
          </a:xfrm>
          <a:prstGeom prst="wedgeEllipseCallout">
            <a:avLst>
              <a:gd fmla="val 44109" name="adj1"/>
              <a:gd fmla="val 67351" name="adj2"/>
            </a:avLst>
          </a:prstGeom>
          <a:solidFill>
            <a:srgbClr val="FFF48D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No one has an ‘identity’, we are all the same.</a:t>
            </a: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629116" y="1699035"/>
            <a:ext cx="3655194" cy="1742595"/>
          </a:xfrm>
          <a:prstGeom prst="wedgeEllipseCallout">
            <a:avLst>
              <a:gd fmla="val -56467" name="adj1"/>
              <a:gd fmla="val 37873" name="adj2"/>
            </a:avLst>
          </a:prstGeom>
          <a:solidFill>
            <a:srgbClr val="FFF48D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Identity constantly  changes depending on who you are, where you live.</a:t>
            </a:r>
            <a:endParaRPr/>
          </a:p>
        </p:txBody>
      </p:sp>
      <p:pic>
        <p:nvPicPr>
          <p:cNvPr id="164" name="Google Shape;164;p7"/>
          <p:cNvPicPr preferRelativeResize="0"/>
          <p:nvPr/>
        </p:nvPicPr>
        <p:blipFill rotWithShape="1">
          <a:blip r:embed="rId3">
            <a:alphaModFix/>
          </a:blip>
          <a:srcRect b="0" l="16360" r="0" t="0"/>
          <a:stretch/>
        </p:blipFill>
        <p:spPr>
          <a:xfrm>
            <a:off x="5954424" y="4340777"/>
            <a:ext cx="2408160" cy="251722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 txBox="1"/>
          <p:nvPr/>
        </p:nvSpPr>
        <p:spPr>
          <a:xfrm>
            <a:off x="214426" y="3648279"/>
            <a:ext cx="3166896" cy="1384995"/>
          </a:xfrm>
          <a:prstGeom prst="rect">
            <a:avLst/>
          </a:prstGeom>
          <a:solidFill>
            <a:srgbClr val="D6E3BC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Which quote do you agree with? Why?</a:t>
            </a:r>
            <a:endParaRPr/>
          </a:p>
        </p:txBody>
      </p:sp>
      <p:pic>
        <p:nvPicPr>
          <p:cNvPr id="166" name="Google Shape;16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426" y="5187786"/>
            <a:ext cx="4443139" cy="161989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 txBox="1"/>
          <p:nvPr/>
        </p:nvSpPr>
        <p:spPr>
          <a:xfrm>
            <a:off x="4839000" y="3733532"/>
            <a:ext cx="4239022" cy="461665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important is identity? </a:t>
            </a:r>
            <a:endParaRPr/>
          </a:p>
        </p:txBody>
      </p:sp>
      <p:sp>
        <p:nvSpPr>
          <p:cNvPr id="168" name="Google Shape;168;p7"/>
          <p:cNvSpPr txBox="1"/>
          <p:nvPr/>
        </p:nvSpPr>
        <p:spPr>
          <a:xfrm>
            <a:off x="7669827" y="5361034"/>
            <a:ext cx="14081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Very important</a:t>
            </a:r>
            <a:endParaRPr/>
          </a:p>
        </p:txBody>
      </p:sp>
      <p:sp>
        <p:nvSpPr>
          <p:cNvPr id="169" name="Google Shape;169;p7"/>
          <p:cNvSpPr txBox="1"/>
          <p:nvPr/>
        </p:nvSpPr>
        <p:spPr>
          <a:xfrm>
            <a:off x="4964770" y="5361034"/>
            <a:ext cx="14081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importance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2013-08-18T09:52:46Z</dcterms:created>
  <dc:creator>Alexandra Goddard</dc:creator>
</cp:coreProperties>
</file>