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9" r:id="rId2"/>
    <p:sldId id="272" r:id="rId3"/>
    <p:sldId id="282" r:id="rId4"/>
    <p:sldId id="261" r:id="rId5"/>
    <p:sldId id="271" r:id="rId6"/>
    <p:sldId id="277" r:id="rId7"/>
    <p:sldId id="283" r:id="rId8"/>
    <p:sldId id="279" r:id="rId9"/>
    <p:sldId id="280" r:id="rId10"/>
    <p:sldId id="284" r:id="rId11"/>
    <p:sldId id="285" r:id="rId12"/>
    <p:sldId id="286" r:id="rId13"/>
    <p:sldId id="287" r:id="rId14"/>
    <p:sldId id="288" r:id="rId15"/>
    <p:sldId id="289" r:id="rId16"/>
    <p:sldId id="290" r:id="rId17"/>
    <p:sldId id="29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rn Swiss" id="{FD2B0C0D-84C0-42ED-88AF-E5F83906AE8B}">
          <p14:sldIdLst>
            <p14:sldId id="259"/>
            <p14:sldId id="272"/>
            <p14:sldId id="282"/>
            <p14:sldId id="261"/>
            <p14:sldId id="271"/>
            <p14:sldId id="277"/>
            <p14:sldId id="283"/>
            <p14:sldId id="279"/>
            <p14:sldId id="280"/>
            <p14:sldId id="284"/>
            <p14:sldId id="285"/>
            <p14:sldId id="286"/>
            <p14:sldId id="287"/>
            <p14:sldId id="288"/>
            <p14:sldId id="289"/>
            <p14:sldId id="290"/>
            <p14:sldId id="293"/>
          </p14:sldIdLst>
        </p14:section>
      </p14:sectionLst>
    </p:ext>
    <p:ext uri="{EFAFB233-063F-42B5-8137-9DF3F51BA10A}">
      <p15:sldGuideLst xmlns:p15="http://schemas.microsoft.com/office/powerpoint/2012/main">
        <p15:guide id="1" orient="horz" pos="25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E97"/>
    <a:srgbClr val="31CCE8"/>
    <a:srgbClr val="118497"/>
    <a:srgbClr val="17B1CB"/>
    <a:srgbClr val="BC873A"/>
    <a:srgbClr val="C1C139"/>
    <a:srgbClr val="A48F52"/>
    <a:srgbClr val="9C975A"/>
    <a:srgbClr val="CCCC00"/>
    <a:srgbClr val="A6A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744" autoAdjust="0"/>
    <p:restoredTop sz="94668" autoAdjust="0"/>
  </p:normalViewPr>
  <p:slideViewPr>
    <p:cSldViewPr snapToGrid="0" snapToObjects="1">
      <p:cViewPr varScale="1">
        <p:scale>
          <a:sx n="113" d="100"/>
          <a:sy n="113" d="100"/>
        </p:scale>
        <p:origin x="2244" y="84"/>
      </p:cViewPr>
      <p:guideLst>
        <p:guide orient="horz" pos="2516"/>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66" d="100"/>
          <a:sy n="66" d="100"/>
        </p:scale>
        <p:origin x="-2748" y="-1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B8EB65-FCB1-492D-96F1-1EEFDB36395A}" type="datetimeFigureOut">
              <a:rPr lang="en-US" smtClean="0"/>
              <a:pPr/>
              <a:t>5/5/2023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8B7C37-3688-416D-8869-513F3AB67DF6}" type="slidenum">
              <a:rPr lang="en-US" smtClean="0"/>
              <a:pPr/>
              <a:t>‹#›</a:t>
            </a:fld>
            <a:endParaRPr lang="en-US"/>
          </a:p>
        </p:txBody>
      </p:sp>
    </p:spTree>
    <p:extLst>
      <p:ext uri="{BB962C8B-B14F-4D97-AF65-F5344CB8AC3E}">
        <p14:creationId xmlns:p14="http://schemas.microsoft.com/office/powerpoint/2010/main" val="267922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2A57C-5FAA-4E66-BDD9-A79C3D547D7C}" type="datetimeFigureOut">
              <a:rPr lang="en-US" smtClean="0"/>
              <a:pPr/>
              <a:t>5/5/2023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9303DE-3E45-4DD3-9505-92EF4803EF97}" type="slidenum">
              <a:rPr lang="en-US" smtClean="0"/>
              <a:pPr/>
              <a:t>‹#›</a:t>
            </a:fld>
            <a:endParaRPr lang="en-US"/>
          </a:p>
        </p:txBody>
      </p:sp>
    </p:spTree>
    <p:extLst>
      <p:ext uri="{BB962C8B-B14F-4D97-AF65-F5344CB8AC3E}">
        <p14:creationId xmlns:p14="http://schemas.microsoft.com/office/powerpoint/2010/main" val="587102967"/>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mn-lt"/>
        <a:ea typeface="+mn-ea"/>
        <a:cs typeface="+mn-cs"/>
      </a:defRPr>
    </a:lvl1pPr>
    <a:lvl2pPr marL="228600" indent="-114300" algn="l" defTabSz="9144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3429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3pPr>
    <a:lvl4pPr marL="4572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4pPr>
    <a:lvl5pPr marL="5715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8924"/>
            <a:ext cx="4866908" cy="2742289"/>
          </a:xfrm>
        </p:spPr>
        <p:txBody>
          <a:bodyPr/>
          <a:lstStyle>
            <a:lvl1pPr>
              <a:lnSpc>
                <a:spcPct val="90000"/>
              </a:lnSpc>
              <a:defRPr sz="6600" kern="100" cap="all" spc="-200" baseline="0">
                <a:solidFill>
                  <a:schemeClr val="bg1"/>
                </a:solidFill>
              </a:defRPr>
            </a:lvl1pPr>
          </a:lstStyle>
          <a:p>
            <a:r>
              <a:rPr lang="en-US" dirty="0"/>
              <a:t>add </a:t>
            </a:r>
            <a:r>
              <a:rPr lang="en-US" dirty="0" err="1"/>
              <a:t>slidedoc</a:t>
            </a:r>
            <a:r>
              <a:rPr lang="en-US" dirty="0"/>
              <a:t> title</a:t>
            </a:r>
          </a:p>
        </p:txBody>
      </p:sp>
      <p:sp>
        <p:nvSpPr>
          <p:cNvPr id="60" name="Text Placeholder 59"/>
          <p:cNvSpPr>
            <a:spLocks noGrp="1"/>
          </p:cNvSpPr>
          <p:nvPr>
            <p:ph type="body" sz="quarter" idx="10"/>
          </p:nvPr>
        </p:nvSpPr>
        <p:spPr>
          <a:xfrm>
            <a:off x="457200" y="3496727"/>
            <a:ext cx="1497013" cy="2512484"/>
          </a:xfrm>
        </p:spPr>
        <p:txBody>
          <a:bodyPr anchor="b"/>
          <a:lstStyle>
            <a:lvl1pPr>
              <a:lnSpc>
                <a:spcPct val="100000"/>
              </a:lnSpc>
              <a:defRPr sz="1300">
                <a:solidFill>
                  <a:schemeClr val="tx2"/>
                </a:solidFill>
              </a:defRPr>
            </a:lvl1pPr>
            <a:lvl2pPr>
              <a:defRPr b="1"/>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2" name="Straight Connector 61"/>
          <p:cNvCxnSpPr/>
          <p:nvPr userDrawn="1"/>
        </p:nvCxnSpPr>
        <p:spPr>
          <a:xfrm>
            <a:off x="457200"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4" y="5181598"/>
            <a:ext cx="1497013" cy="1022351"/>
          </a:xfrm>
        </p:spPr>
        <p:txBody>
          <a:bodyPr anchor="b"/>
          <a:lstStyle>
            <a:lvl1pPr algn="r">
              <a:lnSpc>
                <a:spcPct val="100000"/>
              </a:lnSpc>
              <a:defRPr sz="1300" b="1">
                <a:solidFill>
                  <a:schemeClr val="bg1"/>
                </a:solidFill>
              </a:defRPr>
            </a:lvl1pPr>
            <a:lvl2pPr>
              <a:defRPr b="1"/>
            </a:lvl2pPr>
          </a:lstStyle>
          <a:p>
            <a:pPr lvl="0"/>
            <a:r>
              <a:rPr lang="en-US" dirty="0"/>
              <a:t>Click to edit Master text styles</a:t>
            </a:r>
          </a:p>
        </p:txBody>
      </p:sp>
      <p:sp>
        <p:nvSpPr>
          <p:cNvPr id="64" name="Text Placeholder 59"/>
          <p:cNvSpPr>
            <a:spLocks noGrp="1"/>
          </p:cNvSpPr>
          <p:nvPr>
            <p:ph type="body" sz="quarter" idx="12"/>
          </p:nvPr>
        </p:nvSpPr>
        <p:spPr>
          <a:xfrm>
            <a:off x="7189787" y="5181598"/>
            <a:ext cx="1497013" cy="1022351"/>
          </a:xfrm>
        </p:spPr>
        <p:txBody>
          <a:bodyPr anchor="b"/>
          <a:lstStyle>
            <a:lvl1pPr algn="r">
              <a:lnSpc>
                <a:spcPct val="100000"/>
              </a:lnSpc>
              <a:defRPr sz="1300" b="1">
                <a:solidFill>
                  <a:schemeClr val="bg1"/>
                </a:solidFill>
              </a:defRPr>
            </a:lvl1pPr>
            <a:lvl2pPr>
              <a:defRPr b="1"/>
            </a:lvl2pPr>
          </a:lstStyle>
          <a:p>
            <a:pPr lvl="0"/>
            <a:r>
              <a:rPr lang="en-US" dirty="0"/>
              <a:t>Click to edit Master text styles</a:t>
            </a:r>
          </a:p>
        </p:txBody>
      </p:sp>
    </p:spTree>
    <p:extLst>
      <p:ext uri="{BB962C8B-B14F-4D97-AF65-F5344CB8AC3E}">
        <p14:creationId xmlns:p14="http://schemas.microsoft.com/office/powerpoint/2010/main" val="336864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2543773"/>
          </a:xfrm>
        </p:spPr>
        <p:txBody>
          <a:bodyPr>
            <a:spAutoFit/>
          </a:bodyPr>
          <a:lstStyle>
            <a:lvl1pPr>
              <a:defRPr sz="5800" kern="100" spc="-2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7210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cxnSp>
          <p:nvCxnSpPr>
            <p:cNvPr id="49" name="Straight Connector 48"/>
            <p:cNvCxnSpPr/>
            <p:nvPr userDrawn="1"/>
          </p:nvCxnSpPr>
          <p:spPr>
            <a:xfrm>
              <a:off x="4572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86868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11372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30062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95439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214305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279682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2990753"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363925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382907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4787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67033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32410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551276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653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35519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00896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19761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85139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80400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572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0" y="6858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0" y="61785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0" y="64071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H="1">
              <a:off x="0" y="34290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492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1228028"/>
          </a:xfrm>
        </p:spPr>
        <p:txBody>
          <a:bodyPr/>
          <a:lstStyle/>
          <a:p>
            <a:r>
              <a:rPr lang="en-US"/>
              <a:t>Click to edit Master title style</a:t>
            </a:r>
          </a:p>
        </p:txBody>
      </p:sp>
      <p:sp>
        <p:nvSpPr>
          <p:cNvPr id="34" name="Text Placeholder 33"/>
          <p:cNvSpPr>
            <a:spLocks noGrp="1"/>
          </p:cNvSpPr>
          <p:nvPr>
            <p:ph type="body" sz="quarter" idx="10" hasCustomPrompt="1"/>
          </p:nvPr>
        </p:nvSpPr>
        <p:spPr>
          <a:xfrm>
            <a:off x="457200"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37" name="Text Placeholder 36"/>
          <p:cNvSpPr>
            <a:spLocks noGrp="1"/>
          </p:cNvSpPr>
          <p:nvPr>
            <p:ph type="body" sz="quarter" idx="11"/>
          </p:nvPr>
        </p:nvSpPr>
        <p:spPr>
          <a:xfrm>
            <a:off x="3829050" y="685800"/>
            <a:ext cx="4857750" cy="122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33"/>
          <p:cNvSpPr>
            <a:spLocks noGrp="1"/>
          </p:cNvSpPr>
          <p:nvPr>
            <p:ph type="body" sz="quarter" idx="12" hasCustomPrompt="1"/>
          </p:nvPr>
        </p:nvSpPr>
        <p:spPr>
          <a:xfrm>
            <a:off x="214034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0" name="Text Placeholder 33"/>
          <p:cNvSpPr>
            <a:spLocks noGrp="1"/>
          </p:cNvSpPr>
          <p:nvPr>
            <p:ph type="body" sz="quarter" idx="13" hasCustomPrompt="1"/>
          </p:nvPr>
        </p:nvSpPr>
        <p:spPr>
          <a:xfrm>
            <a:off x="3823494"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2" name="Text Placeholder 33"/>
          <p:cNvSpPr>
            <a:spLocks noGrp="1"/>
          </p:cNvSpPr>
          <p:nvPr>
            <p:ph type="body" sz="quarter" idx="14" hasCustomPrompt="1"/>
          </p:nvPr>
        </p:nvSpPr>
        <p:spPr>
          <a:xfrm>
            <a:off x="5506641"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4" name="Text Placeholder 33"/>
          <p:cNvSpPr>
            <a:spLocks noGrp="1"/>
          </p:cNvSpPr>
          <p:nvPr>
            <p:ph type="body" sz="quarter" idx="15" hasCustomPrompt="1"/>
          </p:nvPr>
        </p:nvSpPr>
        <p:spPr>
          <a:xfrm>
            <a:off x="718978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25" name="Text Placeholder 33"/>
          <p:cNvSpPr>
            <a:spLocks noGrp="1"/>
          </p:cNvSpPr>
          <p:nvPr>
            <p:ph type="body" sz="quarter" idx="21" hasCustomPrompt="1"/>
          </p:nvPr>
        </p:nvSpPr>
        <p:spPr>
          <a:xfrm>
            <a:off x="457200"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6" name="Text Placeholder 33"/>
          <p:cNvSpPr>
            <a:spLocks noGrp="1"/>
          </p:cNvSpPr>
          <p:nvPr>
            <p:ph type="body" sz="quarter" idx="22" hasCustomPrompt="1"/>
          </p:nvPr>
        </p:nvSpPr>
        <p:spPr>
          <a:xfrm>
            <a:off x="214034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7" name="Text Placeholder 33"/>
          <p:cNvSpPr>
            <a:spLocks noGrp="1"/>
          </p:cNvSpPr>
          <p:nvPr>
            <p:ph type="body" sz="quarter" idx="23" hasCustomPrompt="1"/>
          </p:nvPr>
        </p:nvSpPr>
        <p:spPr>
          <a:xfrm>
            <a:off x="3823494"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8" name="Text Placeholder 33"/>
          <p:cNvSpPr>
            <a:spLocks noGrp="1"/>
          </p:cNvSpPr>
          <p:nvPr>
            <p:ph type="body" sz="quarter" idx="24" hasCustomPrompt="1"/>
          </p:nvPr>
        </p:nvSpPr>
        <p:spPr>
          <a:xfrm>
            <a:off x="5506641"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9" name="Text Placeholder 33"/>
          <p:cNvSpPr>
            <a:spLocks noGrp="1"/>
          </p:cNvSpPr>
          <p:nvPr>
            <p:ph type="body" sz="quarter" idx="25" hasCustomPrompt="1"/>
          </p:nvPr>
        </p:nvSpPr>
        <p:spPr>
          <a:xfrm>
            <a:off x="718978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1" name="Text Placeholder 33"/>
          <p:cNvSpPr>
            <a:spLocks noGrp="1"/>
          </p:cNvSpPr>
          <p:nvPr>
            <p:ph type="body" sz="quarter" idx="31" hasCustomPrompt="1"/>
          </p:nvPr>
        </p:nvSpPr>
        <p:spPr>
          <a:xfrm>
            <a:off x="457200"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2" name="Text Placeholder 33"/>
          <p:cNvSpPr>
            <a:spLocks noGrp="1"/>
          </p:cNvSpPr>
          <p:nvPr>
            <p:ph type="body" sz="quarter" idx="32" hasCustomPrompt="1"/>
          </p:nvPr>
        </p:nvSpPr>
        <p:spPr>
          <a:xfrm>
            <a:off x="214034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3" name="Text Placeholder 33"/>
          <p:cNvSpPr>
            <a:spLocks noGrp="1"/>
          </p:cNvSpPr>
          <p:nvPr>
            <p:ph type="body" sz="quarter" idx="33" hasCustomPrompt="1"/>
          </p:nvPr>
        </p:nvSpPr>
        <p:spPr>
          <a:xfrm>
            <a:off x="3823494"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4" name="Text Placeholder 33"/>
          <p:cNvSpPr>
            <a:spLocks noGrp="1"/>
          </p:cNvSpPr>
          <p:nvPr>
            <p:ph type="body" sz="quarter" idx="34" hasCustomPrompt="1"/>
          </p:nvPr>
        </p:nvSpPr>
        <p:spPr>
          <a:xfrm>
            <a:off x="5506641"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5" name="Text Placeholder 33"/>
          <p:cNvSpPr>
            <a:spLocks noGrp="1"/>
          </p:cNvSpPr>
          <p:nvPr>
            <p:ph type="body" sz="quarter" idx="35" hasCustomPrompt="1"/>
          </p:nvPr>
        </p:nvSpPr>
        <p:spPr>
          <a:xfrm>
            <a:off x="718978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6" name="Text Placeholder 33"/>
          <p:cNvSpPr>
            <a:spLocks noGrp="1"/>
          </p:cNvSpPr>
          <p:nvPr>
            <p:ph type="body" sz="quarter" idx="36" hasCustomPrompt="1"/>
          </p:nvPr>
        </p:nvSpPr>
        <p:spPr>
          <a:xfrm>
            <a:off x="457200"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7" name="Text Placeholder 33"/>
          <p:cNvSpPr>
            <a:spLocks noGrp="1"/>
          </p:cNvSpPr>
          <p:nvPr>
            <p:ph type="body" sz="quarter" idx="37" hasCustomPrompt="1"/>
          </p:nvPr>
        </p:nvSpPr>
        <p:spPr>
          <a:xfrm>
            <a:off x="214034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8" name="Text Placeholder 33"/>
          <p:cNvSpPr>
            <a:spLocks noGrp="1"/>
          </p:cNvSpPr>
          <p:nvPr>
            <p:ph type="body" sz="quarter" idx="38" hasCustomPrompt="1"/>
          </p:nvPr>
        </p:nvSpPr>
        <p:spPr>
          <a:xfrm>
            <a:off x="3823494"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9" name="Text Placeholder 33"/>
          <p:cNvSpPr>
            <a:spLocks noGrp="1"/>
          </p:cNvSpPr>
          <p:nvPr>
            <p:ph type="body" sz="quarter" idx="39" hasCustomPrompt="1"/>
          </p:nvPr>
        </p:nvSpPr>
        <p:spPr>
          <a:xfrm>
            <a:off x="5506641"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80" name="Text Placeholder 33"/>
          <p:cNvSpPr>
            <a:spLocks noGrp="1"/>
          </p:cNvSpPr>
          <p:nvPr>
            <p:ph type="body" sz="quarter" idx="40" hasCustomPrompt="1"/>
          </p:nvPr>
        </p:nvSpPr>
        <p:spPr>
          <a:xfrm>
            <a:off x="718978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Tree>
    <p:extLst>
      <p:ext uri="{BB962C8B-B14F-4D97-AF65-F5344CB8AC3E}">
        <p14:creationId xmlns:p14="http://schemas.microsoft.com/office/powerpoint/2010/main" val="14197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03323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p:nvPr>
        </p:nvSpPr>
        <p:spPr>
          <a:xfrm>
            <a:off x="1301262"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92806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27585" y="3429000"/>
            <a:ext cx="485921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83775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27585" y="685800"/>
            <a:ext cx="2321755" cy="5492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2"/>
          <p:cNvSpPr>
            <a:spLocks noGrp="1"/>
          </p:cNvSpPr>
          <p:nvPr>
            <p:ph idx="10"/>
          </p:nvPr>
        </p:nvSpPr>
        <p:spPr>
          <a:xfrm>
            <a:off x="6353908" y="685800"/>
            <a:ext cx="2332892" cy="5492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273749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3827585"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0"/>
          </p:nvPr>
        </p:nvSpPr>
        <p:spPr>
          <a:xfrm>
            <a:off x="6353908" y="3429000"/>
            <a:ext cx="2332892"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181193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3827585"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0"/>
          </p:nvPr>
        </p:nvSpPr>
        <p:spPr>
          <a:xfrm>
            <a:off x="6353908" y="3429000"/>
            <a:ext cx="2332892"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1"/>
          </p:nvPr>
        </p:nvSpPr>
        <p:spPr>
          <a:xfrm>
            <a:off x="1301262"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2"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32792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hasCustomPrompt="1"/>
          </p:nvPr>
        </p:nvSpPr>
        <p:spPr>
          <a:xfrm>
            <a:off x="457200" y="6407150"/>
            <a:ext cx="75828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74890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3182052" cy="1228028"/>
          </a:xfrm>
          <a:prstGeom prst="rect">
            <a:avLst/>
          </a:prstGeom>
        </p:spPr>
        <p:txBody>
          <a:bodyPr vert="horz" wrap="square" lIns="0" tIns="0" rIns="0" bIns="0" rtlCol="0" anchor="t">
            <a:noAutofit/>
          </a:bodyPr>
          <a:lstStyle/>
          <a:p>
            <a:r>
              <a:rPr lang="en-US" dirty="0"/>
              <a:t>All Click To Edit Master Title </a:t>
            </a:r>
            <a:br>
              <a:rPr lang="en-US" dirty="0"/>
            </a:br>
            <a:r>
              <a:rPr lang="en-US" dirty="0"/>
              <a:t>Style</a:t>
            </a:r>
          </a:p>
        </p:txBody>
      </p:sp>
      <p:sp>
        <p:nvSpPr>
          <p:cNvPr id="3" name="Text Placeholder 2"/>
          <p:cNvSpPr>
            <a:spLocks noGrp="1"/>
          </p:cNvSpPr>
          <p:nvPr>
            <p:ph type="body" idx="1"/>
          </p:nvPr>
        </p:nvSpPr>
        <p:spPr>
          <a:xfrm>
            <a:off x="3829078" y="685800"/>
            <a:ext cx="4857722" cy="54927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More</a:t>
            </a:r>
          </a:p>
          <a:p>
            <a:pPr lvl="8"/>
            <a:r>
              <a:rPr lang="en-US" dirty="0"/>
              <a:t>More</a:t>
            </a:r>
          </a:p>
        </p:txBody>
      </p:sp>
      <p:cxnSp>
        <p:nvCxnSpPr>
          <p:cNvPr id="69" name="Straight Connector 68"/>
          <p:cNvCxnSpPr/>
          <p:nvPr userDrawn="1"/>
        </p:nvCxnSpPr>
        <p:spPr>
          <a:xfrm>
            <a:off x="457200" y="460057"/>
            <a:ext cx="318205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829078" y="460057"/>
            <a:ext cx="485772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76" name="TextBox 75"/>
          <p:cNvSpPr txBox="1"/>
          <p:nvPr userDrawn="1"/>
        </p:nvSpPr>
        <p:spPr>
          <a:xfrm>
            <a:off x="8561766" y="6397715"/>
            <a:ext cx="125034" cy="123111"/>
          </a:xfrm>
          <a:prstGeom prst="rect">
            <a:avLst/>
          </a:prstGeom>
          <a:noFill/>
        </p:spPr>
        <p:txBody>
          <a:bodyPr wrap="none" lIns="0" tIns="0" rIns="0" bIns="0" rtlCol="0">
            <a:spAutoFit/>
          </a:bodyPr>
          <a:lstStyle/>
          <a:p>
            <a:pPr algn="r"/>
            <a:fld id="{2385CB4A-7E96-44CA-B116-B71B544B697D}" type="slidenum">
              <a:rPr lang="en-US" sz="800" smtClean="0">
                <a:solidFill>
                  <a:schemeClr val="bg2"/>
                </a:solidFill>
              </a:rPr>
              <a:pPr algn="r"/>
              <a:t>‹#›</a:t>
            </a:fld>
            <a:endParaRPr lang="en-US" sz="800" dirty="0">
              <a:solidFill>
                <a:schemeClr val="bg2"/>
              </a:solidFill>
            </a:endParaRPr>
          </a:p>
        </p:txBody>
      </p:sp>
      <p:sp>
        <p:nvSpPr>
          <p:cNvPr id="117" name="TextBox 116"/>
          <p:cNvSpPr txBox="1"/>
          <p:nvPr userDrawn="1"/>
        </p:nvSpPr>
        <p:spPr>
          <a:xfrm>
            <a:off x="8331889" y="6397715"/>
            <a:ext cx="24045" cy="123111"/>
          </a:xfrm>
          <a:prstGeom prst="rect">
            <a:avLst/>
          </a:prstGeom>
          <a:noFill/>
        </p:spPr>
        <p:txBody>
          <a:bodyPr wrap="none" lIns="0" tIns="0" rIns="0" bIns="0" rtlCol="0">
            <a:spAutoFit/>
          </a:bodyPr>
          <a:lstStyle/>
          <a:p>
            <a:pPr algn="r"/>
            <a:r>
              <a:rPr lang="en-US" sz="800" dirty="0">
                <a:solidFill>
                  <a:schemeClr val="bg2"/>
                </a:solidFill>
              </a:rPr>
              <a:t>|</a:t>
            </a:r>
          </a:p>
        </p:txBody>
      </p:sp>
    </p:spTree>
    <p:extLst>
      <p:ext uri="{BB962C8B-B14F-4D97-AF65-F5344CB8AC3E}">
        <p14:creationId xmlns:p14="http://schemas.microsoft.com/office/powerpoint/2010/main" val="372813708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6" r:id="rId4"/>
    <p:sldLayoutId id="2147483658" r:id="rId5"/>
    <p:sldLayoutId id="2147483650" r:id="rId6"/>
    <p:sldLayoutId id="2147483657" r:id="rId7"/>
    <p:sldLayoutId id="2147483659" r:id="rId8"/>
    <p:sldLayoutId id="2147483654" r:id="rId9"/>
    <p:sldLayoutId id="2147483660" r:id="rId10"/>
    <p:sldLayoutId id="2147483655" r:id="rId11"/>
  </p:sldLayoutIdLst>
  <p:txStyles>
    <p:title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eige.europa.eu/gender-equality-index/2022" TargetMode="External"/><Relationship Id="rId7" Type="http://schemas.openxmlformats.org/officeDocument/2006/relationships/image" Target="../media/image14.jpeg"/><Relationship Id="rId2" Type="http://schemas.openxmlformats.org/officeDocument/2006/relationships/hyperlink" Target="https://commission.europa.eu/strategy-and-policy/policies/justice-and-fundamental-rights/gender-equality/gender-equality-strategy_en" TargetMode="External"/><Relationship Id="rId1" Type="http://schemas.openxmlformats.org/officeDocument/2006/relationships/slideLayout" Target="../slideLayouts/slideLayout6.xml"/><Relationship Id="rId6" Type="http://schemas.openxmlformats.org/officeDocument/2006/relationships/hyperlink" Target="https://gateproject.eu/" TargetMode="External"/><Relationship Id="rId5" Type="http://schemas.openxmlformats.org/officeDocument/2006/relationships/hyperlink" Target="https://education.ec.europa.eu/focus-topics/digital-education/action-plan" TargetMode="External"/><Relationship Id="rId4" Type="http://schemas.openxmlformats.org/officeDocument/2006/relationships/hyperlink" Target="https://education.ec.europa.eu/focus-topics/digital-education/action-plan/action-13?"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bEbs6I3eLw"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ducation.ec.europa.eu/news/ethical-guidelines-on-the-use-of-artificial-intelligence-and-data-in-teaching-and-learning-for-educator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38328" y="221764"/>
            <a:ext cx="4674736" cy="2445236"/>
          </a:xfrm>
        </p:spPr>
        <p:txBody>
          <a:bodyPr/>
          <a:lstStyle/>
          <a:p>
            <a:r>
              <a:rPr lang="en-US" sz="4400" dirty="0"/>
              <a:t>EMPOWER </a:t>
            </a:r>
            <a:r>
              <a:rPr lang="en-US" sz="4400" dirty="0" err="1"/>
              <a:t>STEaM</a:t>
            </a:r>
            <a:r>
              <a:rPr lang="en-US" sz="4400" dirty="0"/>
              <a:t> EDUCATION </a:t>
            </a:r>
            <a:br>
              <a:rPr lang="en-US" sz="4400" dirty="0"/>
            </a:br>
            <a:r>
              <a:rPr lang="en-US" sz="4400" dirty="0"/>
              <a:t>WITH  ai</a:t>
            </a:r>
          </a:p>
        </p:txBody>
      </p:sp>
      <p:sp>
        <p:nvSpPr>
          <p:cNvPr id="3" name="Text Placeholder 2"/>
          <p:cNvSpPr>
            <a:spLocks noGrp="1"/>
          </p:cNvSpPr>
          <p:nvPr>
            <p:ph type="body" sz="quarter" idx="10"/>
          </p:nvPr>
        </p:nvSpPr>
        <p:spPr>
          <a:xfrm>
            <a:off x="200416" y="3001385"/>
            <a:ext cx="5308928" cy="1761115"/>
          </a:xfrm>
        </p:spPr>
        <p:txBody>
          <a:bodyPr/>
          <a:lstStyle/>
          <a:p>
            <a:pPr>
              <a:buNone/>
            </a:pP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AI can provide customized learning for students and give teachers more time to focus on the most important aspects of education</a:t>
            </a:r>
            <a:endParaRPr lang="en-US" sz="1600" b="1" i="0" dirty="0"/>
          </a:p>
        </p:txBody>
      </p:sp>
      <p:sp>
        <p:nvSpPr>
          <p:cNvPr id="4" name="Text Placeholder 3"/>
          <p:cNvSpPr>
            <a:spLocks noGrp="1"/>
          </p:cNvSpPr>
          <p:nvPr>
            <p:ph type="body" sz="quarter" idx="11"/>
          </p:nvPr>
        </p:nvSpPr>
        <p:spPr>
          <a:xfrm>
            <a:off x="4281545" y="5181598"/>
            <a:ext cx="2377440" cy="1022351"/>
          </a:xfrm>
        </p:spPr>
        <p:txBody>
          <a:bodyPr/>
          <a:lstStyle/>
          <a:p>
            <a:pPr>
              <a:buNone/>
            </a:pPr>
            <a:r>
              <a:rPr lang="en-US" dirty="0"/>
              <a:t>APRIL 2023</a:t>
            </a:r>
          </a:p>
        </p:txBody>
      </p:sp>
      <p:sp>
        <p:nvSpPr>
          <p:cNvPr id="6" name="Text Placeholder 5"/>
          <p:cNvSpPr>
            <a:spLocks noGrp="1"/>
          </p:cNvSpPr>
          <p:nvPr>
            <p:ph type="body" sz="quarter" idx="12"/>
          </p:nvPr>
        </p:nvSpPr>
        <p:spPr>
          <a:xfrm>
            <a:off x="7421171" y="4762500"/>
            <a:ext cx="1252892" cy="745415"/>
          </a:xfrm>
        </p:spPr>
        <p:txBody>
          <a:bodyPr/>
          <a:lstStyle/>
          <a:p>
            <a:pPr>
              <a:buNone/>
            </a:pPr>
            <a:r>
              <a:rPr lang="en-US" dirty="0"/>
              <a:t>Prepared by:</a:t>
            </a:r>
            <a:br>
              <a:rPr lang="en-US" dirty="0"/>
            </a:br>
            <a:r>
              <a:rPr lang="en-US" dirty="0"/>
              <a:t>Angela </a:t>
            </a:r>
            <a:r>
              <a:rPr lang="en-US" dirty="0" err="1"/>
              <a:t>Cotoara</a:t>
            </a:r>
            <a:endParaRPr lang="en-US" dirty="0"/>
          </a:p>
        </p:txBody>
      </p:sp>
      <p:pic>
        <p:nvPicPr>
          <p:cNvPr id="1026" name="Picture 2" descr="C:\Users\Angela\Pictures\logo2.jpg"/>
          <p:cNvPicPr>
            <a:picLocks noChangeAspect="1" noChangeArrowheads="1"/>
          </p:cNvPicPr>
          <p:nvPr/>
        </p:nvPicPr>
        <p:blipFill>
          <a:blip r:embed="rId2" cstate="print"/>
          <a:srcRect/>
          <a:stretch>
            <a:fillRect/>
          </a:stretch>
        </p:blipFill>
        <p:spPr bwMode="auto">
          <a:xfrm>
            <a:off x="7008513" y="5623704"/>
            <a:ext cx="1665550" cy="580245"/>
          </a:xfrm>
          <a:prstGeom prst="rect">
            <a:avLst/>
          </a:prstGeom>
          <a:noFill/>
        </p:spPr>
      </p:pic>
      <p:sp>
        <p:nvSpPr>
          <p:cNvPr id="9" name="Rectangle 8"/>
          <p:cNvSpPr/>
          <p:nvPr/>
        </p:nvSpPr>
        <p:spPr>
          <a:xfrm>
            <a:off x="6383867" y="3567945"/>
            <a:ext cx="2290195" cy="646331"/>
          </a:xfrm>
          <a:prstGeom prst="rect">
            <a:avLst/>
          </a:prstGeom>
        </p:spPr>
        <p:txBody>
          <a:bodyPr wrap="square">
            <a:spAutoFit/>
          </a:bodyPr>
          <a:lstStyle/>
          <a:p>
            <a:r>
              <a:rPr lang="en-US" sz="1800" b="0" i="0" u="none" strike="noStrike" baseline="0" dirty="0">
                <a:solidFill>
                  <a:srgbClr val="000000"/>
                </a:solidFill>
                <a:latin typeface="Calibri" panose="020F0502020204030204" pitchFamily="34" charset="0"/>
              </a:rPr>
              <a:t>2021-1-ES01-KA220-SCH-000032742</a:t>
            </a:r>
            <a:endParaRPr lang="en-US" sz="1400" i="1" dirty="0">
              <a:solidFill>
                <a:schemeClr val="bg1"/>
              </a:solidFill>
            </a:endParaRPr>
          </a:p>
        </p:txBody>
      </p:sp>
      <p:pic>
        <p:nvPicPr>
          <p:cNvPr id="11" name="Picture 10">
            <a:extLst>
              <a:ext uri="{FF2B5EF4-FFF2-40B4-BE49-F238E27FC236}">
                <a16:creationId xmlns:a16="http://schemas.microsoft.com/office/drawing/2014/main" id="{A20A28E3-7ED9-A38B-B6B5-94D6D9C9AE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503" y="450496"/>
            <a:ext cx="1432560" cy="1926336"/>
          </a:xfrm>
          <a:prstGeom prst="rect">
            <a:avLst/>
          </a:prstGeom>
        </p:spPr>
      </p:pic>
      <p:pic>
        <p:nvPicPr>
          <p:cNvPr id="13" name="Picture 12">
            <a:extLst>
              <a:ext uri="{FF2B5EF4-FFF2-40B4-BE49-F238E27FC236}">
                <a16:creationId xmlns:a16="http://schemas.microsoft.com/office/drawing/2014/main" id="{F523DEBF-B202-BD24-4A83-13E3CE584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28" y="5404530"/>
            <a:ext cx="3712684" cy="799419"/>
          </a:xfrm>
          <a:prstGeom prst="rect">
            <a:avLst/>
          </a:prstGeom>
        </p:spPr>
      </p:pic>
      <p:sp>
        <p:nvSpPr>
          <p:cNvPr id="7" name="TextBox 6">
            <a:extLst>
              <a:ext uri="{FF2B5EF4-FFF2-40B4-BE49-F238E27FC236}">
                <a16:creationId xmlns:a16="http://schemas.microsoft.com/office/drawing/2014/main" id="{B3C8CE7B-A802-B354-D594-31AD293608C9}"/>
              </a:ext>
            </a:extLst>
          </p:cNvPr>
          <p:cNvSpPr txBox="1"/>
          <p:nvPr/>
        </p:nvSpPr>
        <p:spPr>
          <a:xfrm>
            <a:off x="200416" y="3089911"/>
            <a:ext cx="4674736" cy="671915"/>
          </a:xfrm>
          <a:prstGeom prst="rect">
            <a:avLst/>
          </a:prstGeom>
          <a:noFill/>
        </p:spPr>
        <p:txBody>
          <a:bodyPr wrap="square">
            <a:spAutoFit/>
          </a:bodyPr>
          <a:lstStyle/>
          <a:p>
            <a:pPr marL="0" marR="0">
              <a:lnSpc>
                <a:spcPct val="107000"/>
              </a:lnSpc>
              <a:spcBef>
                <a:spcPts val="0"/>
              </a:spcBef>
              <a:spcAft>
                <a:spcPts val="750"/>
              </a:spcAft>
            </a:pPr>
            <a:r>
              <a:rPr lang="en-US" sz="1800" kern="0" dirty="0">
                <a:solidFill>
                  <a:srgbClr val="000000"/>
                </a:solidFill>
                <a:effectLst/>
                <a:latin typeface="Avenir Normal"/>
                <a:ea typeface="Times New Roman" panose="02020603050405020304" pitchFamily="18" charset="0"/>
                <a:cs typeface="Times New Roman" panose="02020603050405020304" pitchFamily="18" charset="0"/>
              </a:rPr>
              <a:t>Artificial intelligence (AI) holds tremendous promise to improve our educational systems.</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708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61310"/>
            <a:ext cx="4229100" cy="4364181"/>
          </a:xfrm>
        </p:spPr>
        <p:txBody>
          <a:bodyPr/>
          <a:lstStyle/>
          <a:p>
            <a:r>
              <a:rPr lang="en-US" sz="4400" dirty="0"/>
              <a:t>03 </a:t>
            </a:r>
            <a:br>
              <a:rPr lang="en-US" sz="4400" dirty="0"/>
            </a:br>
            <a:br>
              <a:rPr lang="en-US" sz="4400" dirty="0"/>
            </a:br>
            <a:r>
              <a:rPr lang="en-US" sz="4400" dirty="0"/>
              <a:t>Is your school making the most of digital technologies for learning?</a:t>
            </a:r>
          </a:p>
        </p:txBody>
      </p:sp>
      <p:sp>
        <p:nvSpPr>
          <p:cNvPr id="3" name="Rectangle 2"/>
          <p:cNvSpPr/>
          <p:nvPr/>
        </p:nvSpPr>
        <p:spPr>
          <a:xfrm>
            <a:off x="5397500" y="4445000"/>
            <a:ext cx="2895600" cy="1754326"/>
          </a:xfrm>
          <a:prstGeom prst="rect">
            <a:avLst/>
          </a:prstGeom>
        </p:spPr>
        <p:txBody>
          <a:bodyPr wrap="square">
            <a:spAutoFit/>
          </a:bodyPr>
          <a:lstStyle/>
          <a:p>
            <a:r>
              <a:rPr lang="en-US" i="1" dirty="0"/>
              <a:t>SELFIE </a:t>
            </a:r>
          </a:p>
          <a:p>
            <a:r>
              <a:rPr lang="en-US" b="0" i="0" dirty="0">
                <a:solidFill>
                  <a:srgbClr val="404040"/>
                </a:solidFill>
                <a:effectLst/>
                <a:latin typeface="Arial" panose="020B0604020202020204" pitchFamily="34" charset="0"/>
              </a:rPr>
              <a:t>is a free, </a:t>
            </a:r>
            <a:r>
              <a:rPr lang="en-US" b="0" i="0" dirty="0" err="1">
                <a:solidFill>
                  <a:srgbClr val="404040"/>
                </a:solidFill>
                <a:effectLst/>
                <a:latin typeface="Arial" panose="020B0604020202020204" pitchFamily="34" charset="0"/>
              </a:rPr>
              <a:t>customisable</a:t>
            </a:r>
            <a:r>
              <a:rPr lang="en-US" b="0" i="0" dirty="0">
                <a:solidFill>
                  <a:srgbClr val="404040"/>
                </a:solidFill>
                <a:effectLst/>
                <a:latin typeface="Arial" panose="020B0604020202020204" pitchFamily="34" charset="0"/>
              </a:rPr>
              <a:t> tool to help schools reflect on how they use digital technologies to support learning.</a:t>
            </a:r>
            <a:endParaRPr lang="en-US"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685800"/>
            <a:ext cx="3302367" cy="1228028"/>
          </a:xfrm>
        </p:spPr>
        <p:txBody>
          <a:bodyPr/>
          <a:lstStyle/>
          <a:p>
            <a:r>
              <a:rPr lang="en-US" dirty="0"/>
              <a:t>Introducing Computational Thinking</a:t>
            </a:r>
            <a:br>
              <a:rPr lang="en-US" dirty="0"/>
            </a:br>
            <a:endParaRPr lang="en-US" dirty="0">
              <a:solidFill>
                <a:schemeClr val="accent1"/>
              </a:solidFill>
            </a:endParaRPr>
          </a:p>
        </p:txBody>
      </p:sp>
      <p:sp>
        <p:nvSpPr>
          <p:cNvPr id="3" name="Content Placeholder 2"/>
          <p:cNvSpPr>
            <a:spLocks noGrp="1"/>
          </p:cNvSpPr>
          <p:nvPr>
            <p:ph idx="1"/>
          </p:nvPr>
        </p:nvSpPr>
        <p:spPr>
          <a:xfrm>
            <a:off x="3827585" y="685800"/>
            <a:ext cx="2243015" cy="5386500"/>
          </a:xfrm>
        </p:spPr>
        <p:txBody>
          <a:bodyPr/>
          <a:lstStyle/>
          <a:p>
            <a:pPr>
              <a:buNone/>
            </a:pPr>
            <a:r>
              <a:rPr lang="en-US" sz="1200" b="0" i="0" dirty="0">
                <a:solidFill>
                  <a:srgbClr val="0070C0"/>
                </a:solidFill>
                <a:effectLst/>
                <a:latin typeface="Arial" panose="020B0604020202020204" pitchFamily="34" charset="0"/>
              </a:rPr>
              <a:t>Schooling’ must be distinguished from ‘learning’: While schooling happens within structured learning environments contained within a fixed time and place, learning occurs in a continual fashion, regardless of time and place. With the existence of mobile technologies, for instance, it has even become more apparent that learning can occur well outside the bounds of traditional, brick-and-mortar educational institutions (Woolf et al., 2013). Massively open online courses (MOOCs) and online learning platforms such as Khan Academy are alternative channels by which individuals can access training on AI-related skills, with various universities offering online courses on programming, data science and machine learning, for instance.</a:t>
            </a:r>
            <a:endParaRPr lang="en-US" sz="1200" dirty="0">
              <a:solidFill>
                <a:srgbClr val="0070C0"/>
              </a:solidFill>
            </a:endParaRPr>
          </a:p>
          <a:p>
            <a:endParaRPr lang="en-US" dirty="0">
              <a:solidFill>
                <a:srgbClr val="0070C0"/>
              </a:solidFill>
            </a:endParaRPr>
          </a:p>
          <a:p>
            <a:endParaRPr lang="en-US" dirty="0"/>
          </a:p>
        </p:txBody>
      </p:sp>
      <p:sp>
        <p:nvSpPr>
          <p:cNvPr id="4" name="Content Placeholder 3"/>
          <p:cNvSpPr>
            <a:spLocks noGrp="1"/>
          </p:cNvSpPr>
          <p:nvPr>
            <p:ph idx="10"/>
          </p:nvPr>
        </p:nvSpPr>
        <p:spPr>
          <a:xfrm>
            <a:off x="6353908" y="792050"/>
            <a:ext cx="2332892" cy="5386500"/>
          </a:xfrm>
        </p:spPr>
        <p:txBody>
          <a:bodyPr/>
          <a:lstStyle/>
          <a:p>
            <a:r>
              <a:rPr lang="en-US" sz="1200" b="0" i="0" dirty="0">
                <a:solidFill>
                  <a:srgbClr val="0070C0"/>
                </a:solidFill>
                <a:effectLst/>
                <a:latin typeface="Arial" panose="020B0604020202020204" pitchFamily="34" charset="0"/>
              </a:rPr>
              <a:t>Coursera, edX, </a:t>
            </a:r>
            <a:r>
              <a:rPr lang="en-US" sz="1200" b="0" i="0" dirty="0" err="1">
                <a:solidFill>
                  <a:srgbClr val="0070C0"/>
                </a:solidFill>
                <a:effectLst/>
                <a:latin typeface="Arial" panose="020B0604020202020204" pitchFamily="34" charset="0"/>
              </a:rPr>
              <a:t>iversity</a:t>
            </a:r>
            <a:r>
              <a:rPr lang="en-US" sz="1200" b="0" i="0" dirty="0">
                <a:solidFill>
                  <a:srgbClr val="0070C0"/>
                </a:solidFill>
                <a:effectLst/>
                <a:latin typeface="Arial" panose="020B0604020202020204" pitchFamily="34" charset="0"/>
              </a:rPr>
              <a:t>, Future Learn, Udacity, CognitiveClass.ai, etc. are examples of such platforms which, in some cases, say that they are applying NLP (Natural Language Processing) and Machine Learning in combination with Crowdsourcing, for example, to grade short answers, coding exercises, vocabulary and even automatically generate ‘</a:t>
            </a:r>
            <a:r>
              <a:rPr lang="en-US" sz="1200" b="0" i="0" dirty="0" err="1">
                <a:solidFill>
                  <a:srgbClr val="0070C0"/>
                </a:solidFill>
                <a:effectLst/>
                <a:latin typeface="Arial" panose="020B0604020202020204" pitchFamily="34" charset="0"/>
              </a:rPr>
              <a:t>wh</a:t>
            </a:r>
            <a:r>
              <a:rPr lang="en-US" sz="1200" b="0" i="0" dirty="0">
                <a:solidFill>
                  <a:srgbClr val="0070C0"/>
                </a:solidFill>
                <a:effectLst/>
                <a:latin typeface="Arial" panose="020B0604020202020204" pitchFamily="34" charset="0"/>
              </a:rPr>
              <a:t>’ (who/what/when/where/why) questions.</a:t>
            </a:r>
            <a:r>
              <a:rPr lang="en-US" b="0" i="0" dirty="0">
                <a:effectLst/>
                <a:latin typeface="Arial" panose="020B0604020202020204" pitchFamily="34" charset="0"/>
              </a:rPr>
              <a:t> </a:t>
            </a:r>
            <a:r>
              <a:rPr lang="en-US" sz="1200" b="0" i="0" dirty="0">
                <a:solidFill>
                  <a:srgbClr val="0070C0"/>
                </a:solidFill>
                <a:effectLst/>
                <a:latin typeface="Arial" panose="020B0604020202020204" pitchFamily="34" charset="0"/>
              </a:rPr>
              <a:t>MOOCs may be considered to fall within a wider category of “Large-scale Learning Environments”. Apart from the examples of formal MOOC platforms given above, other less formal systems, usually based on communities, have a relevant impact on how many people learn.</a:t>
            </a:r>
            <a:endParaRPr lang="en-US" dirty="0"/>
          </a:p>
          <a:p>
            <a:pPr lvl="0"/>
            <a:endParaRPr lang="en-US" dirty="0"/>
          </a:p>
          <a:p>
            <a:pPr lvl="0"/>
            <a:endParaRPr lang="en-US" dirty="0"/>
          </a:p>
          <a:p>
            <a:pPr lvl="0"/>
            <a:endParaRPr lang="en-US" dirty="0"/>
          </a:p>
          <a:p>
            <a:pPr lvl="0"/>
            <a:endParaRPr lang="en-US" dirty="0"/>
          </a:p>
          <a:p>
            <a:pPr lvl="0"/>
            <a:endParaRPr lang="en-US" dirty="0"/>
          </a:p>
          <a:p>
            <a:endParaRPr lang="en-US" dirty="0"/>
          </a:p>
          <a:p>
            <a:endParaRPr lang="en-US" dirty="0"/>
          </a:p>
        </p:txBody>
      </p:sp>
      <p:sp>
        <p:nvSpPr>
          <p:cNvPr id="6" name="Rectangle 5"/>
          <p:cNvSpPr/>
          <p:nvPr/>
        </p:nvSpPr>
        <p:spPr>
          <a:xfrm>
            <a:off x="336884" y="5241303"/>
            <a:ext cx="3302367" cy="830997"/>
          </a:xfrm>
          <a:prstGeom prst="rect">
            <a:avLst/>
          </a:prstGeom>
        </p:spPr>
        <p:txBody>
          <a:bodyPr wrap="square">
            <a:spAutoFit/>
          </a:bodyPr>
          <a:lstStyle/>
          <a:p>
            <a:r>
              <a:rPr lang="en-US" sz="1200" dirty="0">
                <a:solidFill>
                  <a:schemeClr val="tx1">
                    <a:lumMod val="65000"/>
                    <a:lumOff val="35000"/>
                  </a:schemeClr>
                </a:solidFill>
              </a:rPr>
              <a:t>NB. </a:t>
            </a:r>
            <a:r>
              <a:rPr lang="en-US" sz="1200" b="0" i="0" dirty="0">
                <a:effectLst/>
                <a:latin typeface="Arial" panose="020B0604020202020204" pitchFamily="34" charset="0"/>
              </a:rPr>
              <a:t>AI-powered services have already become prevalent in human lives in many places, including the least developed countries.</a:t>
            </a:r>
            <a:endParaRPr lang="en-US" sz="1200" dirty="0">
              <a:solidFill>
                <a:schemeClr val="tx1">
                  <a:lumMod val="65000"/>
                  <a:lumOff val="35000"/>
                </a:schemeClr>
              </a:solidFill>
            </a:endParaRPr>
          </a:p>
        </p:txBody>
      </p:sp>
      <p:pic>
        <p:nvPicPr>
          <p:cNvPr id="5122" name="Picture 2" descr="Computational Thinking – Teacher in Training">
            <a:extLst>
              <a:ext uri="{FF2B5EF4-FFF2-40B4-BE49-F238E27FC236}">
                <a16:creationId xmlns:a16="http://schemas.microsoft.com/office/drawing/2014/main" id="{43CBD43D-F96B-4229-5C44-E46DE9C78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84" y="2065867"/>
            <a:ext cx="3196838" cy="27516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935928"/>
          </a:xfrm>
        </p:spPr>
        <p:txBody>
          <a:bodyPr/>
          <a:lstStyle/>
          <a:p>
            <a:r>
              <a:rPr lang="en-US" dirty="0"/>
              <a:t>The Gender equality strategy 2020-2025</a:t>
            </a:r>
            <a:br>
              <a:rPr lang="en-US" dirty="0"/>
            </a:br>
            <a:endParaRPr lang="en-US" dirty="0"/>
          </a:p>
        </p:txBody>
      </p:sp>
      <p:sp>
        <p:nvSpPr>
          <p:cNvPr id="3" name="Content Placeholder 2"/>
          <p:cNvSpPr>
            <a:spLocks noGrp="1"/>
          </p:cNvSpPr>
          <p:nvPr>
            <p:ph idx="1"/>
          </p:nvPr>
        </p:nvSpPr>
        <p:spPr>
          <a:xfrm>
            <a:off x="209178" y="1913828"/>
            <a:ext cx="4803589" cy="1210372"/>
          </a:xfrm>
        </p:spPr>
        <p:txBody>
          <a:bodyPr/>
          <a:lstStyle/>
          <a:p>
            <a:r>
              <a:rPr lang="en-US" sz="2400" dirty="0"/>
              <a:t> </a:t>
            </a:r>
          </a:p>
          <a:p>
            <a:endParaRPr lang="en-US" dirty="0"/>
          </a:p>
        </p:txBody>
      </p:sp>
      <p:sp>
        <p:nvSpPr>
          <p:cNvPr id="4" name="Content Placeholder 3"/>
          <p:cNvSpPr>
            <a:spLocks noGrp="1"/>
          </p:cNvSpPr>
          <p:nvPr>
            <p:ph idx="10"/>
          </p:nvPr>
        </p:nvSpPr>
        <p:spPr>
          <a:xfrm>
            <a:off x="5240867" y="685800"/>
            <a:ext cx="3445933" cy="5492750"/>
          </a:xfrm>
        </p:spPr>
        <p:txBody>
          <a:bodyPr/>
          <a:lstStyle/>
          <a:p>
            <a:r>
              <a:rPr lang="en-US" sz="1200" b="0" i="0" dirty="0">
                <a:solidFill>
                  <a:srgbClr val="0070C0"/>
                </a:solidFill>
                <a:effectLst/>
                <a:latin typeface="Montserrat" panose="00000500000000000000" pitchFamily="2" charset="0"/>
              </a:rPr>
              <a:t>The EU undertook a number of policy initiatives for greater equality between women and men. The </a:t>
            </a:r>
            <a:r>
              <a:rPr lang="en-US" sz="1200" b="0" i="0" u="none" strike="noStrike" dirty="0">
                <a:solidFill>
                  <a:srgbClr val="0070C0"/>
                </a:solidFill>
                <a:effectLst/>
                <a:latin typeface="Montserrat" panose="00000500000000000000" pitchFamily="2" charset="0"/>
                <a:hlinkClick r:id="rId2" tooltip="britsh english ">
                  <a:extLst>
                    <a:ext uri="{A12FA001-AC4F-418D-AE19-62706E023703}">
                      <ahyp:hlinkClr xmlns:ahyp="http://schemas.microsoft.com/office/drawing/2018/hyperlinkcolor" val="tx"/>
                    </a:ext>
                  </a:extLst>
                </a:hlinkClick>
              </a:rPr>
              <a:t>Gender Equality Strategy 2020-2025</a:t>
            </a:r>
            <a:r>
              <a:rPr lang="en-US" sz="1200" b="0" i="0" dirty="0">
                <a:solidFill>
                  <a:srgbClr val="0070C0"/>
                </a:solidFill>
                <a:effectLst/>
                <a:latin typeface="Montserrat" panose="00000500000000000000" pitchFamily="2" charset="0"/>
              </a:rPr>
              <a:t> and the </a:t>
            </a:r>
            <a:r>
              <a:rPr lang="en-US" sz="1200" b="0" i="0" u="none" strike="noStrike" dirty="0">
                <a:solidFill>
                  <a:srgbClr val="0070C0"/>
                </a:solidFill>
                <a:effectLst/>
                <a:latin typeface="Montserrat" panose="00000500000000000000" pitchFamily="2" charset="0"/>
                <a:hlinkClick r:id="rId3" tooltip="EIGE website">
                  <a:extLst>
                    <a:ext uri="{A12FA001-AC4F-418D-AE19-62706E023703}">
                      <ahyp:hlinkClr xmlns:ahyp="http://schemas.microsoft.com/office/drawing/2018/hyperlinkcolor" val="tx"/>
                    </a:ext>
                  </a:extLst>
                </a:hlinkClick>
              </a:rPr>
              <a:t>Gender Equality Index 2022</a:t>
            </a:r>
            <a:r>
              <a:rPr lang="en-US" sz="1200" b="0" i="0" dirty="0">
                <a:solidFill>
                  <a:srgbClr val="0070C0"/>
                </a:solidFill>
                <a:effectLst/>
                <a:latin typeface="Montserrat" panose="00000500000000000000" pitchFamily="2" charset="0"/>
              </a:rPr>
              <a:t> are two measures that aim to close the gender gap in general. As far as the education sector is concerned, the European Commission works on making education and training more inclusive and gender sensitive within the EEA. </a:t>
            </a:r>
            <a:r>
              <a:rPr lang="en-US" sz="1200" b="0" i="0" u="none" strike="noStrike" dirty="0">
                <a:solidFill>
                  <a:srgbClr val="0070C0"/>
                </a:solidFill>
                <a:effectLst/>
                <a:latin typeface="Montserrat" panose="00000500000000000000" pitchFamily="2" charset="0"/>
                <a:hlinkClick r:id="rId4" tooltip="EC website">
                  <a:extLst>
                    <a:ext uri="{A12FA001-AC4F-418D-AE19-62706E023703}">
                      <ahyp:hlinkClr xmlns:ahyp="http://schemas.microsoft.com/office/drawing/2018/hyperlinkcolor" val="tx"/>
                    </a:ext>
                  </a:extLst>
                </a:hlinkClick>
              </a:rPr>
              <a:t>Action 13</a:t>
            </a:r>
            <a:r>
              <a:rPr lang="en-US" sz="1200" b="0" i="0" dirty="0">
                <a:solidFill>
                  <a:srgbClr val="0070C0"/>
                </a:solidFill>
                <a:effectLst/>
                <a:latin typeface="Montserrat" panose="00000500000000000000" pitchFamily="2" charset="0"/>
              </a:rPr>
              <a:t> of the </a:t>
            </a:r>
            <a:r>
              <a:rPr lang="en-US" sz="1200" b="0" i="0" u="none" strike="noStrike" dirty="0">
                <a:solidFill>
                  <a:srgbClr val="0070C0"/>
                </a:solidFill>
                <a:effectLst/>
                <a:latin typeface="Montserrat" panose="00000500000000000000" pitchFamily="2" charset="0"/>
                <a:hlinkClick r:id="rId5" tooltip="EC website">
                  <a:extLst>
                    <a:ext uri="{A12FA001-AC4F-418D-AE19-62706E023703}">
                      <ahyp:hlinkClr xmlns:ahyp="http://schemas.microsoft.com/office/drawing/2018/hyperlinkcolor" val="tx"/>
                    </a:ext>
                  </a:extLst>
                </a:hlinkClick>
              </a:rPr>
              <a:t>Digital Education Action Plan 2021-2027</a:t>
            </a:r>
            <a:r>
              <a:rPr lang="en-US" sz="1200" b="0" i="0" dirty="0">
                <a:solidFill>
                  <a:srgbClr val="0070C0"/>
                </a:solidFill>
                <a:effectLst/>
                <a:latin typeface="Montserrat" panose="00000500000000000000" pitchFamily="2" charset="0"/>
              </a:rPr>
              <a:t> for more gender-balanced participation in STEM represents just one example. In addition, practical examples from EU Member States, European stakeholders, EU co-funded projects and international </a:t>
            </a:r>
            <a:r>
              <a:rPr lang="en-US" sz="1200" b="0" i="0" dirty="0" err="1">
                <a:solidFill>
                  <a:srgbClr val="0070C0"/>
                </a:solidFill>
                <a:effectLst/>
                <a:latin typeface="Montserrat" panose="00000500000000000000" pitchFamily="2" charset="0"/>
              </a:rPr>
              <a:t>organisations</a:t>
            </a:r>
            <a:r>
              <a:rPr lang="en-US" sz="1200" b="0" i="0" dirty="0">
                <a:solidFill>
                  <a:srgbClr val="0070C0"/>
                </a:solidFill>
                <a:effectLst/>
                <a:latin typeface="Montserrat" panose="00000500000000000000" pitchFamily="2" charset="0"/>
              </a:rPr>
              <a:t> for a more gender equal education can be found in the appendices of the paper. One of the practical sources of inspirations is the EU funded project Gender Awareness, Tackling stereotypes in Education (</a:t>
            </a:r>
            <a:r>
              <a:rPr lang="en-US" sz="1200" b="0" i="0" u="none" strike="noStrike" dirty="0">
                <a:solidFill>
                  <a:srgbClr val="0070C0"/>
                </a:solidFill>
                <a:effectLst/>
                <a:latin typeface="Montserrat" panose="00000500000000000000" pitchFamily="2" charset="0"/>
                <a:hlinkClick r:id="rId6" tooltip="website">
                  <a:extLst>
                    <a:ext uri="{A12FA001-AC4F-418D-AE19-62706E023703}">
                      <ahyp:hlinkClr xmlns:ahyp="http://schemas.microsoft.com/office/drawing/2018/hyperlinkcolor" val="tx"/>
                    </a:ext>
                  </a:extLst>
                </a:hlinkClick>
              </a:rPr>
              <a:t>GATE</a:t>
            </a:r>
            <a:r>
              <a:rPr lang="en-US" sz="1200" b="0" i="0" dirty="0">
                <a:solidFill>
                  <a:srgbClr val="0070C0"/>
                </a:solidFill>
                <a:effectLst/>
                <a:latin typeface="Montserrat" panose="00000500000000000000" pitchFamily="2" charset="0"/>
              </a:rPr>
              <a:t>) aiming to raise awareness of gender stereotypes in primary education through tools and activities.</a:t>
            </a:r>
            <a:endParaRPr lang="en-US" sz="1200" dirty="0">
              <a:solidFill>
                <a:srgbClr val="0070C0"/>
              </a:solidFill>
            </a:endParaRPr>
          </a:p>
        </p:txBody>
      </p:sp>
      <p:pic>
        <p:nvPicPr>
          <p:cNvPr id="6146" name="Picture 2" descr="The EU releases a new Gender Equality Strategy “about people in all their  diversity” – Autism Europe">
            <a:extLst>
              <a:ext uri="{FF2B5EF4-FFF2-40B4-BE49-F238E27FC236}">
                <a16:creationId xmlns:a16="http://schemas.microsoft.com/office/drawing/2014/main" id="{49AE62DB-0518-447C-080D-7E38F7809F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178" y="1693334"/>
            <a:ext cx="4633755" cy="15070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ender Equality Index | European Institute for Gender Equality">
            <a:extLst>
              <a:ext uri="{FF2B5EF4-FFF2-40B4-BE49-F238E27FC236}">
                <a16:creationId xmlns:a16="http://schemas.microsoft.com/office/drawing/2014/main" id="{F43F1B5B-A4CF-AA1C-ED4C-79AE517FD8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088" y="3429000"/>
            <a:ext cx="3445933" cy="29568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Intelligence in teaching and learning</a:t>
            </a:r>
            <a:br>
              <a:rPr lang="en-US" dirty="0"/>
            </a:br>
            <a:br>
              <a:rPr lang="en-US" dirty="0"/>
            </a:br>
            <a:endParaRPr lang="en-US" dirty="0"/>
          </a:p>
        </p:txBody>
      </p:sp>
      <p:sp>
        <p:nvSpPr>
          <p:cNvPr id="3" name="Content Placeholder 2"/>
          <p:cNvSpPr>
            <a:spLocks noGrp="1"/>
          </p:cNvSpPr>
          <p:nvPr>
            <p:ph idx="1"/>
          </p:nvPr>
        </p:nvSpPr>
        <p:spPr>
          <a:xfrm>
            <a:off x="4089400" y="516467"/>
            <a:ext cx="4538133" cy="5816601"/>
          </a:xfrm>
        </p:spPr>
        <p:txBody>
          <a:bodyPr/>
          <a:lstStyle/>
          <a:p>
            <a:pPr lvl="0"/>
            <a:r>
              <a:rPr lang="en-US" sz="1400" b="0" i="0" dirty="0">
                <a:solidFill>
                  <a:srgbClr val="0070C0"/>
                </a:solidFill>
                <a:effectLst/>
                <a:latin typeface="Arial" panose="020B0604020202020204" pitchFamily="34" charset="0"/>
              </a:rPr>
              <a:t>The education sector is both customer and actor in the face of sweeping developments in AI-powered technology. In this regard, the education component becomes key when countries develop national AI strategies, as we’ve seen in the cases of Australia, China, Estonia, France, Singapore, South Korea and, albeit more recently, the United States.</a:t>
            </a:r>
          </a:p>
          <a:p>
            <a:pPr lvl="0"/>
            <a:r>
              <a:rPr lang="en-US" sz="1400" b="0" i="0" dirty="0">
                <a:solidFill>
                  <a:srgbClr val="0070C0"/>
                </a:solidFill>
                <a:effectLst/>
                <a:latin typeface="Arial" panose="020B0604020202020204" pitchFamily="34" charset="0"/>
              </a:rPr>
              <a:t>The development of public policies regarding AI in education is still in its infancy, but it is a field that will most likely grow exponentially in the next ten years. It is difficult to find some common components at such an early stage, but some issues are starting to emerge as key factors shown by the study cases.</a:t>
            </a:r>
          </a:p>
          <a:p>
            <a:pPr lvl="0"/>
            <a:r>
              <a:rPr lang="en-US" sz="1400" b="0" i="0" dirty="0">
                <a:solidFill>
                  <a:srgbClr val="0070C0"/>
                </a:solidFill>
                <a:effectLst/>
                <a:latin typeface="Arial" panose="020B0604020202020204" pitchFamily="34" charset="0"/>
              </a:rPr>
              <a:t>With this comprehensive view in mind, what are the possibilities for introducing AI in education in developing countries? Technology has open new opportunities for countries facing large social challenges. In Africa, access to mobile phones has grown exponentially in the last 15 years, driving economic growth (Aker &amp; Mbiti, 2010). New discussions are emerging in developing countries to use the power of AI to promote social equality.</a:t>
            </a:r>
            <a:endParaRPr lang="en-US" sz="1400" dirty="0">
              <a:solidFill>
                <a:srgbClr val="0070C0"/>
              </a:solidFill>
            </a:endParaRPr>
          </a:p>
          <a:p>
            <a:endParaRPr lang="en-US" dirty="0"/>
          </a:p>
          <a:p>
            <a:endParaRPr lang="en-US" dirty="0"/>
          </a:p>
        </p:txBody>
      </p:sp>
      <p:sp>
        <p:nvSpPr>
          <p:cNvPr id="4" name="Content Placeholder 3"/>
          <p:cNvSpPr>
            <a:spLocks noGrp="1"/>
          </p:cNvSpPr>
          <p:nvPr>
            <p:ph idx="13"/>
          </p:nvPr>
        </p:nvSpPr>
        <p:spPr>
          <a:xfrm>
            <a:off x="457200" y="4478694"/>
            <a:ext cx="2939143" cy="1474237"/>
          </a:xfrm>
        </p:spPr>
        <p:txBody>
          <a:bodyPr/>
          <a:lstStyle/>
          <a:p>
            <a:r>
              <a:rPr lang="en-US" sz="1600" b="0" i="0" dirty="0">
                <a:solidFill>
                  <a:srgbClr val="0D0D0D"/>
                </a:solidFill>
                <a:effectLst/>
                <a:latin typeface="Montserrat" panose="00000500000000000000" pitchFamily="2" charset="0"/>
              </a:rPr>
              <a:t>While the EU regulation on AI is still being negotiated, the new ethical guidelines give support and advice to teachers using AI in schools.</a:t>
            </a:r>
            <a:endParaRPr lang="en-US" sz="1600" i="0" dirty="0">
              <a:solidFill>
                <a:schemeClr val="tx1">
                  <a:lumMod val="65000"/>
                  <a:lumOff val="35000"/>
                </a:schemeClr>
              </a:solidFill>
            </a:endParaRPr>
          </a:p>
        </p:txBody>
      </p:sp>
      <p:sp>
        <p:nvSpPr>
          <p:cNvPr id="5" name="AutoShape 2" descr="Using ChatGPT in Education: Guide for Teachers - Edtech Empire | Edtech Blog">
            <a:extLst>
              <a:ext uri="{FF2B5EF4-FFF2-40B4-BE49-F238E27FC236}">
                <a16:creationId xmlns:a16="http://schemas.microsoft.com/office/drawing/2014/main" id="{F06F6281-503E-3A16-43B0-029AE8DAF02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Using ChatGPT in Education: Guide for Teachers - Edtech Empire | Edtech Blog">
            <a:extLst>
              <a:ext uri="{FF2B5EF4-FFF2-40B4-BE49-F238E27FC236}">
                <a16:creationId xmlns:a16="http://schemas.microsoft.com/office/drawing/2014/main" id="{18027463-91CA-E18C-7E78-9394DF60C2E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1E3A519A-F700-0AE5-2FB4-B1B6F503F3D9}"/>
              </a:ext>
            </a:extLst>
          </p:cNvPr>
          <p:cNvPicPr>
            <a:picLocks noChangeAspect="1"/>
          </p:cNvPicPr>
          <p:nvPr/>
        </p:nvPicPr>
        <p:blipFill>
          <a:blip r:embed="rId2"/>
          <a:stretch>
            <a:fillRect/>
          </a:stretch>
        </p:blipFill>
        <p:spPr>
          <a:xfrm>
            <a:off x="338667" y="2108201"/>
            <a:ext cx="3182052" cy="19912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teachers for AI-powered education</a:t>
            </a:r>
          </a:p>
        </p:txBody>
      </p:sp>
      <p:sp>
        <p:nvSpPr>
          <p:cNvPr id="3" name="Content Placeholder 2"/>
          <p:cNvSpPr>
            <a:spLocks noGrp="1"/>
          </p:cNvSpPr>
          <p:nvPr>
            <p:ph idx="1"/>
          </p:nvPr>
        </p:nvSpPr>
        <p:spPr>
          <a:xfrm>
            <a:off x="5190067" y="685800"/>
            <a:ext cx="3496732" cy="5492750"/>
          </a:xfrm>
        </p:spPr>
        <p:txBody>
          <a:bodyPr/>
          <a:lstStyle/>
          <a:p>
            <a:pPr lvl="0"/>
            <a:r>
              <a:rPr lang="en-US" dirty="0">
                <a:solidFill>
                  <a:srgbClr val="0070C0"/>
                </a:solidFill>
              </a:rPr>
              <a:t> </a:t>
            </a:r>
            <a:r>
              <a:rPr lang="en-US" sz="1200" i="0" dirty="0">
                <a:solidFill>
                  <a:srgbClr val="0070C0"/>
                </a:solidFill>
                <a:latin typeface="Arial" panose="020B0604020202020204" pitchFamily="34" charset="0"/>
              </a:rPr>
              <a:t>L</a:t>
            </a:r>
            <a:r>
              <a:rPr lang="en-US" sz="1200" b="0" i="0" dirty="0">
                <a:solidFill>
                  <a:srgbClr val="0070C0"/>
                </a:solidFill>
                <a:effectLst/>
                <a:latin typeface="Arial" panose="020B0604020202020204" pitchFamily="34" charset="0"/>
              </a:rPr>
              <a:t>earning analytics platforms can use predictive algorithms to help teachers diagnose and anticipate learning difficulties faced by learners and thus implement </a:t>
            </a:r>
            <a:r>
              <a:rPr lang="en-US" sz="1200" b="0" i="0" dirty="0" err="1">
                <a:solidFill>
                  <a:srgbClr val="0070C0"/>
                </a:solidFill>
                <a:effectLst/>
                <a:latin typeface="Arial" panose="020B0604020202020204" pitchFamily="34" charset="0"/>
              </a:rPr>
              <a:t>personalised</a:t>
            </a:r>
            <a:r>
              <a:rPr lang="en-US" sz="1200" b="0" i="0" dirty="0">
                <a:solidFill>
                  <a:srgbClr val="0070C0"/>
                </a:solidFill>
                <a:effectLst/>
                <a:latin typeface="Arial" panose="020B0604020202020204" pitchFamily="34" charset="0"/>
              </a:rPr>
              <a:t> interventions to respond to those difficulties. However, while predictive algorithms certainly facilitate data analysis and interpretation, these algorithms are not what make learning analytics systems powerful. The effectiveness of learning analytics systems lies in their usefulness and relevance to learners and educators. </a:t>
            </a:r>
          </a:p>
          <a:p>
            <a:pPr lvl="0"/>
            <a:r>
              <a:rPr lang="en-US" sz="1200" b="0" i="0" dirty="0">
                <a:solidFill>
                  <a:srgbClr val="0070C0"/>
                </a:solidFill>
                <a:effectLst/>
                <a:latin typeface="Arial" panose="020B0604020202020204" pitchFamily="34" charset="0"/>
              </a:rPr>
              <a:t>Real-time data processing should translate into real-time feedback, quicker intervention and </a:t>
            </a:r>
            <a:r>
              <a:rPr lang="en-US" sz="1200" b="0" i="0" dirty="0" err="1">
                <a:solidFill>
                  <a:srgbClr val="0070C0"/>
                </a:solidFill>
                <a:effectLst/>
                <a:latin typeface="Arial" panose="020B0604020202020204" pitchFamily="34" charset="0"/>
              </a:rPr>
              <a:t>individualised</a:t>
            </a:r>
            <a:r>
              <a:rPr lang="en-US" sz="1200" b="0" i="0" dirty="0">
                <a:solidFill>
                  <a:srgbClr val="0070C0"/>
                </a:solidFill>
                <a:effectLst/>
                <a:latin typeface="Arial" panose="020B0604020202020204" pitchFamily="34" charset="0"/>
              </a:rPr>
              <a:t> instruction. As such, educators continue to play the primary role. Teachers and head teachers should be given sufficient autonomy to manage their respective classrooms and schools, founded on the notion that they are most familiar with the needs of their learners.</a:t>
            </a:r>
          </a:p>
          <a:p>
            <a:pPr lvl="0"/>
            <a:r>
              <a:rPr lang="en-US" sz="1400" b="0" i="0" dirty="0">
                <a:solidFill>
                  <a:srgbClr val="0070C0"/>
                </a:solidFill>
                <a:effectLst/>
                <a:latin typeface="Arial" panose="020B0604020202020204" pitchFamily="34" charset="0"/>
              </a:rPr>
              <a:t>Teachers will therefore remain at the frontline of education; it is misinformed to say that AI can replace teachers</a:t>
            </a:r>
            <a:r>
              <a:rPr lang="en-US" sz="1200" i="0" dirty="0">
                <a:solidFill>
                  <a:srgbClr val="0070C0"/>
                </a:solidFill>
                <a:latin typeface="Arial" panose="020B0604020202020204" pitchFamily="34" charset="0"/>
              </a:rPr>
              <a:t>.</a:t>
            </a:r>
            <a:endParaRPr lang="en-US" sz="1200" dirty="0">
              <a:solidFill>
                <a:srgbClr val="0070C0"/>
              </a:solidFill>
            </a:endParaRPr>
          </a:p>
        </p:txBody>
      </p:sp>
      <p:sp>
        <p:nvSpPr>
          <p:cNvPr id="5" name="TextBox 4">
            <a:extLst>
              <a:ext uri="{FF2B5EF4-FFF2-40B4-BE49-F238E27FC236}">
                <a16:creationId xmlns:a16="http://schemas.microsoft.com/office/drawing/2014/main" id="{55077F68-284A-18A9-E7E9-7F19ED788E68}"/>
              </a:ext>
            </a:extLst>
          </p:cNvPr>
          <p:cNvSpPr txBox="1"/>
          <p:nvPr/>
        </p:nvSpPr>
        <p:spPr>
          <a:xfrm flipH="1">
            <a:off x="430142" y="4690533"/>
            <a:ext cx="3209109" cy="1600438"/>
          </a:xfrm>
          <a:prstGeom prst="rect">
            <a:avLst/>
          </a:prstGeom>
          <a:noFill/>
        </p:spPr>
        <p:txBody>
          <a:bodyPr wrap="square">
            <a:spAutoFit/>
          </a:bodyPr>
          <a:lstStyle/>
          <a:p>
            <a:pPr algn="l"/>
            <a:endParaRPr lang="en-US" sz="1400" b="0" i="0" dirty="0">
              <a:solidFill>
                <a:srgbClr val="000000"/>
              </a:solidFill>
              <a:effectLst/>
            </a:endParaRPr>
          </a:p>
          <a:p>
            <a:pPr algn="l"/>
            <a:endParaRPr lang="en-US" sz="1400" dirty="0">
              <a:solidFill>
                <a:srgbClr val="000000"/>
              </a:solidFill>
            </a:endParaRPr>
          </a:p>
          <a:p>
            <a:pPr algn="l"/>
            <a:endParaRPr lang="en-US" sz="1400" b="0" i="0" dirty="0">
              <a:solidFill>
                <a:srgbClr val="000000"/>
              </a:solidFill>
              <a:effectLst/>
            </a:endParaRPr>
          </a:p>
          <a:p>
            <a:pPr algn="l"/>
            <a:endParaRPr lang="en-US" sz="1400" dirty="0">
              <a:solidFill>
                <a:srgbClr val="000000"/>
              </a:solidFill>
            </a:endParaRPr>
          </a:p>
          <a:p>
            <a:pPr algn="l"/>
            <a:endParaRPr lang="en-US" sz="1400" b="0" i="0" dirty="0">
              <a:solidFill>
                <a:srgbClr val="000000"/>
              </a:solidFill>
              <a:effectLst/>
            </a:endParaRPr>
          </a:p>
          <a:p>
            <a:pPr algn="l"/>
            <a:endParaRPr lang="en-US" sz="1400" dirty="0">
              <a:solidFill>
                <a:srgbClr val="000000"/>
              </a:solidFill>
            </a:endParaRPr>
          </a:p>
          <a:p>
            <a:pPr algn="l"/>
            <a:endParaRPr lang="en-US" sz="1400" b="0" i="0" dirty="0">
              <a:solidFill>
                <a:srgbClr val="000000"/>
              </a:solidFill>
              <a:effectLst/>
            </a:endParaRPr>
          </a:p>
        </p:txBody>
      </p:sp>
      <p:pic>
        <p:nvPicPr>
          <p:cNvPr id="8194" name="Picture 2" descr="Artificial Intelligence in Education - Scienceworks">
            <a:extLst>
              <a:ext uri="{FF2B5EF4-FFF2-40B4-BE49-F238E27FC236}">
                <a16:creationId xmlns:a16="http://schemas.microsoft.com/office/drawing/2014/main" id="{6156645C-EDEF-8BDA-438C-00E3FF91D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0144" y="2054564"/>
            <a:ext cx="3858252" cy="21301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DFD1CA-4E34-F8AA-A59E-0F70D869543E}"/>
              </a:ext>
            </a:extLst>
          </p:cNvPr>
          <p:cNvSpPr txBox="1"/>
          <p:nvPr/>
        </p:nvSpPr>
        <p:spPr>
          <a:xfrm flipH="1">
            <a:off x="544408" y="4419602"/>
            <a:ext cx="3858254" cy="2462213"/>
          </a:xfrm>
          <a:prstGeom prst="rect">
            <a:avLst/>
          </a:prstGeom>
          <a:noFill/>
        </p:spPr>
        <p:txBody>
          <a:bodyPr wrap="square">
            <a:spAutoFit/>
          </a:bodyPr>
          <a:lstStyle/>
          <a:p>
            <a:pPr algn="l"/>
            <a:r>
              <a:rPr lang="en-US" sz="1400" b="0" i="0" dirty="0">
                <a:solidFill>
                  <a:srgbClr val="000000"/>
                </a:solidFill>
                <a:effectLst/>
                <a:latin typeface="Arial" panose="020B0604020202020204" pitchFamily="34" charset="0"/>
              </a:rPr>
              <a:t>While AI has many positive applications, there are also societal and ethical concerns that should be addressed. Most people have at least read something about AI systems discriminating </a:t>
            </a:r>
            <a:r>
              <a:rPr lang="en-US" sz="1400" b="0" i="0" dirty="0" err="1">
                <a:solidFill>
                  <a:srgbClr val="000000"/>
                </a:solidFill>
                <a:effectLst/>
                <a:latin typeface="Arial" panose="020B0604020202020204" pitchFamily="34" charset="0"/>
              </a:rPr>
              <a:t>unfairly,taking</a:t>
            </a:r>
            <a:r>
              <a:rPr lang="en-US" sz="1400" b="0" i="0" dirty="0">
                <a:solidFill>
                  <a:srgbClr val="000000"/>
                </a:solidFill>
                <a:effectLst/>
                <a:latin typeface="Arial" panose="020B0604020202020204" pitchFamily="34" charset="0"/>
              </a:rPr>
              <a:t> life-impacting decisions in a non-transparent way, ready to take all our jobs and set to wrest control from </a:t>
            </a:r>
            <a:r>
              <a:rPr lang="en-US" sz="1400" b="0" i="0" dirty="0" err="1">
                <a:solidFill>
                  <a:srgbClr val="000000"/>
                </a:solidFill>
                <a:effectLst/>
                <a:latin typeface="Arial" panose="020B0604020202020204" pitchFamily="34" charset="0"/>
              </a:rPr>
              <a:t>humans.There</a:t>
            </a:r>
            <a:r>
              <a:rPr lang="en-US" sz="1400" b="0" i="0" dirty="0">
                <a:solidFill>
                  <a:srgbClr val="000000"/>
                </a:solidFill>
                <a:effectLst/>
                <a:latin typeface="Arial" panose="020B0604020202020204" pitchFamily="34" charset="0"/>
              </a:rPr>
              <a:t> is much work going on today that tries to come up with answers to such concerns (The European Commission, 2018).</a:t>
            </a:r>
            <a:br>
              <a:rPr lang="en-US" sz="1400" b="0" i="0" dirty="0">
                <a:solidFill>
                  <a:srgbClr val="000000"/>
                </a:solidFill>
                <a:effectLst/>
                <a:latin typeface="Arial" panose="020B0604020202020204" pitchFamily="34" charset="0"/>
              </a:rPr>
            </a:br>
            <a:endParaRPr lang="en-US" sz="1400" b="0" i="0" dirty="0">
              <a:solidFill>
                <a:srgbClr val="000000"/>
              </a:solidFill>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5500"/>
            <a:ext cx="4229100" cy="1929759"/>
          </a:xfrm>
        </p:spPr>
        <p:txBody>
          <a:bodyPr/>
          <a:lstStyle/>
          <a:p>
            <a:r>
              <a:rPr lang="en-US" sz="4400" dirty="0"/>
              <a:t>04</a:t>
            </a:r>
            <a:br>
              <a:rPr lang="en-US" sz="4400" dirty="0"/>
            </a:br>
            <a:br>
              <a:rPr lang="en-US" sz="4400" dirty="0"/>
            </a:br>
            <a:r>
              <a:rPr lang="en-US" sz="4400" dirty="0"/>
              <a:t>Conclusion</a:t>
            </a:r>
          </a:p>
        </p:txBody>
      </p:sp>
      <p:pic>
        <p:nvPicPr>
          <p:cNvPr id="9218" name="Picture 2" descr="28 Best Quotes About Artificial Intelligence | Bernard Marr">
            <a:extLst>
              <a:ext uri="{FF2B5EF4-FFF2-40B4-BE49-F238E27FC236}">
                <a16:creationId xmlns:a16="http://schemas.microsoft.com/office/drawing/2014/main" id="{08D427EB-A364-C064-84FB-BC6332565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406399"/>
            <a:ext cx="5940778" cy="3564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en-US" b="0" dirty="0"/>
          </a:p>
        </p:txBody>
      </p:sp>
      <p:sp>
        <p:nvSpPr>
          <p:cNvPr id="3" name="Content Placeholder 2"/>
          <p:cNvSpPr>
            <a:spLocks noGrp="1"/>
          </p:cNvSpPr>
          <p:nvPr>
            <p:ph idx="1"/>
          </p:nvPr>
        </p:nvSpPr>
        <p:spPr>
          <a:xfrm>
            <a:off x="1035225" y="4911365"/>
            <a:ext cx="4093348" cy="1267184"/>
          </a:xfrm>
        </p:spPr>
        <p:txBody>
          <a:bodyPr/>
          <a:lstStyle/>
          <a:p>
            <a:endParaRPr lang="en-US" dirty="0"/>
          </a:p>
          <a:p>
            <a:endParaRPr lang="en-US" dirty="0"/>
          </a:p>
          <a:p>
            <a:endParaRPr lang="en-US" dirty="0"/>
          </a:p>
          <a:p>
            <a:endParaRPr lang="en-US" dirty="0"/>
          </a:p>
        </p:txBody>
      </p:sp>
      <p:sp>
        <p:nvSpPr>
          <p:cNvPr id="4" name="Content Placeholder 3"/>
          <p:cNvSpPr>
            <a:spLocks noGrp="1"/>
          </p:cNvSpPr>
          <p:nvPr>
            <p:ph idx="10"/>
          </p:nvPr>
        </p:nvSpPr>
        <p:spPr>
          <a:xfrm>
            <a:off x="4572000" y="685800"/>
            <a:ext cx="3945467" cy="5492749"/>
          </a:xfrm>
        </p:spPr>
        <p:txBody>
          <a:bodyPr/>
          <a:lstStyle/>
          <a:p>
            <a:pPr rtl="0"/>
            <a:r>
              <a:rPr lang="en-US" sz="1400" dirty="0">
                <a:solidFill>
                  <a:srgbClr val="0070C0"/>
                </a:solidFill>
                <a:effectLst/>
                <a:latin typeface="Arial" panose="020B0604020202020204" pitchFamily="34" charset="0"/>
              </a:rPr>
              <a:t>Yet, at least when it comes to education, there is also room for cooperation, whose basis is knowledge sharing. To promote the discussion and the relevance of adopting comprehensive perspectives of AI in education there is a need of more information about how countries are moving forward in this uncertain and constantly changing territory. </a:t>
            </a:r>
          </a:p>
          <a:p>
            <a:pPr rtl="0"/>
            <a:r>
              <a:rPr lang="en-US" sz="1400" dirty="0">
                <a:solidFill>
                  <a:srgbClr val="0070C0"/>
                </a:solidFill>
                <a:effectLst/>
                <a:latin typeface="Arial" panose="020B0604020202020204" pitchFamily="34" charset="0"/>
              </a:rPr>
              <a:t>The creation of an </a:t>
            </a:r>
            <a:r>
              <a:rPr lang="en-US" sz="1400" b="1" dirty="0">
                <a:solidFill>
                  <a:srgbClr val="0070C0"/>
                </a:solidFill>
                <a:effectLst/>
                <a:latin typeface="Arial" panose="020B0604020202020204" pitchFamily="34" charset="0"/>
              </a:rPr>
              <a:t>Observatory of AI in education </a:t>
            </a:r>
            <a:r>
              <a:rPr lang="en-US" sz="1400" dirty="0">
                <a:solidFill>
                  <a:srgbClr val="0070C0"/>
                </a:solidFill>
                <a:effectLst/>
                <a:latin typeface="Arial" panose="020B0604020202020204" pitchFamily="34" charset="0"/>
              </a:rPr>
              <a:t>to look at relevant initiatives of AI in education and to inform on national and international AI strategy plans may be seen as a platform for knowledge sharing and peer learning.</a:t>
            </a:r>
          </a:p>
          <a:p>
            <a:pPr rtl="0"/>
            <a:r>
              <a:rPr lang="en-US" sz="1400" dirty="0">
                <a:solidFill>
                  <a:srgbClr val="0070C0"/>
                </a:solidFill>
                <a:effectLst/>
                <a:latin typeface="Arial" panose="020B0604020202020204" pitchFamily="34" charset="0"/>
              </a:rPr>
              <a:t>However, these responses remain independent of a holistic and concerted policy framework for AI in education. Nonetheless, it is important to note that the initiatives presented are worthwhile starting measures that can guide the creation of a coherent policy framework. </a:t>
            </a:r>
            <a:endParaRPr lang="en-US" sz="1400" dirty="0">
              <a:solidFill>
                <a:srgbClr val="0070C0"/>
              </a:solidFill>
              <a:effectLst/>
            </a:endParaRPr>
          </a:p>
          <a:p>
            <a:br>
              <a:rPr lang="en-US" dirty="0">
                <a:effectLst/>
              </a:rPr>
            </a:br>
            <a:endParaRPr lang="en-US" dirty="0"/>
          </a:p>
          <a:p>
            <a:endParaRPr lang="en-US" dirty="0"/>
          </a:p>
        </p:txBody>
      </p:sp>
      <p:sp>
        <p:nvSpPr>
          <p:cNvPr id="6" name="TextBox 5">
            <a:extLst>
              <a:ext uri="{FF2B5EF4-FFF2-40B4-BE49-F238E27FC236}">
                <a16:creationId xmlns:a16="http://schemas.microsoft.com/office/drawing/2014/main" id="{F73B72E1-CD1C-FAFE-B6E6-89005248D948}"/>
              </a:ext>
            </a:extLst>
          </p:cNvPr>
          <p:cNvSpPr txBox="1"/>
          <p:nvPr/>
        </p:nvSpPr>
        <p:spPr>
          <a:xfrm>
            <a:off x="626535" y="2802466"/>
            <a:ext cx="3182052" cy="3139321"/>
          </a:xfrm>
          <a:prstGeom prst="rect">
            <a:avLst/>
          </a:prstGeom>
          <a:noFill/>
        </p:spPr>
        <p:txBody>
          <a:bodyPr wrap="square">
            <a:spAutoFit/>
          </a:bodyPr>
          <a:lstStyle/>
          <a:p>
            <a:endParaRPr lang="en-US" sz="1800" dirty="0">
              <a:effectLst/>
              <a:latin typeface="Arial" panose="020B0604020202020204" pitchFamily="34" charset="0"/>
            </a:endParaRPr>
          </a:p>
          <a:p>
            <a:endParaRPr lang="en-US" dirty="0">
              <a:latin typeface="Arial" panose="020B0604020202020204" pitchFamily="34" charset="0"/>
            </a:endParaRPr>
          </a:p>
          <a:p>
            <a:endParaRPr lang="en-US" sz="1800" dirty="0">
              <a:effectLst/>
              <a:latin typeface="Arial" panose="020B0604020202020204" pitchFamily="34" charset="0"/>
            </a:endParaRPr>
          </a:p>
          <a:p>
            <a:endParaRPr lang="en-US" dirty="0">
              <a:latin typeface="Arial" panose="020B0604020202020204" pitchFamily="34" charset="0"/>
            </a:endParaRPr>
          </a:p>
          <a:p>
            <a:r>
              <a:rPr lang="en-US" sz="1800" dirty="0">
                <a:effectLst/>
                <a:latin typeface="Arial" panose="020B0604020202020204" pitchFamily="34" charset="0"/>
              </a:rPr>
              <a:t>Inevitably, AI is a field that spurs innovation and, by doing so, increases countries’ competitiveness. Countries will continue competing in such a rich and rapidly evolving arena.</a:t>
            </a:r>
            <a:endParaRPr lang="en-US" dirty="0"/>
          </a:p>
        </p:txBody>
      </p:sp>
      <p:pic>
        <p:nvPicPr>
          <p:cNvPr id="10242" name="Picture 2" descr="Conclusion - Artificial Intelligence Applications &amp; Related Ethics">
            <a:extLst>
              <a:ext uri="{FF2B5EF4-FFF2-40B4-BE49-F238E27FC236}">
                <a16:creationId xmlns:a16="http://schemas.microsoft.com/office/drawing/2014/main" id="{B56ECBC0-EBF9-9317-3C4C-83F4D6987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225" y="1685216"/>
            <a:ext cx="161925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2543773"/>
          </a:xfrm>
        </p:spPr>
        <p:txBody>
          <a:bodyPr/>
          <a:lstStyle/>
          <a:p>
            <a:r>
              <a:rPr lang="en-US" dirty="0"/>
              <a:t>Disclaimer on publications</a:t>
            </a:r>
          </a:p>
        </p:txBody>
      </p:sp>
      <p:sp>
        <p:nvSpPr>
          <p:cNvPr id="3" name="Rectangle 2"/>
          <p:cNvSpPr/>
          <p:nvPr/>
        </p:nvSpPr>
        <p:spPr>
          <a:xfrm>
            <a:off x="457200" y="905049"/>
            <a:ext cx="4576713" cy="1754326"/>
          </a:xfrm>
          <a:prstGeom prst="rect">
            <a:avLst/>
          </a:prstGeom>
        </p:spPr>
        <p:txBody>
          <a:bodyPr wrap="square">
            <a:spAutoFit/>
          </a:bodyPr>
          <a:lstStyle/>
          <a:p>
            <a:r>
              <a:rPr lang="en-US" dirty="0"/>
              <a:t>This project has been funded with support from the European Commission. This publication reflects the views only of the author, and the Commission cannot be held responsible for any use which may be made of the information contained therein.</a:t>
            </a:r>
          </a:p>
        </p:txBody>
      </p:sp>
      <p:pic>
        <p:nvPicPr>
          <p:cNvPr id="7" name="Picture 6">
            <a:extLst>
              <a:ext uri="{FF2B5EF4-FFF2-40B4-BE49-F238E27FC236}">
                <a16:creationId xmlns:a16="http://schemas.microsoft.com/office/drawing/2014/main" id="{65135F6C-6D58-09A0-F40B-B33F4A642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351" y="5518354"/>
            <a:ext cx="3344449" cy="7201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 of Contents</a:t>
            </a:r>
            <a:endParaRPr lang="en-US" dirty="0"/>
          </a:p>
        </p:txBody>
      </p:sp>
      <p:sp>
        <p:nvSpPr>
          <p:cNvPr id="3" name="Text Placeholder 2"/>
          <p:cNvSpPr>
            <a:spLocks noGrp="1"/>
          </p:cNvSpPr>
          <p:nvPr>
            <p:ph type="body" sz="quarter" idx="10"/>
          </p:nvPr>
        </p:nvSpPr>
        <p:spPr/>
        <p:txBody>
          <a:bodyPr/>
          <a:lstStyle/>
          <a:p>
            <a:r>
              <a:rPr lang="en-US" dirty="0"/>
              <a:t>01</a:t>
            </a:r>
          </a:p>
        </p:txBody>
      </p:sp>
      <p:sp>
        <p:nvSpPr>
          <p:cNvPr id="9" name="Text Placeholder 8"/>
          <p:cNvSpPr>
            <a:spLocks noGrp="1"/>
          </p:cNvSpPr>
          <p:nvPr>
            <p:ph type="body" sz="quarter" idx="12"/>
          </p:nvPr>
        </p:nvSpPr>
        <p:spPr/>
        <p:txBody>
          <a:bodyPr/>
          <a:lstStyle/>
          <a:p>
            <a:r>
              <a:rPr lang="en-US" dirty="0"/>
              <a:t>02</a:t>
            </a:r>
          </a:p>
        </p:txBody>
      </p:sp>
      <p:sp>
        <p:nvSpPr>
          <p:cNvPr id="10" name="Text Placeholder 9"/>
          <p:cNvSpPr>
            <a:spLocks noGrp="1"/>
          </p:cNvSpPr>
          <p:nvPr>
            <p:ph type="body" sz="quarter" idx="13"/>
          </p:nvPr>
        </p:nvSpPr>
        <p:spPr/>
        <p:txBody>
          <a:bodyPr/>
          <a:lstStyle/>
          <a:p>
            <a:r>
              <a:rPr lang="en-US" dirty="0"/>
              <a:t>03</a:t>
            </a:r>
          </a:p>
        </p:txBody>
      </p:sp>
      <p:sp>
        <p:nvSpPr>
          <p:cNvPr id="11" name="Text Placeholder 10"/>
          <p:cNvSpPr>
            <a:spLocks noGrp="1"/>
          </p:cNvSpPr>
          <p:nvPr>
            <p:ph type="body" sz="quarter" idx="14"/>
          </p:nvPr>
        </p:nvSpPr>
        <p:spPr/>
        <p:txBody>
          <a:bodyPr/>
          <a:lstStyle/>
          <a:p>
            <a:r>
              <a:rPr lang="en-US" dirty="0"/>
              <a:t>04</a:t>
            </a:r>
          </a:p>
        </p:txBody>
      </p:sp>
      <p:sp>
        <p:nvSpPr>
          <p:cNvPr id="72" name="Text Placeholder 71"/>
          <p:cNvSpPr>
            <a:spLocks noGrp="1"/>
          </p:cNvSpPr>
          <p:nvPr>
            <p:ph type="body" sz="quarter" idx="21"/>
          </p:nvPr>
        </p:nvSpPr>
        <p:spPr/>
        <p:txBody>
          <a:bodyPr/>
          <a:lstStyle/>
          <a:p>
            <a:r>
              <a:rPr lang="en-US" dirty="0"/>
              <a:t>Page 3</a:t>
            </a:r>
          </a:p>
        </p:txBody>
      </p:sp>
      <p:sp>
        <p:nvSpPr>
          <p:cNvPr id="95" name="Text Placeholder 94"/>
          <p:cNvSpPr>
            <a:spLocks noGrp="1"/>
          </p:cNvSpPr>
          <p:nvPr>
            <p:ph type="body" sz="quarter" idx="22"/>
          </p:nvPr>
        </p:nvSpPr>
        <p:spPr/>
        <p:txBody>
          <a:bodyPr/>
          <a:lstStyle/>
          <a:p>
            <a:r>
              <a:rPr lang="en-US" dirty="0"/>
              <a:t>Page 7</a:t>
            </a:r>
          </a:p>
        </p:txBody>
      </p:sp>
      <p:sp>
        <p:nvSpPr>
          <p:cNvPr id="96" name="Text Placeholder 95"/>
          <p:cNvSpPr>
            <a:spLocks noGrp="1"/>
          </p:cNvSpPr>
          <p:nvPr>
            <p:ph type="body" sz="quarter" idx="23"/>
          </p:nvPr>
        </p:nvSpPr>
        <p:spPr/>
        <p:txBody>
          <a:bodyPr/>
          <a:lstStyle/>
          <a:p>
            <a:r>
              <a:rPr lang="en-US" dirty="0"/>
              <a:t>Page 10</a:t>
            </a:r>
          </a:p>
        </p:txBody>
      </p:sp>
      <p:sp>
        <p:nvSpPr>
          <p:cNvPr id="97" name="Text Placeholder 96"/>
          <p:cNvSpPr>
            <a:spLocks noGrp="1"/>
          </p:cNvSpPr>
          <p:nvPr>
            <p:ph type="body" sz="quarter" idx="24"/>
          </p:nvPr>
        </p:nvSpPr>
        <p:spPr/>
        <p:txBody>
          <a:bodyPr/>
          <a:lstStyle/>
          <a:p>
            <a:r>
              <a:rPr lang="en-US" dirty="0"/>
              <a:t>Page 15</a:t>
            </a:r>
          </a:p>
        </p:txBody>
      </p:sp>
      <p:graphicFrame>
        <p:nvGraphicFramePr>
          <p:cNvPr id="5" name="Table 4"/>
          <p:cNvGraphicFramePr>
            <a:graphicFrameLocks noGrp="1"/>
          </p:cNvGraphicFramePr>
          <p:nvPr>
            <p:extLst>
              <p:ext uri="{D42A27DB-BD31-4B8C-83A1-F6EECF244321}">
                <p14:modId xmlns:p14="http://schemas.microsoft.com/office/powerpoint/2010/main" val="48208934"/>
              </p:ext>
            </p:extLst>
          </p:nvPr>
        </p:nvGraphicFramePr>
        <p:xfrm>
          <a:off x="457200" y="3429000"/>
          <a:ext cx="1497013" cy="45720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r>
                        <a:rPr lang="en-US" sz="1800" b="1" i="1" kern="100" spc="-50" baseline="0" dirty="0">
                          <a:solidFill>
                            <a:schemeClr val="tx1">
                              <a:lumMod val="65000"/>
                              <a:lumOff val="35000"/>
                            </a:schemeClr>
                          </a:solidFill>
                          <a:latin typeface="Corbel" panose="020B0503020204020204" pitchFamily="34" charset="0"/>
                        </a:rPr>
                        <a:t>Introduction</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193545376"/>
              </p:ext>
            </p:extLst>
          </p:nvPr>
        </p:nvGraphicFramePr>
        <p:xfrm>
          <a:off x="2142239" y="3429000"/>
          <a:ext cx="1497013" cy="73152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r>
                        <a:rPr lang="en-US" sz="1800" b="1" i="1" kern="100" spc="-50" baseline="0" dirty="0">
                          <a:solidFill>
                            <a:schemeClr val="tx1">
                              <a:lumMod val="65000"/>
                              <a:lumOff val="35000"/>
                            </a:schemeClr>
                          </a:solidFill>
                          <a:latin typeface="Corbel" panose="020B0503020204020204" pitchFamily="34" charset="0"/>
                        </a:rPr>
                        <a:t>Why choose Education AI?</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757348467"/>
              </p:ext>
            </p:extLst>
          </p:nvPr>
        </p:nvGraphicFramePr>
        <p:xfrm>
          <a:off x="3829050" y="3429000"/>
          <a:ext cx="1497013" cy="155448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pPr marL="0" algn="l" defTabSz="914400" rtl="0" eaLnBrk="1" latinLnBrk="0" hangingPunct="1"/>
                      <a:r>
                        <a:rPr lang="en-US" sz="1800" b="1" i="1" kern="100" spc="-50" baseline="0" dirty="0">
                          <a:solidFill>
                            <a:schemeClr val="tx1">
                              <a:lumMod val="65000"/>
                              <a:lumOff val="35000"/>
                            </a:schemeClr>
                          </a:solidFill>
                          <a:latin typeface="Corbel" panose="020B0503020204020204" pitchFamily="34" charset="0"/>
                          <a:ea typeface="+mn-ea"/>
                          <a:cs typeface="+mn-cs"/>
                        </a:rPr>
                        <a:t>Is your school making the most of digital technologies for l</a:t>
                      </a:r>
                      <a:r>
                        <a:rPr lang="ro-RO" sz="1800" b="1" i="1" kern="100" spc="-50" baseline="0" dirty="0">
                          <a:solidFill>
                            <a:schemeClr val="tx1">
                              <a:lumMod val="65000"/>
                              <a:lumOff val="35000"/>
                            </a:schemeClr>
                          </a:solidFill>
                          <a:latin typeface="Corbel" panose="020B0503020204020204" pitchFamily="34" charset="0"/>
                          <a:ea typeface="+mn-ea"/>
                          <a:cs typeface="+mn-cs"/>
                        </a:rPr>
                        <a:t>ear</a:t>
                      </a:r>
                      <a:r>
                        <a:rPr lang="en-US" sz="1800" b="1" i="1" kern="100" spc="-50" baseline="0" dirty="0" err="1">
                          <a:solidFill>
                            <a:schemeClr val="tx1">
                              <a:lumMod val="65000"/>
                              <a:lumOff val="35000"/>
                            </a:schemeClr>
                          </a:solidFill>
                          <a:latin typeface="Corbel" panose="020B0503020204020204" pitchFamily="34" charset="0"/>
                          <a:ea typeface="+mn-ea"/>
                          <a:cs typeface="+mn-cs"/>
                        </a:rPr>
                        <a:t>ning</a:t>
                      </a:r>
                      <a:r>
                        <a:rPr lang="en-US" sz="1800" b="1" i="1" kern="100" spc="-50" baseline="0" dirty="0">
                          <a:solidFill>
                            <a:schemeClr val="tx1">
                              <a:lumMod val="65000"/>
                              <a:lumOff val="35000"/>
                            </a:schemeClr>
                          </a:solidFill>
                          <a:latin typeface="Corbel" panose="020B0503020204020204" pitchFamily="34" charset="0"/>
                          <a:ea typeface="+mn-ea"/>
                          <a:cs typeface="+mn-cs"/>
                        </a:rPr>
                        <a:t>?</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414049353"/>
              </p:ext>
            </p:extLst>
          </p:nvPr>
        </p:nvGraphicFramePr>
        <p:xfrm>
          <a:off x="5515861" y="3429000"/>
          <a:ext cx="1493103" cy="457200"/>
        </p:xfrm>
        <a:graphic>
          <a:graphicData uri="http://schemas.openxmlformats.org/drawingml/2006/table">
            <a:tbl>
              <a:tblPr>
                <a:tableStyleId>{5C22544A-7EE6-4342-B048-85BDC9FD1C3A}</a:tableStyleId>
              </a:tblPr>
              <a:tblGrid>
                <a:gridCol w="1493103">
                  <a:extLst>
                    <a:ext uri="{9D8B030D-6E8A-4147-A177-3AD203B41FA5}">
                      <a16:colId xmlns:a16="http://schemas.microsoft.com/office/drawing/2014/main" val="20000"/>
                    </a:ext>
                  </a:extLst>
                </a:gridCol>
              </a:tblGrid>
              <a:tr h="0">
                <a:tc>
                  <a:txBody>
                    <a:bodyPr/>
                    <a:lstStyle/>
                    <a:p>
                      <a:r>
                        <a:rPr lang="en-US" sz="1800" b="1" i="1" kern="100" spc="-50" baseline="0" dirty="0">
                          <a:solidFill>
                            <a:schemeClr val="tx1">
                              <a:lumMod val="65000"/>
                              <a:lumOff val="35000"/>
                            </a:schemeClr>
                          </a:solidFill>
                          <a:latin typeface="Corbel" panose="020B0503020204020204" pitchFamily="34" charset="0"/>
                        </a:rPr>
                        <a:t>Conclusion</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1983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1695849"/>
          </a:xfrm>
        </p:spPr>
        <p:txBody>
          <a:bodyPr/>
          <a:lstStyle/>
          <a:p>
            <a:r>
              <a:rPr lang="en-US" dirty="0"/>
              <a:t>01</a:t>
            </a:r>
            <a:br>
              <a:rPr lang="en-US" dirty="0"/>
            </a:br>
            <a:r>
              <a:rPr lang="en-US" dirty="0"/>
              <a:t>Introduction</a:t>
            </a:r>
            <a:endParaRPr lang="en-US" sz="1400" dirty="0"/>
          </a:p>
        </p:txBody>
      </p:sp>
      <p:sp>
        <p:nvSpPr>
          <p:cNvPr id="3" name="Rectangle 2"/>
          <p:cNvSpPr/>
          <p:nvPr/>
        </p:nvSpPr>
        <p:spPr>
          <a:xfrm>
            <a:off x="4686300" y="4051300"/>
            <a:ext cx="4216400" cy="1200329"/>
          </a:xfrm>
          <a:prstGeom prst="rect">
            <a:avLst/>
          </a:prstGeom>
        </p:spPr>
        <p:txBody>
          <a:bodyPr wrap="square">
            <a:spAutoFit/>
          </a:bodyPr>
          <a:lstStyle/>
          <a:p>
            <a:r>
              <a:rPr lang="en-US" i="1" dirty="0"/>
              <a:t>Background: the E-SOC project 	</a:t>
            </a:r>
          </a:p>
          <a:p>
            <a:r>
              <a:rPr lang="en-US" i="1" dirty="0"/>
              <a:t>How to introduce  AI  in a STEAM class</a:t>
            </a:r>
          </a:p>
          <a:p>
            <a:endParaRPr lang="en-US" i="1" dirty="0"/>
          </a:p>
          <a:p>
            <a:r>
              <a:rPr lang="en-US" i="1" dirty="0"/>
              <a:t>Guidelines purpose	</a:t>
            </a:r>
          </a:p>
        </p:txBody>
      </p:sp>
      <p:pic>
        <p:nvPicPr>
          <p:cNvPr id="1026" name="Picture 2" descr="Code.org helping launch TeachAI to guide integration of artificial  intelligence in education – GeekWire">
            <a:extLst>
              <a:ext uri="{FF2B5EF4-FFF2-40B4-BE49-F238E27FC236}">
                <a16:creationId xmlns:a16="http://schemas.microsoft.com/office/drawing/2014/main" id="{56A61E5B-8439-1B35-820B-97FA1251B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9101" y="218675"/>
            <a:ext cx="5943599" cy="3343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br>
              <a:rPr lang="en-US" dirty="0"/>
            </a:br>
            <a:br>
              <a:rPr lang="en-US" dirty="0"/>
            </a:br>
            <a:br>
              <a:rPr lang="en-US" dirty="0"/>
            </a:br>
            <a:r>
              <a:rPr lang="en-US" dirty="0">
                <a:solidFill>
                  <a:srgbClr val="0070C0"/>
                </a:solidFill>
              </a:rPr>
              <a:t>Overview</a:t>
            </a:r>
          </a:p>
        </p:txBody>
      </p:sp>
      <p:sp>
        <p:nvSpPr>
          <p:cNvPr id="4" name="Content Placeholder 3"/>
          <p:cNvSpPr>
            <a:spLocks noGrp="1"/>
          </p:cNvSpPr>
          <p:nvPr>
            <p:ph idx="1"/>
          </p:nvPr>
        </p:nvSpPr>
        <p:spPr>
          <a:xfrm>
            <a:off x="3152634" y="685799"/>
            <a:ext cx="2593074" cy="5974307"/>
          </a:xfrm>
        </p:spPr>
        <p:txBody>
          <a:bodyPr/>
          <a:lstStyle/>
          <a:p>
            <a:pPr>
              <a:buNone/>
            </a:pPr>
            <a:r>
              <a:rPr lang="en-US" sz="2000" b="1" dirty="0">
                <a:solidFill>
                  <a:srgbClr val="0070C0"/>
                </a:solidFill>
              </a:rPr>
              <a:t>E-SOC Project </a:t>
            </a:r>
          </a:p>
          <a:p>
            <a:r>
              <a:rPr lang="en-US" dirty="0">
                <a:solidFill>
                  <a:srgbClr val="0070C0"/>
                </a:solidFill>
              </a:rPr>
              <a:t>is a European project founded under the Erasmus + KA</a:t>
            </a:r>
            <a:r>
              <a:rPr lang="ro-RO" dirty="0">
                <a:solidFill>
                  <a:srgbClr val="0070C0"/>
                </a:solidFill>
              </a:rPr>
              <a:t>2</a:t>
            </a:r>
            <a:r>
              <a:rPr lang="en-US" dirty="0">
                <a:solidFill>
                  <a:srgbClr val="0070C0"/>
                </a:solidFill>
              </a:rPr>
              <a:t> </a:t>
            </a:r>
            <a:r>
              <a:rPr lang="en-US" dirty="0" err="1">
                <a:solidFill>
                  <a:srgbClr val="0070C0"/>
                </a:solidFill>
              </a:rPr>
              <a:t>programme</a:t>
            </a:r>
            <a:r>
              <a:rPr lang="en-US" dirty="0">
                <a:solidFill>
                  <a:srgbClr val="0070C0"/>
                </a:solidFill>
              </a:rPr>
              <a:t>. It aims at tackling the low representation of girls in STEAM education (Science, Technology, Engineering and Mathematics) and subsequently women in STEAM careers, considering that one of the reasons why STEAM disciplines are unappealing to girls is the persistent stereotypes. In addition, teachers are not always equipped to manage gender diversity in their classrooms. Educational materials also lack female characters, role models likely to stir young girls' interest in these subjects from a young age,</a:t>
            </a:r>
          </a:p>
          <a:p>
            <a:endParaRPr lang="en-US" dirty="0"/>
          </a:p>
        </p:txBody>
      </p:sp>
      <p:sp>
        <p:nvSpPr>
          <p:cNvPr id="5" name="Content Placeholder 4"/>
          <p:cNvSpPr>
            <a:spLocks noGrp="1"/>
          </p:cNvSpPr>
          <p:nvPr>
            <p:ph idx="10"/>
          </p:nvPr>
        </p:nvSpPr>
        <p:spPr>
          <a:xfrm>
            <a:off x="6114197" y="685800"/>
            <a:ext cx="2572603" cy="5492750"/>
          </a:xfrm>
        </p:spPr>
        <p:txBody>
          <a:bodyPr/>
          <a:lstStyle/>
          <a:p>
            <a:r>
              <a:rPr lang="en-US" dirty="0">
                <a:solidFill>
                  <a:srgbClr val="0070C0"/>
                </a:solidFill>
              </a:rPr>
              <a:t>interest in STEAM disciplines among girls. The E-SOC project focuses on the creation of an e-learning platform where educational and awareness-raising materials can be uploaded for use by secondary-level teachers (of pupils aged 12 to 18), which will enhance the girls’ number who choose STEAM education and plan STEAM careers.</a:t>
            </a:r>
          </a:p>
          <a:p>
            <a:endParaRPr lang="en-US" dirty="0"/>
          </a:p>
          <a:p>
            <a:endParaRPr lang="en-US" dirty="0"/>
          </a:p>
          <a:p>
            <a:pPr lvl="3"/>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82087397"/>
              </p:ext>
            </p:extLst>
          </p:nvPr>
        </p:nvGraphicFramePr>
        <p:xfrm>
          <a:off x="6782937" y="4053385"/>
          <a:ext cx="1912838" cy="381000"/>
        </p:xfrm>
        <a:graphic>
          <a:graphicData uri="http://schemas.openxmlformats.org/drawingml/2006/table">
            <a:tbl>
              <a:tblPr>
                <a:tableStyleId>{5C22544A-7EE6-4342-B048-85BDC9FD1C3A}</a:tableStyleId>
              </a:tblPr>
              <a:tblGrid>
                <a:gridCol w="1912838">
                  <a:extLst>
                    <a:ext uri="{9D8B030D-6E8A-4147-A177-3AD203B41FA5}">
                      <a16:colId xmlns:a16="http://schemas.microsoft.com/office/drawing/2014/main" val="20000"/>
                    </a:ext>
                  </a:extLst>
                </a:gridCol>
              </a:tblGrid>
              <a:tr h="0">
                <a:tc>
                  <a:txBody>
                    <a:bodyPr/>
                    <a:lstStyle/>
                    <a:p>
                      <a:endParaRPr lang="en-US" sz="1300" i="1" kern="100" spc="-50" baseline="0" dirty="0">
                        <a:solidFill>
                          <a:schemeClr val="accent1"/>
                        </a:solidFill>
                        <a:latin typeface="Corbel" panose="020B0503020204020204" pitchFamily="34" charset="0"/>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9281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3182052" cy="3074671"/>
          </a:xfrm>
        </p:spPr>
        <p:txBody>
          <a:bodyPr/>
          <a:lstStyle/>
          <a:p>
            <a:r>
              <a:rPr lang="en-US" dirty="0"/>
              <a:t>Introduction </a:t>
            </a:r>
            <a:br>
              <a:rPr lang="en-US" dirty="0"/>
            </a:br>
            <a:br>
              <a:rPr lang="en-US" dirty="0"/>
            </a:br>
            <a:r>
              <a:rPr lang="en-US" dirty="0">
                <a:solidFill>
                  <a:srgbClr val="0070C0"/>
                </a:solidFill>
              </a:rPr>
              <a:t>How to introduce</a:t>
            </a:r>
            <a:br>
              <a:rPr lang="en-US" dirty="0">
                <a:solidFill>
                  <a:srgbClr val="0070C0"/>
                </a:solidFill>
              </a:rPr>
            </a:br>
            <a:r>
              <a:rPr lang="en-US" dirty="0">
                <a:solidFill>
                  <a:srgbClr val="0070C0"/>
                </a:solidFill>
              </a:rPr>
              <a:t>AI  in our class?</a:t>
            </a:r>
            <a:br>
              <a:rPr lang="en-US" dirty="0">
                <a:solidFill>
                  <a:srgbClr val="0070C0"/>
                </a:solidFill>
              </a:rPr>
            </a:br>
            <a:endParaRPr lang="en-US" dirty="0">
              <a:solidFill>
                <a:srgbClr val="0070C0"/>
              </a:solidFill>
            </a:endParaRPr>
          </a:p>
        </p:txBody>
      </p:sp>
      <p:sp>
        <p:nvSpPr>
          <p:cNvPr id="8" name="Content Placeholder 7"/>
          <p:cNvSpPr>
            <a:spLocks noGrp="1"/>
          </p:cNvSpPr>
          <p:nvPr>
            <p:ph idx="1"/>
          </p:nvPr>
        </p:nvSpPr>
        <p:spPr>
          <a:xfrm>
            <a:off x="3992137" y="2698594"/>
            <a:ext cx="2157203" cy="3791415"/>
          </a:xfrm>
        </p:spPr>
        <p:txBody>
          <a:bodyPr/>
          <a:lstStyle/>
          <a:p>
            <a:pPr lvl="3"/>
            <a:r>
              <a:rPr lang="en-US" sz="1600" b="0" i="0" dirty="0">
                <a:solidFill>
                  <a:srgbClr val="4D5156"/>
                </a:solidFill>
                <a:effectLst/>
                <a:latin typeface="Google Sans"/>
              </a:rPr>
              <a:t>Artificial intelligence, or “AI,” is </a:t>
            </a:r>
            <a:r>
              <a:rPr lang="en-US" sz="1600" b="0" i="0" dirty="0">
                <a:solidFill>
                  <a:srgbClr val="040C28"/>
                </a:solidFill>
                <a:effectLst/>
                <a:latin typeface="Google Sans"/>
              </a:rPr>
              <a:t>the ability for a computer to think and learn</a:t>
            </a:r>
            <a:r>
              <a:rPr lang="en-US" sz="1600" b="0" i="0" dirty="0">
                <a:solidFill>
                  <a:srgbClr val="4D5156"/>
                </a:solidFill>
                <a:effectLst/>
                <a:latin typeface="Google Sans"/>
              </a:rPr>
              <a:t>. With AI, computers can perform tasks that are typically done by people, including processing language, problem-solving, and learning. Artificial intelligence is a tool, much like other types of new technologies.</a:t>
            </a:r>
            <a:r>
              <a:rPr lang="en-US" sz="1600" dirty="0"/>
              <a:t> </a:t>
            </a:r>
          </a:p>
          <a:p>
            <a:pPr lvl="3"/>
            <a:endParaRPr lang="en-US" sz="1600" dirty="0"/>
          </a:p>
          <a:p>
            <a:pPr lvl="3"/>
            <a:endParaRPr lang="en-US" dirty="0"/>
          </a:p>
        </p:txBody>
      </p:sp>
      <p:sp>
        <p:nvSpPr>
          <p:cNvPr id="9" name="Content Placeholder 8"/>
          <p:cNvSpPr>
            <a:spLocks noGrp="1"/>
          </p:cNvSpPr>
          <p:nvPr>
            <p:ph idx="10"/>
          </p:nvPr>
        </p:nvSpPr>
        <p:spPr>
          <a:xfrm>
            <a:off x="6353908" y="2910468"/>
            <a:ext cx="2332892" cy="3392478"/>
          </a:xfrm>
        </p:spPr>
        <p:txBody>
          <a:bodyPr/>
          <a:lstStyle/>
          <a:p>
            <a:r>
              <a:rPr lang="en-US" dirty="0"/>
              <a:t> </a:t>
            </a:r>
            <a:r>
              <a:rPr lang="en-US" dirty="0">
                <a:solidFill>
                  <a:srgbClr val="0070C0"/>
                </a:solidFill>
              </a:rPr>
              <a:t>Following the publication of a White Paper on AI, in April 2021 the European Commission proposed a regulation (the Artificial Intelligence Act) laying down </a:t>
            </a:r>
            <a:r>
              <a:rPr lang="en-US" dirty="0" err="1">
                <a:solidFill>
                  <a:srgbClr val="0070C0"/>
                </a:solidFill>
              </a:rPr>
              <a:t>harmonised</a:t>
            </a:r>
            <a:r>
              <a:rPr lang="en-US" dirty="0">
                <a:solidFill>
                  <a:srgbClr val="0070C0"/>
                </a:solidFill>
              </a:rPr>
              <a:t> rules on AI and intending to safeguard European Union (EU) values and fundamental rights (including gender equality) and user safety.</a:t>
            </a:r>
          </a:p>
        </p:txBody>
      </p:sp>
      <p:sp>
        <p:nvSpPr>
          <p:cNvPr id="16386" name="AutoShape 2" descr="Imagini pentru stem female role mode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ini pentru stem female role mode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Top 7 Artificial Intelligence Characteristics with Examples - TechVidvan">
            <a:extLst>
              <a:ext uri="{FF2B5EF4-FFF2-40B4-BE49-F238E27FC236}">
                <a16:creationId xmlns:a16="http://schemas.microsoft.com/office/drawing/2014/main" id="{F493C8A8-49A7-E89C-66D5-7AA620537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585" y="555054"/>
            <a:ext cx="4859215" cy="21435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rtificial intelligence and gender equality: key findings of UNESCO's  Global Dialogue">
            <a:extLst>
              <a:ext uri="{FF2B5EF4-FFF2-40B4-BE49-F238E27FC236}">
                <a16:creationId xmlns:a16="http://schemas.microsoft.com/office/drawing/2014/main" id="{5AAC9EF1-B7FC-72EA-5758-841FFC23B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518162"/>
            <a:ext cx="2865381" cy="405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11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799"/>
            <a:ext cx="3300761" cy="1547949"/>
          </a:xfrm>
        </p:spPr>
        <p:txBody>
          <a:bodyPr/>
          <a:lstStyle/>
          <a:p>
            <a:r>
              <a:rPr lang="en-US" dirty="0"/>
              <a:t>Introduction</a:t>
            </a:r>
            <a:br>
              <a:rPr lang="en-US" dirty="0"/>
            </a:br>
            <a:br>
              <a:rPr lang="en-US" dirty="0"/>
            </a:br>
            <a:r>
              <a:rPr lang="en-US" dirty="0">
                <a:solidFill>
                  <a:srgbClr val="0070C0"/>
                </a:solidFill>
              </a:rPr>
              <a:t>If </a:t>
            </a:r>
            <a:r>
              <a:rPr lang="en-US" b="1" kern="150" dirty="0">
                <a:solidFill>
                  <a:srgbClr val="0070C0"/>
                </a:solidFill>
                <a:effectLst/>
                <a:latin typeface="Inter"/>
                <a:ea typeface="Times New Roman" panose="02020603050405020304" pitchFamily="18" charset="0"/>
                <a:cs typeface="Times New Roman" panose="02020603050405020304" pitchFamily="18" charset="0"/>
              </a:rPr>
              <a:t>AI is the future, gender equity is essential</a:t>
            </a:r>
            <a:br>
              <a:rPr lang="en-US" sz="1800" kern="150" dirty="0">
                <a:effectLst/>
                <a:latin typeface="Calibri" panose="020F0502020204030204" pitchFamily="34" charset="0"/>
                <a:ea typeface="Calibri" panose="020F0502020204030204" pitchFamily="34" charset="0"/>
                <a:cs typeface="Arial" panose="020B0604020202020204" pitchFamily="34" charset="0"/>
              </a:rPr>
            </a:br>
            <a:endParaRPr lang="en-US" dirty="0">
              <a:solidFill>
                <a:srgbClr val="0070C0"/>
              </a:solidFill>
            </a:endParaRPr>
          </a:p>
        </p:txBody>
      </p:sp>
      <p:sp>
        <p:nvSpPr>
          <p:cNvPr id="4" name="Content Placeholder 3"/>
          <p:cNvSpPr>
            <a:spLocks noGrp="1"/>
          </p:cNvSpPr>
          <p:nvPr>
            <p:ph idx="13"/>
          </p:nvPr>
        </p:nvSpPr>
        <p:spPr>
          <a:xfrm>
            <a:off x="2838604" y="2233749"/>
            <a:ext cx="2235200" cy="4456983"/>
          </a:xfrm>
        </p:spPr>
        <p:txBody>
          <a:bodyPr/>
          <a:lstStyle/>
          <a:p>
            <a:r>
              <a:rPr lang="en-US" sz="1400" i="1" kern="0" dirty="0">
                <a:solidFill>
                  <a:srgbClr val="0070C0"/>
                </a:solidFill>
                <a:effectLst/>
                <a:latin typeface="Inter"/>
                <a:ea typeface="Times New Roman" panose="02020603050405020304" pitchFamily="18" charset="0"/>
                <a:cs typeface="Times New Roman" panose="02020603050405020304" pitchFamily="18" charset="0"/>
              </a:rPr>
              <a:t>As the world faces many serious challenges — from climate change and poverty to displacement and social injustice – women and girls are key to tackling those issues and shaping future prosperity for all. Artificial Intelligence (AI), along with other digital tools, has the potential to help us address those challenges and open new opportunities. Seizing that potential requires us to take meaningful action to mitigate the risks AI poses to women and girls, and to use AI to advance gender equity</a:t>
            </a:r>
            <a:r>
              <a:rPr lang="en-US" sz="1800" i="1" kern="0" dirty="0">
                <a:solidFill>
                  <a:srgbClr val="0070C0"/>
                </a:solidFill>
                <a:effectLst/>
                <a:latin typeface="Inter"/>
                <a:ea typeface="Times New Roman" panose="02020603050405020304" pitchFamily="18" charset="0"/>
                <a:cs typeface="Times New Roman" panose="02020603050405020304" pitchFamily="18" charset="0"/>
              </a:rPr>
              <a:t>.</a:t>
            </a:r>
            <a:endParaRPr lang="en-US" sz="1800" kern="15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solidFill>
                <a:srgbClr val="0070C0"/>
              </a:solidFill>
            </a:endParaRPr>
          </a:p>
        </p:txBody>
      </p:sp>
      <p:sp>
        <p:nvSpPr>
          <p:cNvPr id="8" name="Rectangle 7"/>
          <p:cNvSpPr/>
          <p:nvPr/>
        </p:nvSpPr>
        <p:spPr>
          <a:xfrm>
            <a:off x="5556004" y="3438525"/>
            <a:ext cx="2752724" cy="3139321"/>
          </a:xfrm>
          <a:prstGeom prst="rect">
            <a:avLst/>
          </a:prstGeom>
        </p:spPr>
        <p:txBody>
          <a:bodyPr wrap="square">
            <a:spAutoFit/>
          </a:bodyPr>
          <a:lstStyle/>
          <a:p>
            <a:endParaRPr lang="en-US" sz="1600" dirty="0">
              <a:solidFill>
                <a:schemeClr val="tx1">
                  <a:lumMod val="65000"/>
                  <a:lumOff val="35000"/>
                </a:schemeClr>
              </a:solidFill>
            </a:endParaRPr>
          </a:p>
          <a:p>
            <a:r>
              <a:rPr lang="en-US" sz="1400" dirty="0">
                <a:solidFill>
                  <a:schemeClr val="tx1">
                    <a:lumMod val="65000"/>
                    <a:lumOff val="35000"/>
                  </a:schemeClr>
                </a:solidFill>
              </a:rPr>
              <a:t>N.B. Teachers can be assisted for the following tasks:</a:t>
            </a:r>
          </a:p>
          <a:p>
            <a:pPr marL="285750" indent="-285750">
              <a:buFont typeface="Arial" panose="020B0604020202020204" pitchFamily="34" charset="0"/>
              <a:buChar char="•"/>
            </a:pPr>
            <a:r>
              <a:rPr lang="en-US" sz="1400" dirty="0">
                <a:solidFill>
                  <a:schemeClr val="tx1">
                    <a:lumMod val="65000"/>
                    <a:lumOff val="35000"/>
                  </a:schemeClr>
                </a:solidFill>
              </a:rPr>
              <a:t>Marking assignments</a:t>
            </a:r>
          </a:p>
          <a:p>
            <a:pPr marL="285750" indent="-285750">
              <a:buFont typeface="Arial" panose="020B0604020202020204" pitchFamily="34" charset="0"/>
              <a:buChar char="•"/>
            </a:pPr>
            <a:r>
              <a:rPr lang="en-US" sz="1400" dirty="0">
                <a:solidFill>
                  <a:schemeClr val="tx1">
                    <a:lumMod val="65000"/>
                    <a:lumOff val="35000"/>
                  </a:schemeClr>
                </a:solidFill>
              </a:rPr>
              <a:t>Using Virtual teaching assistants to answer students’ questions</a:t>
            </a:r>
          </a:p>
          <a:p>
            <a:pPr marL="285750" indent="-285750">
              <a:buFont typeface="Arial" panose="020B0604020202020204" pitchFamily="34" charset="0"/>
              <a:buChar char="•"/>
            </a:pPr>
            <a:r>
              <a:rPr lang="en-US" sz="1400" dirty="0">
                <a:solidFill>
                  <a:schemeClr val="tx1">
                    <a:lumMod val="65000"/>
                    <a:lumOff val="35000"/>
                  </a:schemeClr>
                </a:solidFill>
              </a:rPr>
              <a:t>Apply adaptive learning</a:t>
            </a:r>
          </a:p>
          <a:p>
            <a:pPr marL="285750" indent="-285750">
              <a:buFont typeface="Arial" panose="020B0604020202020204" pitchFamily="34" charset="0"/>
              <a:buChar char="•"/>
            </a:pPr>
            <a:r>
              <a:rPr lang="en-US" sz="1400" dirty="0">
                <a:solidFill>
                  <a:schemeClr val="tx1">
                    <a:lumMod val="65000"/>
                    <a:lumOff val="35000"/>
                  </a:schemeClr>
                </a:solidFill>
              </a:rPr>
              <a:t>Analise students’ abilities, interests, and potential through classroom interaction, even recommend their career path.</a:t>
            </a:r>
            <a:endParaRPr lang="en-US" sz="1400" dirty="0"/>
          </a:p>
        </p:txBody>
      </p:sp>
      <p:pic>
        <p:nvPicPr>
          <p:cNvPr id="6" name="Content Placeholder 5">
            <a:extLst>
              <a:ext uri="{FF2B5EF4-FFF2-40B4-BE49-F238E27FC236}">
                <a16:creationId xmlns:a16="http://schemas.microsoft.com/office/drawing/2014/main" id="{E5C80C84-AA84-F755-968A-2FEB657CFE54}"/>
              </a:ext>
            </a:extLst>
          </p:cNvPr>
          <p:cNvPicPr>
            <a:picLocks noGrp="1"/>
          </p:cNvPicPr>
          <p:nvPr>
            <p:ph idx="1"/>
          </p:nvPr>
        </p:nvPicPr>
        <p:blipFill>
          <a:blip r:embed="rId2"/>
          <a:srcRect/>
          <a:stretch>
            <a:fillRect/>
          </a:stretch>
        </p:blipFill>
        <p:spPr>
          <a:xfrm>
            <a:off x="5208688" y="685800"/>
            <a:ext cx="3100040" cy="2752725"/>
          </a:xfrm>
          <a:prstGeom prst="rect">
            <a:avLst/>
          </a:prstGeom>
          <a:noFill/>
          <a:ln>
            <a:noFill/>
            <a:prstDash/>
          </a:ln>
        </p:spPr>
      </p:pic>
      <p:sp>
        <p:nvSpPr>
          <p:cNvPr id="9" name="TextBox 8">
            <a:extLst>
              <a:ext uri="{FF2B5EF4-FFF2-40B4-BE49-F238E27FC236}">
                <a16:creationId xmlns:a16="http://schemas.microsoft.com/office/drawing/2014/main" id="{5AA4838C-56C2-B319-F51D-10CB88412840}"/>
              </a:ext>
            </a:extLst>
          </p:cNvPr>
          <p:cNvSpPr txBox="1"/>
          <p:nvPr/>
        </p:nvSpPr>
        <p:spPr>
          <a:xfrm>
            <a:off x="206829" y="2828836"/>
            <a:ext cx="2235201" cy="3693319"/>
          </a:xfrm>
          <a:prstGeom prst="rect">
            <a:avLst/>
          </a:prstGeom>
          <a:noFill/>
        </p:spPr>
        <p:txBody>
          <a:bodyPr wrap="square">
            <a:spAutoFit/>
          </a:bodyPr>
          <a:lstStyle/>
          <a:p>
            <a:r>
              <a:rPr lang="en-US" b="0" i="0" dirty="0">
                <a:solidFill>
                  <a:srgbClr val="0F0F0F"/>
                </a:solidFill>
                <a:effectLst/>
                <a:latin typeface="Roboto" panose="02000000000000000000" pitchFamily="2" charset="0"/>
              </a:rPr>
              <a:t>What is artificial intelligence (AI)? This animated video describes how artificial intelligence works, where it can be found, and how it influences our lives.</a:t>
            </a:r>
          </a:p>
          <a:p>
            <a:endParaRPr lang="en-US" b="0" i="0" dirty="0">
              <a:solidFill>
                <a:srgbClr val="0F0F0F"/>
              </a:solidFill>
              <a:effectLst/>
              <a:latin typeface="Roboto" panose="02000000000000000000" pitchFamily="2" charset="0"/>
              <a:hlinkClick r:id="rId3"/>
            </a:endParaRPr>
          </a:p>
          <a:p>
            <a:r>
              <a:rPr lang="en-US" b="0" i="0" dirty="0">
                <a:solidFill>
                  <a:srgbClr val="0F0F0F"/>
                </a:solidFill>
                <a:effectLst/>
                <a:latin typeface="Roboto" panose="02000000000000000000" pitchFamily="2" charset="0"/>
                <a:hlinkClick r:id="rId3"/>
              </a:rPr>
              <a:t>https://www.youtube.com/watch?v=NbEbs6I3eLw</a:t>
            </a:r>
            <a:r>
              <a:rPr lang="en-US" dirty="0">
                <a:solidFill>
                  <a:srgbClr val="0F0F0F"/>
                </a:solidFill>
                <a:latin typeface="Roboto" panose="02000000000000000000" pitchFamily="2" charset="0"/>
              </a:rPr>
              <a:t> </a:t>
            </a:r>
          </a:p>
          <a:p>
            <a:endParaRPr lang="en-US" b="0" i="0" dirty="0">
              <a:solidFill>
                <a:srgbClr val="0F0F0F"/>
              </a:solidFill>
              <a:effectLst/>
              <a:latin typeface="Roboto" panose="020000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3600"/>
            <a:ext cx="4305300" cy="2105192"/>
          </a:xfrm>
        </p:spPr>
        <p:txBody>
          <a:bodyPr/>
          <a:lstStyle/>
          <a:p>
            <a:r>
              <a:rPr lang="en-US" sz="4800" dirty="0"/>
              <a:t>02 </a:t>
            </a:r>
            <a:br>
              <a:rPr lang="en-US" sz="4800" dirty="0"/>
            </a:br>
            <a:r>
              <a:rPr lang="en-US" sz="4800" dirty="0"/>
              <a:t>Why Choose Education AI? </a:t>
            </a:r>
          </a:p>
        </p:txBody>
      </p:sp>
      <p:sp>
        <p:nvSpPr>
          <p:cNvPr id="4" name="Rectangle 3"/>
          <p:cNvSpPr/>
          <p:nvPr/>
        </p:nvSpPr>
        <p:spPr>
          <a:xfrm>
            <a:off x="4474029" y="2329544"/>
            <a:ext cx="3984171" cy="4308872"/>
          </a:xfrm>
          <a:prstGeom prst="rect">
            <a:avLst/>
          </a:prstGeom>
        </p:spPr>
        <p:txBody>
          <a:bodyPr wrap="square">
            <a:spAutoFit/>
          </a:bodyPr>
          <a:lstStyle/>
          <a:p>
            <a:r>
              <a:rPr lang="en-US" sz="2000" b="1" i="0" dirty="0">
                <a:solidFill>
                  <a:srgbClr val="050533"/>
                </a:solidFill>
                <a:effectLst/>
                <a:latin typeface="Source Sans Pro" panose="020B0503030403020204" pitchFamily="34" charset="0"/>
              </a:rPr>
              <a:t>Our approach to computer science learning</a:t>
            </a:r>
            <a:r>
              <a:rPr lang="en-US" b="0" i="0" dirty="0">
                <a:solidFill>
                  <a:srgbClr val="050533"/>
                </a:solidFill>
                <a:effectLst/>
                <a:latin typeface="Source Sans Pro" panose="020B0503030403020204" pitchFamily="34" charset="0"/>
              </a:rPr>
              <a:t>:</a:t>
            </a:r>
            <a:endParaRPr lang="en-US" i="1" dirty="0"/>
          </a:p>
          <a:p>
            <a:pPr algn="l">
              <a:buFont typeface="Arial" panose="020B0604020202020204" pitchFamily="34" charset="0"/>
              <a:buChar char="•"/>
            </a:pPr>
            <a:r>
              <a:rPr lang="en-US" b="0" i="0" dirty="0">
                <a:solidFill>
                  <a:srgbClr val="050533"/>
                </a:solidFill>
                <a:effectLst/>
                <a:latin typeface="Montserrat" panose="00000500000000000000" pitchFamily="2" charset="0"/>
              </a:rPr>
              <a:t>Granular approach built from individual learning objectives</a:t>
            </a:r>
          </a:p>
          <a:p>
            <a:pPr algn="l">
              <a:buFont typeface="Arial" panose="020B0604020202020204" pitchFamily="34" charset="0"/>
              <a:buChar char="•"/>
            </a:pPr>
            <a:r>
              <a:rPr lang="en-US" b="0" i="0" dirty="0">
                <a:solidFill>
                  <a:srgbClr val="050533"/>
                </a:solidFill>
                <a:effectLst/>
                <a:latin typeface="Montserrat" panose="00000500000000000000" pitchFamily="2" charset="0"/>
              </a:rPr>
              <a:t>Student journey seamlessly mapped from fundamentals to advanced</a:t>
            </a:r>
          </a:p>
          <a:p>
            <a:pPr algn="l">
              <a:buFont typeface="Arial" panose="020B0604020202020204" pitchFamily="34" charset="0"/>
              <a:buChar char="•"/>
            </a:pPr>
            <a:r>
              <a:rPr lang="en-US" b="0" i="0" dirty="0">
                <a:solidFill>
                  <a:srgbClr val="050533"/>
                </a:solidFill>
                <a:effectLst/>
                <a:latin typeface="Montserrat" panose="00000500000000000000" pitchFamily="2" charset="0"/>
              </a:rPr>
              <a:t>Arrange topics to best suit your students</a:t>
            </a:r>
          </a:p>
          <a:p>
            <a:pPr algn="l">
              <a:buFont typeface="Arial" panose="020B0604020202020204" pitchFamily="34" charset="0"/>
              <a:buChar char="•"/>
            </a:pPr>
            <a:r>
              <a:rPr lang="en-US" b="0" i="0" dirty="0">
                <a:solidFill>
                  <a:srgbClr val="050533"/>
                </a:solidFill>
                <a:effectLst/>
                <a:latin typeface="Montserrat" panose="00000500000000000000" pitchFamily="2" charset="0"/>
              </a:rPr>
              <a:t>Adapting lesson plans to your student's learning progression</a:t>
            </a:r>
          </a:p>
          <a:p>
            <a:pPr algn="l">
              <a:buFont typeface="Arial" panose="020B0604020202020204" pitchFamily="34" charset="0"/>
              <a:buChar char="•"/>
            </a:pPr>
            <a:r>
              <a:rPr lang="en-US" b="0" i="0" dirty="0">
                <a:solidFill>
                  <a:srgbClr val="050533"/>
                </a:solidFill>
                <a:effectLst/>
                <a:latin typeface="Montserrat" panose="00000500000000000000" pitchFamily="2" charset="0"/>
              </a:rPr>
              <a:t>Save time with automatic marking of questions and code.</a:t>
            </a:r>
          </a:p>
          <a:p>
            <a:endParaRPr lang="en-US" i="1" dirty="0"/>
          </a:p>
          <a:p>
            <a:r>
              <a:rPr lang="en-US" i="1"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04" y="685800"/>
            <a:ext cx="3440948" cy="1219200"/>
          </a:xfrm>
        </p:spPr>
        <p:txBody>
          <a:bodyPr/>
          <a:lstStyle/>
          <a:p>
            <a:r>
              <a:rPr lang="en-US" dirty="0"/>
              <a:t>  </a:t>
            </a:r>
            <a:r>
              <a:rPr lang="en-US" b="0" i="0" dirty="0">
                <a:effectLst/>
                <a:latin typeface="Arial" panose="020B0604020202020204" pitchFamily="34" charset="0"/>
              </a:rPr>
              <a:t>A new curriculum for a digital and AI-powered Education</a:t>
            </a:r>
            <a:endParaRPr lang="en-US" b="0" dirty="0"/>
          </a:p>
        </p:txBody>
      </p:sp>
      <p:sp>
        <p:nvSpPr>
          <p:cNvPr id="3" name="Content Placeholder 2"/>
          <p:cNvSpPr>
            <a:spLocks noGrp="1"/>
          </p:cNvSpPr>
          <p:nvPr>
            <p:ph idx="1"/>
          </p:nvPr>
        </p:nvSpPr>
        <p:spPr>
          <a:xfrm>
            <a:off x="3829078" y="960121"/>
            <a:ext cx="4857722" cy="4788746"/>
          </a:xfrm>
        </p:spPr>
        <p:txBody>
          <a:bodyPr/>
          <a:lstStyle/>
          <a:p>
            <a:pPr>
              <a:buNone/>
            </a:pPr>
            <a:r>
              <a:rPr lang="en-US" sz="1200" dirty="0">
                <a:solidFill>
                  <a:srgbClr val="0070C0"/>
                </a:solidFill>
                <a:effectLst/>
                <a:latin typeface="Montserrat" panose="00000500000000000000" pitchFamily="2" charset="0"/>
                <a:cs typeface="Arial" panose="020B0604020202020204" pitchFamily="34" charset="0"/>
              </a:rPr>
              <a:t>The framework </a:t>
            </a:r>
            <a:r>
              <a:rPr lang="en-US" sz="1200" dirty="0" err="1">
                <a:solidFill>
                  <a:srgbClr val="0070C0"/>
                </a:solidFill>
                <a:effectLst/>
                <a:latin typeface="Montserrat" panose="00000500000000000000" pitchFamily="2" charset="0"/>
                <a:cs typeface="Arial" panose="020B0604020202020204" pitchFamily="34" charset="0"/>
              </a:rPr>
              <a:t>emphasises</a:t>
            </a:r>
            <a:r>
              <a:rPr lang="en-US" sz="1200" dirty="0">
                <a:solidFill>
                  <a:srgbClr val="0070C0"/>
                </a:solidFill>
                <a:effectLst/>
                <a:latin typeface="Montserrat" panose="00000500000000000000" pitchFamily="2" charset="0"/>
                <a:cs typeface="Arial" panose="020B0604020202020204" pitchFamily="34" charset="0"/>
              </a:rPr>
              <a:t> the role that digital technologies have in supporting six key areas of knowledge: 1-Understanding ICT in education; 2-Curriculum &amp; Assessment; 3-Pedagogy; 4-ICT; 5-Organisation &amp; Administration; 6-Teacher Professional Learning. The framework sets three phases of knowledge acquisition: 1-technology literacy; 2-knowledge deepening; 3-knowledge creation</a:t>
            </a:r>
            <a:endParaRPr lang="en-US" sz="1200" dirty="0">
              <a:solidFill>
                <a:srgbClr val="0070C0"/>
              </a:solidFill>
              <a:latin typeface="Montserrat" panose="00000500000000000000" pitchFamily="2" charset="0"/>
              <a:cs typeface="Arial" panose="020B0604020202020204" pitchFamily="34" charset="0"/>
            </a:endParaRPr>
          </a:p>
          <a:p>
            <a:pPr algn="l"/>
            <a:r>
              <a:rPr lang="en-US" sz="1200" b="0" dirty="0">
                <a:solidFill>
                  <a:srgbClr val="0070C0"/>
                </a:solidFill>
                <a:effectLst/>
                <a:latin typeface="Montserrat" panose="00000500000000000000" pitchFamily="2" charset="0"/>
                <a:cs typeface="Arial" panose="020B0604020202020204" pitchFamily="34" charset="0"/>
              </a:rPr>
              <a:t>Another framework along this same line of support to teachers in the integration of digital technologies to their practices is </a:t>
            </a:r>
            <a:r>
              <a:rPr lang="en-US" sz="1200" b="1" dirty="0">
                <a:solidFill>
                  <a:srgbClr val="0070C0"/>
                </a:solidFill>
                <a:effectLst/>
                <a:latin typeface="Montserrat" panose="00000500000000000000" pitchFamily="2" charset="0"/>
                <a:cs typeface="Arial" panose="020B0604020202020204" pitchFamily="34" charset="0"/>
              </a:rPr>
              <a:t>“ICT Competencies and Standards from the Pedagogical Dimension</a:t>
            </a:r>
            <a:r>
              <a:rPr lang="en-US" sz="1200" b="0" dirty="0">
                <a:solidFill>
                  <a:srgbClr val="0070C0"/>
                </a:solidFill>
                <a:effectLst/>
                <a:latin typeface="Montserrat" panose="00000500000000000000" pitchFamily="2" charset="0"/>
                <a:cs typeface="Arial" panose="020B0604020202020204" pitchFamily="34" charset="0"/>
              </a:rPr>
              <a:t>”, developed by UNESCO Santiago and the Universidad Javeriana (2016).This framework was created to contribute in the vision of teacher training to face the challenge of teaching in Section II Preparing learners to thrive in the future with AI</a:t>
            </a:r>
          </a:p>
          <a:p>
            <a:pPr algn="l"/>
            <a:r>
              <a:rPr lang="en-US" sz="1200" b="1" dirty="0" err="1">
                <a:solidFill>
                  <a:srgbClr val="0070C0"/>
                </a:solidFill>
                <a:effectLst/>
                <a:latin typeface="Montserrat" panose="00000500000000000000" pitchFamily="2" charset="0"/>
                <a:cs typeface="Arial" panose="020B0604020202020204" pitchFamily="34" charset="0"/>
              </a:rPr>
              <a:t>DigCompEdu</a:t>
            </a:r>
            <a:r>
              <a:rPr lang="en-US" sz="1200" b="0" dirty="0">
                <a:solidFill>
                  <a:srgbClr val="0070C0"/>
                </a:solidFill>
                <a:effectLst/>
                <a:latin typeface="Montserrat" panose="00000500000000000000" pitchFamily="2" charset="0"/>
                <a:cs typeface="Arial" panose="020B0604020202020204" pitchFamily="34" charset="0"/>
              </a:rPr>
              <a:t> is structured in five competency areas that describe the key components of digital competencies, namely Information and data literacy; Communication and collaboration; Digital content creation; Safety; and Problem solving. The framework takes these dimensions and maps them through four proficiency levels: foundation, intermediate, advanced, highly specialized. </a:t>
            </a:r>
          </a:p>
          <a:p>
            <a:br>
              <a:rPr lang="en-US" b="0" i="0" dirty="0">
                <a:solidFill>
                  <a:srgbClr val="000000"/>
                </a:solidFill>
                <a:effectLst/>
                <a:latin typeface="Arial" panose="020B0604020202020204" pitchFamily="34" charset="0"/>
              </a:rPr>
            </a:br>
            <a:r>
              <a:rPr lang="en-US" dirty="0"/>
              <a:t> </a:t>
            </a:r>
          </a:p>
          <a:p>
            <a:endParaRPr lang="en-US" dirty="0"/>
          </a:p>
        </p:txBody>
      </p:sp>
      <p:pic>
        <p:nvPicPr>
          <p:cNvPr id="3074" name="Picture 2" descr="cover">
            <a:extLst>
              <a:ext uri="{FF2B5EF4-FFF2-40B4-BE49-F238E27FC236}">
                <a16:creationId xmlns:a16="http://schemas.microsoft.com/office/drawing/2014/main" id="{A8EB4923-5B83-E4CE-7655-5D01ABBFA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67" y="2540000"/>
            <a:ext cx="3397285"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07267" cy="822489"/>
          </a:xfrm>
        </p:spPr>
        <p:txBody>
          <a:bodyPr/>
          <a:lstStyle/>
          <a:p>
            <a:r>
              <a:rPr lang="en-US" b="0" i="0" dirty="0">
                <a:effectLst/>
                <a:latin typeface="Arial" panose="020B0604020202020204" pitchFamily="34" charset="0"/>
              </a:rPr>
              <a:t>Digital competencies frameworks</a:t>
            </a:r>
            <a:endParaRPr lang="en-US" dirty="0"/>
          </a:p>
        </p:txBody>
      </p:sp>
      <p:sp>
        <p:nvSpPr>
          <p:cNvPr id="3" name="Content Placeholder 2"/>
          <p:cNvSpPr>
            <a:spLocks noGrp="1"/>
          </p:cNvSpPr>
          <p:nvPr>
            <p:ph idx="1"/>
          </p:nvPr>
        </p:nvSpPr>
        <p:spPr>
          <a:xfrm>
            <a:off x="4845376" y="1508289"/>
            <a:ext cx="3841423" cy="4670261"/>
          </a:xfrm>
        </p:spPr>
        <p:txBody>
          <a:bodyPr/>
          <a:lstStyle/>
          <a:p>
            <a:r>
              <a:rPr lang="en-US" sz="1100" b="0" i="0" dirty="0">
                <a:solidFill>
                  <a:srgbClr val="0070C0"/>
                </a:solidFill>
                <a:effectLst/>
                <a:latin typeface="Montserrat" panose="00000500000000000000" pitchFamily="2" charset="0"/>
              </a:rPr>
              <a:t>On 25 October 2022, the EC </a:t>
            </a:r>
            <a:r>
              <a:rPr lang="en-US" sz="1100" b="0" i="0" strike="noStrike" dirty="0">
                <a:solidFill>
                  <a:srgbClr val="0070C0"/>
                </a:solidFill>
                <a:effectLst/>
                <a:latin typeface="Montserrat" panose="00000500000000000000" pitchFamily="2" charset="0"/>
                <a:hlinkClick r:id="rId2" tooltip="EC press release">
                  <a:extLst>
                    <a:ext uri="{A12FA001-AC4F-418D-AE19-62706E023703}">
                      <ahyp:hlinkClr xmlns:ahyp="http://schemas.microsoft.com/office/drawing/2018/hyperlinkcolor" val="tx"/>
                    </a:ext>
                  </a:extLst>
                </a:hlinkClick>
              </a:rPr>
              <a:t>published</a:t>
            </a:r>
            <a:r>
              <a:rPr lang="en-US" sz="1100" b="0" i="0" dirty="0">
                <a:solidFill>
                  <a:srgbClr val="0070C0"/>
                </a:solidFill>
                <a:effectLst/>
                <a:latin typeface="Montserrat" panose="00000500000000000000" pitchFamily="2" charset="0"/>
              </a:rPr>
              <a:t> the final report of an expert group as well as ‘</a:t>
            </a:r>
            <a:r>
              <a:rPr lang="en-US" sz="1100" b="1" i="0" dirty="0">
                <a:solidFill>
                  <a:srgbClr val="0070C0"/>
                </a:solidFill>
                <a:effectLst/>
                <a:latin typeface="Montserrat" panose="00000500000000000000" pitchFamily="2" charset="0"/>
              </a:rPr>
              <a:t>Ethical guidelines on the use of AI and data in teaching and learning for educators’</a:t>
            </a:r>
            <a:r>
              <a:rPr lang="en-US" sz="1100" b="0" i="0" dirty="0">
                <a:solidFill>
                  <a:srgbClr val="0070C0"/>
                </a:solidFill>
                <a:effectLst/>
                <a:latin typeface="Montserrat" panose="00000500000000000000" pitchFamily="2" charset="0"/>
              </a:rPr>
              <a:t>. </a:t>
            </a:r>
          </a:p>
          <a:p>
            <a:r>
              <a:rPr lang="en-US" sz="1100" b="0" i="0" dirty="0">
                <a:solidFill>
                  <a:srgbClr val="0070C0"/>
                </a:solidFill>
                <a:effectLst/>
                <a:latin typeface="Montserrat" panose="00000500000000000000" pitchFamily="2" charset="0"/>
              </a:rPr>
              <a:t>Based on the increasing use of AI in education, the final report makes policy recommendations; the guidelines give tips and advice for teachers, all with the goal of improving the understanding of AI for teaching and learning and engaging with these new technologies in a positive, critical and ethical way.</a:t>
            </a:r>
            <a:endParaRPr lang="en-US" sz="1100" dirty="0">
              <a:solidFill>
                <a:srgbClr val="0070C0"/>
              </a:solidFill>
              <a:latin typeface="Montserrat" panose="00000500000000000000" pitchFamily="2" charset="0"/>
            </a:endParaRPr>
          </a:p>
          <a:p>
            <a:r>
              <a:rPr lang="en-US" sz="1100" b="0" i="0" dirty="0">
                <a:solidFill>
                  <a:srgbClr val="0070C0"/>
                </a:solidFill>
                <a:effectLst/>
                <a:latin typeface="Montserrat" panose="00000500000000000000" pitchFamily="2" charset="0"/>
              </a:rPr>
              <a:t>AI can be used for the following purposes in education: </a:t>
            </a:r>
            <a:r>
              <a:rPr lang="en-US" sz="1100" b="0" i="0" dirty="0" err="1">
                <a:solidFill>
                  <a:srgbClr val="0070C0"/>
                </a:solidFill>
                <a:effectLst/>
                <a:latin typeface="Montserrat" panose="00000500000000000000" pitchFamily="2" charset="0"/>
              </a:rPr>
              <a:t>i</a:t>
            </a:r>
            <a:r>
              <a:rPr lang="en-US" sz="1100" b="0" i="0" dirty="0">
                <a:solidFill>
                  <a:srgbClr val="0070C0"/>
                </a:solidFill>
                <a:effectLst/>
                <a:latin typeface="Montserrat" panose="00000500000000000000" pitchFamily="2" charset="0"/>
              </a:rPr>
              <a:t>. </a:t>
            </a:r>
            <a:r>
              <a:rPr lang="en-US" sz="1100" b="0" i="0" dirty="0" err="1">
                <a:solidFill>
                  <a:srgbClr val="0070C0"/>
                </a:solidFill>
                <a:effectLst/>
                <a:latin typeface="Montserrat" panose="00000500000000000000" pitchFamily="2" charset="0"/>
              </a:rPr>
              <a:t>Analyse</a:t>
            </a:r>
            <a:r>
              <a:rPr lang="en-US" sz="1100" b="0" i="0" dirty="0">
                <a:solidFill>
                  <a:srgbClr val="0070C0"/>
                </a:solidFill>
                <a:effectLst/>
                <a:latin typeface="Montserrat" panose="00000500000000000000" pitchFamily="2" charset="0"/>
              </a:rPr>
              <a:t> learners’ mindsets for evidence-based education, ii. Predict students’ achievements, iii. Make decisions on student enrolment, iv. Automate the scoring of assignments, v. Predict students’ progress and dropout, vi. </a:t>
            </a:r>
            <a:r>
              <a:rPr lang="en-US" sz="1100" b="0" i="0" dirty="0" err="1">
                <a:solidFill>
                  <a:srgbClr val="0070C0"/>
                </a:solidFill>
                <a:effectLst/>
                <a:latin typeface="Montserrat" panose="00000500000000000000" pitchFamily="2" charset="0"/>
              </a:rPr>
              <a:t>Personalise</a:t>
            </a:r>
            <a:r>
              <a:rPr lang="en-US" sz="1100" b="0" i="0" dirty="0">
                <a:solidFill>
                  <a:srgbClr val="0070C0"/>
                </a:solidFill>
                <a:effectLst/>
                <a:latin typeface="Montserrat" panose="00000500000000000000" pitchFamily="2" charset="0"/>
              </a:rPr>
              <a:t> learning technologies, vii. Allow students to self-regulate their own learning, viii. Automate learning via chatbots, and ix. Detect support demands and provide </a:t>
            </a:r>
            <a:r>
              <a:rPr lang="en-US" sz="1100" b="0" i="0" dirty="0" err="1">
                <a:solidFill>
                  <a:srgbClr val="0070C0"/>
                </a:solidFill>
                <a:effectLst/>
                <a:latin typeface="Montserrat" panose="00000500000000000000" pitchFamily="2" charset="0"/>
              </a:rPr>
              <a:t>individualised</a:t>
            </a:r>
            <a:r>
              <a:rPr lang="en-US" sz="1100" b="0" i="0" dirty="0">
                <a:solidFill>
                  <a:srgbClr val="0070C0"/>
                </a:solidFill>
                <a:effectLst/>
                <a:latin typeface="Montserrat" panose="00000500000000000000" pitchFamily="2" charset="0"/>
              </a:rPr>
              <a:t> support for students with special needs.</a:t>
            </a:r>
            <a:endParaRPr lang="en-US" sz="1100" dirty="0">
              <a:solidFill>
                <a:srgbClr val="0070C0"/>
              </a:solidFill>
            </a:endParaRPr>
          </a:p>
        </p:txBody>
      </p:sp>
      <p:sp>
        <p:nvSpPr>
          <p:cNvPr id="4" name="Content Placeholder 3"/>
          <p:cNvSpPr>
            <a:spLocks noGrp="1"/>
          </p:cNvSpPr>
          <p:nvPr>
            <p:ph idx="13"/>
          </p:nvPr>
        </p:nvSpPr>
        <p:spPr>
          <a:xfrm>
            <a:off x="457200" y="3843867"/>
            <a:ext cx="3182052" cy="2582333"/>
          </a:xfrm>
        </p:spPr>
        <p:txBody>
          <a:bodyPr/>
          <a:lstStyle/>
          <a:p>
            <a:r>
              <a:rPr lang="en-US" sz="1400" i="0" dirty="0">
                <a:solidFill>
                  <a:srgbClr val="0D0D0D"/>
                </a:solidFill>
                <a:latin typeface="Montserrat" panose="00000500000000000000" pitchFamily="2" charset="0"/>
              </a:rPr>
              <a:t>NB There are f</a:t>
            </a:r>
            <a:r>
              <a:rPr lang="en-US" sz="1400" b="0" i="0" dirty="0">
                <a:solidFill>
                  <a:srgbClr val="0D0D0D"/>
                </a:solidFill>
                <a:effectLst/>
                <a:latin typeface="Montserrat" panose="00000500000000000000" pitchFamily="2" charset="0"/>
              </a:rPr>
              <a:t>our ethical considerations when using AI in education: </a:t>
            </a:r>
            <a:r>
              <a:rPr lang="en-US" sz="1400" b="0" i="0" dirty="0" err="1">
                <a:solidFill>
                  <a:srgbClr val="0D0D0D"/>
                </a:solidFill>
                <a:effectLst/>
                <a:latin typeface="Montserrat" panose="00000500000000000000" pitchFamily="2" charset="0"/>
              </a:rPr>
              <a:t>i</a:t>
            </a:r>
            <a:r>
              <a:rPr lang="en-US" sz="1400" b="0" i="0" dirty="0">
                <a:solidFill>
                  <a:srgbClr val="0D0D0D"/>
                </a:solidFill>
                <a:effectLst/>
                <a:latin typeface="Montserrat" panose="00000500000000000000" pitchFamily="2" charset="0"/>
              </a:rPr>
              <a:t>. agency, ii. social fairness, iii. humanity, and iv. justified choice. Based on all these considerations, the guidelines for educators to integrate ethics in the use of AI in education were edited to manage the risks that are associated with it.</a:t>
            </a:r>
            <a:endParaRPr lang="en-US" sz="1200" i="0" dirty="0">
              <a:solidFill>
                <a:schemeClr val="tx1">
                  <a:lumMod val="65000"/>
                  <a:lumOff val="35000"/>
                </a:schemeClr>
              </a:solidFill>
            </a:endParaRPr>
          </a:p>
        </p:txBody>
      </p:sp>
      <p:sp>
        <p:nvSpPr>
          <p:cNvPr id="7" name="TextBox 6">
            <a:extLst>
              <a:ext uri="{FF2B5EF4-FFF2-40B4-BE49-F238E27FC236}">
                <a16:creationId xmlns:a16="http://schemas.microsoft.com/office/drawing/2014/main" id="{9FD66CB8-8D03-A64B-4919-9D928A4D3BC3}"/>
              </a:ext>
            </a:extLst>
          </p:cNvPr>
          <p:cNvSpPr txBox="1"/>
          <p:nvPr/>
        </p:nvSpPr>
        <p:spPr>
          <a:xfrm>
            <a:off x="372534" y="1585331"/>
            <a:ext cx="3926092" cy="369332"/>
          </a:xfrm>
          <a:prstGeom prst="rect">
            <a:avLst/>
          </a:prstGeom>
          <a:solidFill>
            <a:schemeClr val="bg1"/>
          </a:solidFill>
        </p:spPr>
        <p:txBody>
          <a:bodyPr wrap="square">
            <a:spAutoFit/>
          </a:bodyPr>
          <a:lstStyle/>
          <a:p>
            <a:pPr algn="l"/>
            <a:endParaRPr lang="en-US" b="1" dirty="0">
              <a:solidFill>
                <a:srgbClr val="FFFFFF"/>
              </a:solidFill>
              <a:latin typeface="Open Sans" panose="020B0606030504020204" pitchFamily="34" charset="0"/>
            </a:endParaRPr>
          </a:p>
        </p:txBody>
      </p:sp>
      <p:pic>
        <p:nvPicPr>
          <p:cNvPr id="4098" name="Picture 2">
            <a:extLst>
              <a:ext uri="{FF2B5EF4-FFF2-40B4-BE49-F238E27FC236}">
                <a16:creationId xmlns:a16="http://schemas.microsoft.com/office/drawing/2014/main" id="{EDCF5D26-AC82-9DFF-C681-19DFE3C17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71" y="1508289"/>
            <a:ext cx="4031354" cy="2267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Modern Swiss">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3264</TotalTime>
  <Words>2249</Words>
  <Application>Microsoft Office PowerPoint</Application>
  <PresentationFormat>On-screen Show (4:3)</PresentationFormat>
  <Paragraphs>107</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Avenir Normal</vt:lpstr>
      <vt:lpstr>Calibri</vt:lpstr>
      <vt:lpstr>Corbel</vt:lpstr>
      <vt:lpstr>Google Sans</vt:lpstr>
      <vt:lpstr>Inter</vt:lpstr>
      <vt:lpstr>Microsoft New Tai Lue</vt:lpstr>
      <vt:lpstr>Montserrat</vt:lpstr>
      <vt:lpstr>Open Sans</vt:lpstr>
      <vt:lpstr>Roboto</vt:lpstr>
      <vt:lpstr>Source Sans Pro</vt:lpstr>
      <vt:lpstr>Modern Swiss</vt:lpstr>
      <vt:lpstr>EMPOWER STEaM EDUCATION  WITH  ai</vt:lpstr>
      <vt:lpstr>Table of Contents</vt:lpstr>
      <vt:lpstr>01 Introduction</vt:lpstr>
      <vt:lpstr>Introduction   Overview</vt:lpstr>
      <vt:lpstr>Introduction   How to introduce AI  in our class? </vt:lpstr>
      <vt:lpstr>Introduction  If AI is the future, gender equity is essential </vt:lpstr>
      <vt:lpstr>02  Why Choose Education AI? </vt:lpstr>
      <vt:lpstr>  A new curriculum for a digital and AI-powered Education</vt:lpstr>
      <vt:lpstr>Digital competencies frameworks</vt:lpstr>
      <vt:lpstr>03   Is your school making the most of digital technologies for learning?</vt:lpstr>
      <vt:lpstr>Introducing Computational Thinking </vt:lpstr>
      <vt:lpstr>The Gender equality strategy 2020-2025 </vt:lpstr>
      <vt:lpstr>Artificial Intelligence in teaching and learning  </vt:lpstr>
      <vt:lpstr>Preparing teachers for AI-powered education</vt:lpstr>
      <vt:lpstr>04  Conclusion</vt:lpstr>
      <vt:lpstr>Conclusion</vt:lpstr>
      <vt:lpstr>Disclaimer on publications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Duarte;Inc. 2014</dc:creator>
  <cp:lastModifiedBy>PROFESSIONAL</cp:lastModifiedBy>
  <cp:revision>230</cp:revision>
  <cp:lastPrinted>2014-02-11T23:37:51Z</cp:lastPrinted>
  <dcterms:created xsi:type="dcterms:W3CDTF">2014-02-07T03:47:22Z</dcterms:created>
  <dcterms:modified xsi:type="dcterms:W3CDTF">2023-05-05T08:37:31Z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ies>
</file>