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66" r:id="rId14"/>
    <p:sldId id="267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78" r:id="rId27"/>
    <p:sldId id="265" r:id="rId28"/>
    <p:sldId id="280" r:id="rId29"/>
    <p:sldId id="281" r:id="rId30"/>
    <p:sldId id="282" r:id="rId31"/>
  </p:sldIdLst>
  <p:sldSz cx="12192000" cy="68580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t>Faceți clic pentru a edita stilul de titlu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t>Faceți clic pentru a edita stilul de subtitrare Master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2/23/23</a:t>
            </a:fld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09084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8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7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Faceți clic pentru a edita stilul de titlu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Faceți clic pentru a edita stiluri de text Master</a:t>
            </a:r>
          </a:p>
          <a:p>
            <a:pPr lvl="1"/>
            <a:r>
              <a:t>Al doilea nivel</a:t>
            </a:r>
          </a:p>
          <a:p>
            <a:pPr lvl="2"/>
            <a:r>
              <a:t>Al treilea nivel</a:t>
            </a:r>
          </a:p>
          <a:p>
            <a:pPr lvl="3"/>
            <a:r>
              <a:t>Al patrulea nivel</a:t>
            </a:r>
          </a:p>
          <a:p>
            <a:pPr lvl="4"/>
            <a:r>
              <a:t>Al cincilea nivel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2/23/23</a:t>
            </a:fld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1908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3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t>Faceți clic pentru a edita stilul de titlu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t>Faceți clic pentru a edita stiluri de text Master</a:t>
            </a:r>
          </a:p>
          <a:p>
            <a:pPr lvl="1"/>
            <a:r>
              <a:t>Al doilea nivel</a:t>
            </a:r>
          </a:p>
          <a:p>
            <a:pPr lvl="2"/>
            <a:r>
              <a:t>Al treilea nivel</a:t>
            </a:r>
          </a:p>
          <a:p>
            <a:pPr lvl="3"/>
            <a:r>
              <a:t>Al patrulea nivel</a:t>
            </a:r>
          </a:p>
          <a:p>
            <a:pPr lvl="4"/>
            <a:r>
              <a:t>Al cincilea nivel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t>Faceți clic pentru a edita stiluri de text Master</a:t>
            </a:r>
          </a:p>
          <a:p>
            <a:pPr lvl="1"/>
            <a:r>
              <a:t>Al doilea nivel</a:t>
            </a:r>
          </a:p>
          <a:p>
            <a:pPr lvl="2"/>
            <a:r>
              <a:t>Al treilea nivel</a:t>
            </a:r>
          </a:p>
          <a:p>
            <a:pPr lvl="3"/>
            <a:r>
              <a:t>Al patrulea nivel</a:t>
            </a:r>
          </a:p>
          <a:p>
            <a:pPr lvl="4"/>
            <a:r>
              <a:t>Al cincilea nivel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2/23/23</a:t>
            </a:fld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84988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5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2/23/23</a:t>
            </a:fld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47478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1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4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/>
          <a:p>
            <a:r>
              <a:t>Faceți clic pentru a edita stilul de titlu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>
            <a:normAutofit/>
          </a:bodyPr>
          <a:lstStyle/>
          <a:p>
            <a:pPr lvl="0"/>
            <a:r>
              <a:t>Faceți clic pentru a edita stiluri de text Master</a:t>
            </a:r>
          </a:p>
          <a:p>
            <a:pPr lvl="1"/>
            <a:r>
              <a:t>Al doilea nivel</a:t>
            </a:r>
          </a:p>
          <a:p>
            <a:pPr lvl="2"/>
            <a:r>
              <a:t>Al treilea nivel</a:t>
            </a:r>
          </a:p>
          <a:p>
            <a:pPr lvl="3"/>
            <a:r>
              <a:t>Al patrulea nivel</a:t>
            </a:r>
          </a:p>
          <a:p>
            <a:pPr lvl="4"/>
            <a:r>
              <a:t>Al cincilea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2/23/23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46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https://en.wikipedia.org/wiki/CERN" TargetMode="External" Type="http://schemas.openxmlformats.org/officeDocument/2006/relationships/hyperlink"/><Relationship Id="rId2" Target="../media/image20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3" Target="https://devops.com/the-beauty-of-the-cobol-programming-language-v2/" TargetMode="External" Type="http://schemas.openxmlformats.org/officeDocument/2006/relationships/hyperlink"/><Relationship Id="rId2" Target="../media/image23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24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media/image2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2" Target="../media/image28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tmp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 ?><Relationships xmlns="http://schemas.openxmlformats.org/package/2006/relationships"><Relationship Id="rId2" Target="../media/image3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7.xml.rels><?xml version="1.0" encoding="UTF-8" standalone="yes" ?><Relationships xmlns="http://schemas.openxmlformats.org/package/2006/relationships"><Relationship Id="rId2" Target="../media/image3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7" Target="../media/image8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7.jpeg" Type="http://schemas.openxmlformats.org/officeDocument/2006/relationships/image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tmp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11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FFCB3-B5FF-570B-D348-2E33340A8C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/>
          </a:bodyPr>
          <a:lstStyle/>
          <a:p>
            <a:r>
              <a:t>Lumea STIAM: faimoasele fețe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65474B-CD09-B7A4-10B4-69F920D43E09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632899" y="4672739"/>
            <a:ext cx="6269347" cy="1021498"/>
          </a:xfrm>
        </p:spPr>
        <p:txBody>
          <a:bodyPr>
            <a:normAutofit fontScale="55000" lnSpcReduction="20000"/>
          </a:bodyPr>
          <a:lstStyle/>
          <a:p>
            <a: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r>
              <a:t>Ruperea miturilor</a:t>
            </a:r>
          </a:p>
          <a:p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 b="1" sz="1800">
                <a:solidFill>
                  <a:srgbClr val="5B9BD5"/>
                </a:solidFill>
                <a:effectLst/>
                <a:latin charset="0" panose="020F0502020204030204" pitchFamily="34" typeface="Calibri"/>
                <a:ea charset="0" panose="020F0502020204030204" pitchFamily="34" typeface="Calibri"/>
                <a:cs charset="0" panose="02020603050405020304" pitchFamily="18" typeface="Times New Roman"/>
              </a:defRPr>
            </a:pPr>
            <a:r>
              <a:t>Prejudecățile de gen în lumea STIAM</a:t>
            </a:r>
            <a:endParaRPr sz="1800">
              <a:effectLst/>
              <a:latin charset="0" panose="020F0502020204030204" pitchFamily="34" typeface="Calibri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6819BCE-5A27-0749-6EE5-8EE5DA3F2F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" r="49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05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5CB30-B957-1B6E-D7B0-8711F59E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Jane Goodall</a:t>
            </a:r>
          </a:p>
        </p:txBody>
      </p:sp>
      <p:pic>
        <p:nvPicPr>
          <p:cNvPr id="6" name="Content Placeholder 5" descr="A picture containing outdoor, tree, person, plant  Description automatically generated">
            <a:extLst>
              <a:ext uri="{FF2B5EF4-FFF2-40B4-BE49-F238E27FC236}">
                <a16:creationId xmlns:a16="http://schemas.microsoft.com/office/drawing/2014/main" id="{C86F4A7A-8CF8-FD58-763B-77C1EAD2501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08" y="2006981"/>
            <a:ext cx="5323674" cy="386211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C9CD8-A5A7-4A26-64E1-1DE94F9B4A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defRPr sz="3200"/>
            </a:pPr>
            <a:r>
              <a:t>O om de știință primată și activistă pentru drepturile animalelor, faimoasă pentru munca ei cu cimpanzeii, în ciuda faptului că nu a avut nici o pregătire științifică formală atunci când a început!</a:t>
            </a:r>
          </a:p>
        </p:txBody>
      </p:sp>
    </p:spTree>
    <p:extLst>
      <p:ext uri="{BB962C8B-B14F-4D97-AF65-F5344CB8AC3E}">
        <p14:creationId xmlns:p14="http://schemas.microsoft.com/office/powerpoint/2010/main" val="104747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9E69B-9F20-2B98-B18B-C11CF1F5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Katherine Johnson</a:t>
            </a:r>
          </a:p>
        </p:txBody>
      </p:sp>
      <p:pic>
        <p:nvPicPr>
          <p:cNvPr id="6" name="Content Placeholder 5" descr="A picture containing person, indoor  Description automatically generated">
            <a:extLst>
              <a:ext uri="{FF2B5EF4-FFF2-40B4-BE49-F238E27FC236}">
                <a16:creationId xmlns:a16="http://schemas.microsoft.com/office/drawing/2014/main" id="{AB8D81F4-1986-F3A7-7DD8-8DD3D64BDB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27" y="2226310"/>
            <a:ext cx="5897104" cy="305689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7C1B-2425-9E39-DAF2-655EF02A41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 sz="3200"/>
            </a:pPr>
            <a:r>
              <a:t>Matematicianul NASA Research ale cărui calcule au fost cruciale pentru programul spațial al NASA și încercările de a orbita și de a ateriza pe Lună.</a:t>
            </a:r>
          </a:p>
        </p:txBody>
      </p:sp>
    </p:spTree>
    <p:extLst>
      <p:ext uri="{BB962C8B-B14F-4D97-AF65-F5344CB8AC3E}">
        <p14:creationId xmlns:p14="http://schemas.microsoft.com/office/powerpoint/2010/main" val="174065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6461-521D-9F5E-F9FB-2978042B1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Caroline Herschel</a:t>
            </a:r>
          </a:p>
        </p:txBody>
      </p:sp>
      <p:pic>
        <p:nvPicPr>
          <p:cNvPr id="6" name="Content Placeholder 5" descr="A picture containing wall, person  Description automatically generated">
            <a:extLst>
              <a:ext uri="{FF2B5EF4-FFF2-40B4-BE49-F238E27FC236}">
                <a16:creationId xmlns:a16="http://schemas.microsoft.com/office/drawing/2014/main" id="{BD5BB570-B1B5-035D-A8FF-D13B781D87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353" y="2120900"/>
            <a:ext cx="3438882" cy="403051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708-889A-46CE-EF6B-0A6B446619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 sz="3200"/>
            </a:pPr>
            <a:r>
              <a:t>Un astronom care a făcut descoperiri semnificative, inclusiv identificarea mai multor comete. A fost prima femeie din Anglia care a fost plătită ca om de știință.</a:t>
            </a:r>
          </a:p>
        </p:txBody>
      </p:sp>
    </p:spTree>
    <p:extLst>
      <p:ext uri="{BB962C8B-B14F-4D97-AF65-F5344CB8AC3E}">
        <p14:creationId xmlns:p14="http://schemas.microsoft.com/office/powerpoint/2010/main" val="277030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DAE6-6379-C3AD-5DFE-F08E1556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333333"/>
                </a:solidFill>
                <a:effectLst/>
                <a:latin typeface="MarkWebPro-Heavy-W03-Regular"/>
              </a:defRPr>
            </a:pPr>
            <a:r>
              <a:t>Sau Lan Wu</a:t>
            </a:r>
          </a:p>
        </p:txBody>
      </p:sp>
      <p:pic>
        <p:nvPicPr>
          <p:cNvPr id="6" name="Content Placeholder 5" descr="A person wearing glasses  Description automatically generated with low confidence">
            <a:extLst>
              <a:ext uri="{FF2B5EF4-FFF2-40B4-BE49-F238E27FC236}">
                <a16:creationId xmlns:a16="http://schemas.microsoft.com/office/drawing/2014/main" id="{767E7306-251D-B9EC-7A33-4F2750DE123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654383"/>
            <a:ext cx="3985490" cy="275812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ECD4B-86AD-A57C-3473-41C0E86204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t>Un om de știință chinez și fizician de particule, care a făcut mai multe descoperiri. Lucrează cu echipa </a:t>
            </a:r>
            <a:r>
              <a:rPr>
                <a:solidFill>
                  <a:srgbClr val="202122"/>
                </a:solidFill>
                <a:effectLst/>
              </a:rPr>
              <a:t>Organizației Europene pentru Cercetare Nucleară (</a:t>
            </a:r>
            <a:r>
              <a:rPr>
                <a:solidFill>
                  <a:srgbClr val="0645AD"/>
                </a:solidFill>
                <a:effectLst/>
                <a:hlinkClick r:id="rId3" tooltip="CERN"/>
              </a:rPr>
              <a:t>CERN</a:t>
            </a:r>
            <a:r>
              <a:rPr>
                <a:solidFill>
                  <a:srgbClr val="202122"/>
                </a:solidFill>
                <a:effectLst/>
              </a:rPr>
              <a:t>)</a:t>
            </a:r>
            <a:r>
              <a:rPr>
                <a:solidFill>
                  <a:srgbClr val="202122"/>
                </a:solidFill>
                <a:effectLst/>
              </a:rPr>
              <a:t>, locația Large Hadron Collider.</a:t>
            </a:r>
            <a:endParaRPr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5DB1B-E864-5975-7D27-4439F04F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Barbara McClintock</a:t>
            </a:r>
          </a:p>
        </p:txBody>
      </p:sp>
      <p:pic>
        <p:nvPicPr>
          <p:cNvPr id="6" name="Content Placeholder 5" descr="A picture containing person, indoor, table, wall  Description automatically generated">
            <a:extLst>
              <a:ext uri="{FF2B5EF4-FFF2-40B4-BE49-F238E27FC236}">
                <a16:creationId xmlns:a16="http://schemas.microsoft.com/office/drawing/2014/main" id="{E3E96E07-5C78-5103-2C75-2A75816550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113" y="2120900"/>
            <a:ext cx="4585961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5D8F8-3CD4-BA68-DDF8-0F7CA2E55D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defRPr sz="3200"/>
            </a:pPr>
            <a:r>
              <a:t>Un genetician care a făcut descoperiri în studiile sale despre porumb, ceea ce a dus la înțelegerea trăsăturilor ereditare. Premiul Nobel (nu împreună – prima femeie care a primit această onoare!)</a:t>
            </a:r>
          </a:p>
        </p:txBody>
      </p:sp>
    </p:spTree>
    <p:extLst>
      <p:ext uri="{BB962C8B-B14F-4D97-AF65-F5344CB8AC3E}">
        <p14:creationId xmlns:p14="http://schemas.microsoft.com/office/powerpoint/2010/main" val="81068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D7FE-0DC5-028F-46EC-976F0F35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Ada Lovelace</a:t>
            </a:r>
          </a:p>
        </p:txBody>
      </p:sp>
      <p:pic>
        <p:nvPicPr>
          <p:cNvPr id="6" name="Content Placeholder 5" descr="A painting of a person with flowers on her head  Description automatically generated with medium confidence">
            <a:extLst>
              <a:ext uri="{FF2B5EF4-FFF2-40B4-BE49-F238E27FC236}">
                <a16:creationId xmlns:a16="http://schemas.microsoft.com/office/drawing/2014/main" id="{4E32114E-B69C-F23E-FABC-DB9B2E1A18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2120900"/>
            <a:ext cx="3748088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0D3388-603E-CE4B-F35C-3382AEAFBA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 sz="2800"/>
            </a:pPr>
            <a:r>
              <a:t>Un matematician care a lucrat cu Charles Babbage la prima idee de „motor analitic”, care a dus la crearea calculatorului. Adesea numit primul „programator de calculatoare” din lume.</a:t>
            </a:r>
          </a:p>
        </p:txBody>
      </p:sp>
    </p:spTree>
    <p:extLst>
      <p:ext uri="{BB962C8B-B14F-4D97-AF65-F5344CB8AC3E}">
        <p14:creationId xmlns:p14="http://schemas.microsoft.com/office/powerpoint/2010/main" val="358985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5016-DD07-E423-92FC-79E4418F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Grace Hopper</a:t>
            </a:r>
          </a:p>
        </p:txBody>
      </p:sp>
      <p:pic>
        <p:nvPicPr>
          <p:cNvPr id="6" name="Content Placeholder 5" descr="A person in a military uniform  Description automatically generated with low confidence">
            <a:extLst>
              <a:ext uri="{FF2B5EF4-FFF2-40B4-BE49-F238E27FC236}">
                <a16:creationId xmlns:a16="http://schemas.microsoft.com/office/drawing/2014/main" id="{E3A3FB48-2D2B-0342-BCC2-44F90F8944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90" y="2120900"/>
            <a:ext cx="3079008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28DD3-C459-991C-6D9F-CC62BD1F0C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defRPr sz="3200">
                <a:latin typeface="Lato" panose="020F0502020204030203" pitchFamily="34" charset="0"/>
              </a:defRPr>
            </a:pPr>
            <a:r>
              <a:rPr>
                <a:solidFill>
                  <a:srgbClr val="101315"/>
                </a:solidFill>
              </a:rPr>
              <a:t>Un </a:t>
            </a:r>
            <a:r>
              <a:rPr>
                <a:solidFill>
                  <a:srgbClr val="101315"/>
                </a:solidFill>
                <a:effectLst/>
              </a:rPr>
              <a:t>informatician a cărui activitate a dus la dezvoltarea</a:t>
            </a:r>
            <a:r>
              <a:rPr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COBOL</a:t>
            </a:r>
            <a:r>
              <a:rPr>
                <a:solidFill>
                  <a:srgbClr val="101315"/>
                </a:solidFill>
                <a:effectLst/>
              </a:rPr>
              <a:t>,</a:t>
            </a:r>
            <a:r>
              <a:rPr>
                <a:solidFill>
                  <a:srgbClr val="101315"/>
                </a:solidFill>
                <a:effectLst/>
              </a:rPr>
              <a:t>un limbaj de </a:t>
            </a:r>
            <a:r>
              <a:rPr>
                <a:solidFill>
                  <a:srgbClr val="101315"/>
                </a:solidFill>
                <a:effectLst/>
              </a:rPr>
              <a:t>programare timpuriu cu care suntem încă obișnuiți până în ziua de azi. În 1947, ea a înregistrat primul bug de calculator real din lume.</a:t>
            </a:r>
            <a:endParaRPr sz="3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430AF-9E86-531C-F0DA-DE6DB893E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1">
                <a:effectLst/>
                <a:latin typeface="reckless"/>
              </a:defRPr>
            </a:pPr>
            <a:r>
              <a:t>Susan Wojcicki</a:t>
            </a:r>
          </a:p>
        </p:txBody>
      </p:sp>
      <p:pic>
        <p:nvPicPr>
          <p:cNvPr id="6" name="Content Placeholder 5" descr="A person sitting in a chair  Description automatically generated with medium confidence">
            <a:extLst>
              <a:ext uri="{FF2B5EF4-FFF2-40B4-BE49-F238E27FC236}">
                <a16:creationId xmlns:a16="http://schemas.microsoft.com/office/drawing/2014/main" id="{21A9D86A-4BFE-1199-526E-4BC629EADE6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03" y="2120900"/>
            <a:ext cx="3216382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A5CE6-A020-61E0-EB08-673E6B8B1D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 sz="3200">
                <a:effectLst/>
                <a:latin typeface="utopia-std"/>
              </a:defRPr>
            </a:pPr>
            <a:r>
              <a:t>Cea de-a șaisprezecea angajată a Google și manager de marketing inițial, ea este acum CEO al You Tube.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174110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CC9BE-4E17-2B14-4F0E-DB2E7A122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b="1">
                <a:effectLst/>
                <a:latin typeface="reckless"/>
              </a:defRPr>
            </a:pPr>
            <a:r>
              <a:t>Reshma Saujani</a:t>
            </a:r>
          </a:p>
        </p:txBody>
      </p:sp>
      <p:pic>
        <p:nvPicPr>
          <p:cNvPr id="6" name="Content Placeholder 5" descr="A picture containing person, indoor  Description automatically generated">
            <a:extLst>
              <a:ext uri="{FF2B5EF4-FFF2-40B4-BE49-F238E27FC236}">
                <a16:creationId xmlns:a16="http://schemas.microsoft.com/office/drawing/2014/main" id="{5C0F3F9F-2EDD-89B4-7FF5-24CD3E8C3D8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948" y="2120900"/>
            <a:ext cx="2478291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789C5-22B4-A750-7E19-D5FD30BE27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defRPr sz="3200">
                <a:latin typeface="utopia-std"/>
              </a:defRPr>
            </a:pPr>
            <a:r>
              <a:t>Un autor de bestselleruri</a:t>
            </a:r>
            <a:r>
              <a:rPr>
                <a:effectLst/>
              </a:rPr>
              <a:t> din New York Times și creierul din spatele celebrului discurs TED, „Învață fetele curaj, nu perfecțiunea”. Este fondatorul și CEO-ul Girls Who Code.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344628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B7E84-5D6F-30BA-0D3F-980CE299D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Zaha Hadid</a:t>
            </a:r>
          </a:p>
        </p:txBody>
      </p:sp>
      <p:pic>
        <p:nvPicPr>
          <p:cNvPr id="6" name="Content Placeholder 5" descr="A picture containing person, outdoor, person  Description automatically generated">
            <a:extLst>
              <a:ext uri="{FF2B5EF4-FFF2-40B4-BE49-F238E27FC236}">
                <a16:creationId xmlns:a16="http://schemas.microsoft.com/office/drawing/2014/main" id="{CAA7B994-252D-E8B5-FCD1-B30A6585B82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99" y="2120900"/>
            <a:ext cx="3134589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2D7A5-B4AD-B65B-D042-8EE958A537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defRPr sz="2400">
                <a:solidFill>
                  <a:srgbClr val="222222"/>
                </a:solidFill>
                <a:effectLst/>
                <a:latin typeface="Roboto" panose="02000000000000000000" pitchFamily="2" charset="0"/>
              </a:defRPr>
            </a:pPr>
            <a:r>
              <a:t>Un arhitect care a proiectat London Aquatics Center și Guangzhou Opera House. Zaha Hadid a fost poreclit „Regina curbei” și, ca rezultat, a primit premii precum Pritzker Architecture Price, pe care l-a câștigat în 2004. Ea a fost prima femeie arhitect care a câștigat acest lucru.</a:t>
            </a:r>
            <a:endParaRPr sz="2400"/>
          </a:p>
        </p:txBody>
      </p:sp>
      <p:pic>
        <p:nvPicPr>
          <p:cNvPr id="8" name="Picture 7" descr="A picture containing sky, outdoor, roof  Description automatically generated">
            <a:extLst>
              <a:ext uri="{FF2B5EF4-FFF2-40B4-BE49-F238E27FC236}">
                <a16:creationId xmlns:a16="http://schemas.microsoft.com/office/drawing/2014/main" id="{13FAFB89-FCA5-7694-FD04-363C121C6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400" y="119463"/>
            <a:ext cx="3618595" cy="173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8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8DBC7-05C9-7797-0715-A6A5B128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64B6F-FC53-A486-D75B-B6E6B9552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3200"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pPr>
            <a:r>
              <a:t>În grupul dumneavoastră:</a:t>
            </a:r>
          </a:p>
          <a:p>
            <a:pPr>
              <a:defRPr sz="3200">
                <a:latin typeface="Calibri" panose="020F0502020204030204" pitchFamily="34" charset="0"/>
                <a:ea typeface="Calibri" panose="020F0502020204030204" pitchFamily="34" charset="0"/>
              </a:defRPr>
            </a:pPr>
            <a:r>
              <a:t>1. Scrieți</a:t>
            </a:r>
            <a:r>
              <a:rPr>
                <a:effectLst/>
              </a:rPr>
              <a:t>o listă de oameni de știință celebri, ingineri, designeri, lideri de tehnologie pe care îi cunoașteți. </a:t>
            </a:r>
          </a:p>
          <a:p>
            <a:endParaRPr sz="3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defRPr sz="3200"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pPr>
            <a:r>
              <a:t>2. Acum vom împărtăși cu clasa.</a:t>
            </a:r>
            <a:endParaRPr sz="3600"/>
          </a:p>
        </p:txBody>
      </p:sp>
      <p:pic>
        <p:nvPicPr>
          <p:cNvPr id="9" name="Picture 8" descr="A picture containing clipart  Description automatically generated">
            <a:extLst>
              <a:ext uri="{FF2B5EF4-FFF2-40B4-BE49-F238E27FC236}">
                <a16:creationId xmlns:a16="http://schemas.microsoft.com/office/drawing/2014/main" id="{AD408EB1-357D-1059-7140-DC06B9447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235" y="3988646"/>
            <a:ext cx="1467055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3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A515-F8FB-C8A3-50D8-210B6AE8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4400" b="1">
                <a:solidFill>
                  <a:srgbClr val="595758"/>
                </a:solidFill>
                <a:effectLst/>
                <a:latin typeface="Lato" panose="020F0502020204030203" pitchFamily="34" charset="0"/>
              </a:defRPr>
            </a:pPr>
            <a:r>
              <a:t>Sheryl Sandberg</a:t>
            </a:r>
            <a:endParaRPr sz="4400"/>
          </a:p>
        </p:txBody>
      </p:sp>
      <p:pic>
        <p:nvPicPr>
          <p:cNvPr id="6" name="Content Placeholder 5" descr="A person in a blue dress  Description automatically generated with low confidence">
            <a:extLst>
              <a:ext uri="{FF2B5EF4-FFF2-40B4-BE49-F238E27FC236}">
                <a16:creationId xmlns:a16="http://schemas.microsoft.com/office/drawing/2014/main" id="{268AC4C9-6844-97DC-D0CE-65D96F3A73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989" y="2120900"/>
            <a:ext cx="3706209" cy="374808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BB9E-511C-F548-90AA-EFC48474DF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>
                <a:solidFill>
                  <a:srgbClr val="595758"/>
                </a:solidFill>
                <a:latin typeface="Lato" panose="020F0502020204030203" pitchFamily="34" charset="0"/>
              </a:defRPr>
            </a:pPr>
            <a:r>
              <a:rPr>
                <a:effectLst/>
              </a:rPr>
              <a:t>A absolvit Harvard College în 1991 cu o diplomă de licență în economie, unde a co-fondat și Women in Economics and Government. Apoi s-a înscris la Harvard Business School în 1993 pentru a-și câștiga M.B.A. Ea l-a întâlnit pe Mark Zuckerberg, care i-a oferit rolul de COO </a:t>
            </a:r>
            <a:r>
              <a:t>Facebook.</a:t>
            </a:r>
          </a:p>
        </p:txBody>
      </p:sp>
    </p:spTree>
    <p:extLst>
      <p:ext uri="{BB962C8B-B14F-4D97-AF65-F5344CB8AC3E}">
        <p14:creationId xmlns:p14="http://schemas.microsoft.com/office/powerpoint/2010/main" val="400836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9DD42-42DD-1649-B137-7968171D3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Ce ai învățat?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D421B-CF2E-D161-DC39-1DE34EA2D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3200">
                <a:effectLst/>
                <a:latin typeface="Calibri Light" panose="020F0302020204030204" pitchFamily="34" charset="0"/>
                <a:ea typeface="Calibri" panose="020F0502020204030204" pitchFamily="34" charset="0"/>
              </a:defRPr>
            </a:pPr>
            <a:r>
              <a:t>De câte dintre aceste femei influente ai auzit?</a:t>
            </a:r>
          </a:p>
          <a:p>
            <a:pPr>
              <a:defRPr sz="3200">
                <a:effectLst/>
                <a:latin typeface="Calibri Light" panose="020F0302020204030204" pitchFamily="34" charset="0"/>
                <a:ea typeface="Calibri" panose="020F0502020204030204" pitchFamily="34" charset="0"/>
              </a:defRPr>
            </a:pPr>
            <a:r>
              <a:t>Ce ne spune asta? </a:t>
            </a:r>
          </a:p>
          <a:p>
            <a:pPr>
              <a:defRPr sz="3200">
                <a:effectLst/>
                <a:latin typeface="Calibri Light" panose="020F0302020204030204" pitchFamily="34" charset="0"/>
                <a:ea typeface="Calibri" panose="020F0502020204030204" pitchFamily="34" charset="0"/>
              </a:defRPr>
            </a:pPr>
            <a:r>
              <a:t>Ce concluzii putem trage din aceasta cu privire la prejudecățile de gen în lumea științei și tehnologiei?</a:t>
            </a:r>
            <a:endParaRPr sz="3600"/>
          </a:p>
        </p:txBody>
      </p:sp>
    </p:spTree>
    <p:extLst>
      <p:ext uri="{BB962C8B-B14F-4D97-AF65-F5344CB8AC3E}">
        <p14:creationId xmlns:p14="http://schemas.microsoft.com/office/powerpoint/2010/main" val="3672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  Description automatically generated">
            <a:extLst>
              <a:ext uri="{FF2B5EF4-FFF2-40B4-BE49-F238E27FC236}">
                <a16:creationId xmlns:a16="http://schemas.microsoft.com/office/drawing/2014/main" id="{DF389CCD-66EE-FDBD-E521-18503AB1CF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361" y="0"/>
            <a:ext cx="51435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36B738-6C7D-BA0F-26B3-7545DBBF09E5}"/>
              </a:ext>
            </a:extLst>
          </p:cNvPr>
          <p:cNvSpPr txBox="1"/>
          <p:nvPr/>
        </p:nvSpPr>
        <p:spPr>
          <a:xfrm>
            <a:off x="750420" y="665018"/>
            <a:ext cx="423025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 b="1" u="sng"/>
            </a:pPr>
            <a:r>
              <a:t>Reflecție:</a:t>
            </a:r>
          </a:p>
          <a:p>
            <a:endParaRPr sz="3200"/>
          </a:p>
          <a:p>
            <a:pPr>
              <a:defRPr sz="3200"/>
            </a:pPr>
            <a:r>
              <a:t>Punctele mele forte și planurile de carieră</a:t>
            </a:r>
          </a:p>
        </p:txBody>
      </p:sp>
    </p:spTree>
    <p:extLst>
      <p:ext uri="{BB962C8B-B14F-4D97-AF65-F5344CB8AC3E}">
        <p14:creationId xmlns:p14="http://schemas.microsoft.com/office/powerpoint/2010/main" val="2788272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  Description automatically generated">
            <a:extLst>
              <a:ext uri="{FF2B5EF4-FFF2-40B4-BE49-F238E27FC236}">
                <a16:creationId xmlns:a16="http://schemas.microsoft.com/office/drawing/2014/main" id="{D7AAB5DE-3531-A630-2958-451A403F8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055" y="133059"/>
            <a:ext cx="9357618" cy="599988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5DD3A9-25D4-A5D2-9591-241FA7CFCB25}"/>
              </a:ext>
            </a:extLst>
          </p:cNvPr>
          <p:cNvSpPr txBox="1"/>
          <p:nvPr/>
        </p:nvSpPr>
        <p:spPr>
          <a:xfrm>
            <a:off x="212436" y="508000"/>
            <a:ext cx="249381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800" b="1"/>
            </a:pPr>
            <a:r>
              <a:t>Vedeți următorul diapozitiv pentru un exemplu de nor de cuvânt. </a:t>
            </a:r>
          </a:p>
          <a:p>
            <a:pPr>
              <a:defRPr sz="2800" b="1"/>
            </a:pPr>
            <a:r>
              <a:t>Unele cuvinte pot fi utile pentru tine.</a:t>
            </a:r>
          </a:p>
        </p:txBody>
      </p:sp>
    </p:spTree>
    <p:extLst>
      <p:ext uri="{BB962C8B-B14F-4D97-AF65-F5344CB8AC3E}">
        <p14:creationId xmlns:p14="http://schemas.microsoft.com/office/powerpoint/2010/main" val="3671789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8BE6A-2566-8F96-2151-02CAE37AC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Exemplu de nor de cuvinte forte</a:t>
            </a:r>
          </a:p>
        </p:txBody>
      </p:sp>
      <p:pic>
        <p:nvPicPr>
          <p:cNvPr id="5" name="Content Placeholder 4" descr="Text  Description automatically generated">
            <a:extLst>
              <a:ext uri="{FF2B5EF4-FFF2-40B4-BE49-F238E27FC236}">
                <a16:creationId xmlns:a16="http://schemas.microsoft.com/office/drawing/2014/main" id="{752F0D4D-87C4-EBA2-3CCD-59F6F20C6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448" y="2108200"/>
            <a:ext cx="8235430" cy="3760788"/>
          </a:xfrm>
        </p:spPr>
      </p:pic>
    </p:spTree>
    <p:extLst>
      <p:ext uri="{BB962C8B-B14F-4D97-AF65-F5344CB8AC3E}">
        <p14:creationId xmlns:p14="http://schemas.microsoft.com/office/powerpoint/2010/main" val="1883313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  Description automatically generated">
            <a:extLst>
              <a:ext uri="{FF2B5EF4-FFF2-40B4-BE49-F238E27FC236}">
                <a16:creationId xmlns:a16="http://schemas.microsoft.com/office/drawing/2014/main" id="{1521972E-811C-B587-EE06-71E5E1271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52" y="1669706"/>
            <a:ext cx="10794394" cy="4722548"/>
          </a:xfrm>
          <a:prstGeom prst="rect">
            <a:avLst/>
          </a:prstGeom>
        </p:spPr>
      </p:pic>
      <p:pic>
        <p:nvPicPr>
          <p:cNvPr id="6" name="Content Placeholder 4" descr="Text  Description automatically generated">
            <a:extLst>
              <a:ext uri="{FF2B5EF4-FFF2-40B4-BE49-F238E27FC236}">
                <a16:creationId xmlns:a16="http://schemas.microsoft.com/office/drawing/2014/main" id="{25783D7B-89D0-60A6-6440-22A9FFD5E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39" y="148952"/>
            <a:ext cx="3330170" cy="152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54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EFED-B989-0793-9271-C7BC8D02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Împărtășirea ideilor noastre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AF596-182A-80FC-E0AC-F1066417D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 sz="2800"/>
            </a:pPr>
            <a:r>
              <a:t>Vrei să împărtășești câteva dintre punctele tale forte personale?</a:t>
            </a:r>
          </a:p>
          <a:p>
            <a:pPr>
              <a:defRPr sz="2800"/>
            </a:pPr>
            <a:r>
              <a:t>Ce cariere potențiale vă interesează?</a:t>
            </a:r>
          </a:p>
          <a:p>
            <a:pPr>
              <a:defRPr sz="2800"/>
            </a:pPr>
            <a:r>
              <a:t>Câte dintre ele sunt legate de lumea STIAM?</a:t>
            </a:r>
          </a:p>
          <a:p>
            <a:pPr>
              <a:defRPr sz="2800"/>
            </a:pPr>
            <a:r>
              <a:t>Puteți vedea vreo prejudecată de gen în alegerile de carieră ale băieților și fetelor din clasă?</a:t>
            </a:r>
          </a:p>
          <a:p>
            <a:pPr>
              <a:defRPr sz="2800"/>
            </a:pPr>
            <a:r>
              <a:t>Ce am învățat despre prejudecățile de gen în lumea STIAM din această lecție?</a:t>
            </a:r>
          </a:p>
        </p:txBody>
      </p:sp>
      <p:pic>
        <p:nvPicPr>
          <p:cNvPr id="7" name="Picture 6" descr="Icon  Description automatically generated with medium confidence">
            <a:extLst>
              <a:ext uri="{FF2B5EF4-FFF2-40B4-BE49-F238E27FC236}">
                <a16:creationId xmlns:a16="http://schemas.microsoft.com/office/drawing/2014/main" id="{E5F1E293-7C8F-0180-018A-8D34D98CC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530" y="117884"/>
            <a:ext cx="2629267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7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556A4-AEA7-16D3-F207-986EB88A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Discuții suplimentare: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653A9-F78A-05FE-C25A-1A827A75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4342938" cy="3760891"/>
          </a:xfrm>
        </p:spPr>
        <p:txBody>
          <a:bodyPr>
            <a:normAutofit/>
          </a:bodyPr>
          <a:lstStyle/>
          <a:p>
            <a:pPr>
              <a:defRPr sz="3200"/>
            </a:pPr>
            <a:r>
              <a:t>Uită-te la figurile ascunse ale filmului.</a:t>
            </a:r>
          </a:p>
          <a:p>
            <a:pPr>
              <a:defRPr sz="3200"/>
            </a:pPr>
            <a:r>
              <a:t>Explorați efectele prejudecăților de gen și ale rasismului asupra acestor femei.</a:t>
            </a:r>
          </a:p>
        </p:txBody>
      </p:sp>
      <p:pic>
        <p:nvPicPr>
          <p:cNvPr id="5" name="Picture 4" descr="A group of women walking on a road  Description automatically generated with low confidence">
            <a:extLst>
              <a:ext uri="{FF2B5EF4-FFF2-40B4-BE49-F238E27FC236}">
                <a16:creationId xmlns:a16="http://schemas.microsoft.com/office/drawing/2014/main" id="{E25BF5DC-8AD1-5A30-B464-A139BB54BD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310" y="2108201"/>
            <a:ext cx="3470804" cy="40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8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1258-FB32-6E32-250C-F5DA5FE84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Pregătește-te...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ACBA-C8E9-2455-EC33-D6A762AE2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 sz="3600"/>
            </a:pPr>
            <a:r>
              <a:t>Uită-te la diapozitive. </a:t>
            </a:r>
          </a:p>
          <a:p>
            <a:pPr>
              <a:defRPr sz="3600"/>
            </a:pPr>
            <a:r>
              <a:t>Poți să-i numești pe acești oameni celebri? </a:t>
            </a:r>
          </a:p>
          <a:p>
            <a:pPr>
              <a:defRPr sz="3600"/>
            </a:pPr>
            <a:r>
              <a:t>Câte dintre ele ați avut deja pe liste?</a:t>
            </a:r>
          </a:p>
        </p:txBody>
      </p:sp>
    </p:spTree>
    <p:extLst>
      <p:ext uri="{BB962C8B-B14F-4D97-AF65-F5344CB8AC3E}">
        <p14:creationId xmlns:p14="http://schemas.microsoft.com/office/powerpoint/2010/main" val="398957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person, person, suit, old  Description automatically generated">
            <a:extLst>
              <a:ext uri="{FF2B5EF4-FFF2-40B4-BE49-F238E27FC236}">
                <a16:creationId xmlns:a16="http://schemas.microsoft.com/office/drawing/2014/main" id="{AC39FFE0-79A3-DEBD-FAAB-3F3F7440A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78" y="381244"/>
            <a:ext cx="2710204" cy="2199586"/>
          </a:xfrm>
          <a:prstGeom prst="rect">
            <a:avLst/>
          </a:prstGeom>
        </p:spPr>
      </p:pic>
      <p:pic>
        <p:nvPicPr>
          <p:cNvPr id="8" name="Picture 7" descr="A person holding a phone  Description automatically generated with medium confidence">
            <a:extLst>
              <a:ext uri="{FF2B5EF4-FFF2-40B4-BE49-F238E27FC236}">
                <a16:creationId xmlns:a16="http://schemas.microsoft.com/office/drawing/2014/main" id="{C77E5358-3858-2839-781E-857A19FAC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198" y="3429000"/>
            <a:ext cx="2710204" cy="2433652"/>
          </a:xfrm>
          <a:prstGeom prst="rect">
            <a:avLst/>
          </a:prstGeom>
        </p:spPr>
      </p:pic>
      <p:pic>
        <p:nvPicPr>
          <p:cNvPr id="10" name="Picture 9" descr="A person wearing a black shirt  Description automatically generated with low confidence">
            <a:extLst>
              <a:ext uri="{FF2B5EF4-FFF2-40B4-BE49-F238E27FC236}">
                <a16:creationId xmlns:a16="http://schemas.microsoft.com/office/drawing/2014/main" id="{201BE55A-5567-61AB-1323-5701A9D3E5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838" y="220250"/>
            <a:ext cx="2600688" cy="1762371"/>
          </a:xfrm>
          <a:prstGeom prst="rect">
            <a:avLst/>
          </a:prstGeom>
        </p:spPr>
      </p:pic>
      <p:pic>
        <p:nvPicPr>
          <p:cNvPr id="12" name="Picture 11" descr="A picture containing text, indoor, person  Description automatically generated">
            <a:extLst>
              <a:ext uri="{FF2B5EF4-FFF2-40B4-BE49-F238E27FC236}">
                <a16:creationId xmlns:a16="http://schemas.microsoft.com/office/drawing/2014/main" id="{319928EF-A3CD-92B6-5907-E05ACF050E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9" y="220250"/>
            <a:ext cx="3158049" cy="2290880"/>
          </a:xfrm>
          <a:prstGeom prst="rect">
            <a:avLst/>
          </a:prstGeom>
        </p:spPr>
      </p:pic>
      <p:pic>
        <p:nvPicPr>
          <p:cNvPr id="14" name="Picture 13" descr="A picture containing close  Description automatically generated">
            <a:extLst>
              <a:ext uri="{FF2B5EF4-FFF2-40B4-BE49-F238E27FC236}">
                <a16:creationId xmlns:a16="http://schemas.microsoft.com/office/drawing/2014/main" id="{DB187F68-EF86-FDBE-2FFD-DA80587F6A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566" y="2580830"/>
            <a:ext cx="2438254" cy="3463631"/>
          </a:xfrm>
          <a:prstGeom prst="rect">
            <a:avLst/>
          </a:prstGeom>
        </p:spPr>
      </p:pic>
      <p:pic>
        <p:nvPicPr>
          <p:cNvPr id="16" name="Picture 15" descr="A portrait of a person  Description automatically generated with medium confidence">
            <a:extLst>
              <a:ext uri="{FF2B5EF4-FFF2-40B4-BE49-F238E27FC236}">
                <a16:creationId xmlns:a16="http://schemas.microsoft.com/office/drawing/2014/main" id="{DB368363-5EA0-7719-9403-F7FEF2823A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236" y="2823802"/>
            <a:ext cx="2438254" cy="335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6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1968-06D8-F2B8-BCF1-583CA31D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Cine a proiectat asta?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C4168AD-F59A-B6C0-2D39-CA3EE557CF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883" y="3956838"/>
            <a:ext cx="514422" cy="76211"/>
          </a:xfrm>
        </p:spPr>
      </p:pic>
      <p:pic>
        <p:nvPicPr>
          <p:cNvPr id="9" name="Content Placeholder 8" descr="A picture containing outdoor, sky, building  Description automatically generated">
            <a:extLst>
              <a:ext uri="{FF2B5EF4-FFF2-40B4-BE49-F238E27FC236}">
                <a16:creationId xmlns:a16="http://schemas.microsoft.com/office/drawing/2014/main" id="{C9134634-A103-484B-1484-78E40128CA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723" y="2081976"/>
            <a:ext cx="3061332" cy="3931711"/>
          </a:xfrm>
        </p:spPr>
      </p:pic>
      <p:pic>
        <p:nvPicPr>
          <p:cNvPr id="11" name="Picture 10" descr="A person with a beard  Description automatically generated with medium confidence">
            <a:extLst>
              <a:ext uri="{FF2B5EF4-FFF2-40B4-BE49-F238E27FC236}">
                <a16:creationId xmlns:a16="http://schemas.microsoft.com/office/drawing/2014/main" id="{AFCFF7A5-6F65-8E9D-CA8C-12B5A491EB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185" y="2081976"/>
            <a:ext cx="2267266" cy="30484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2127FD0-B0DC-6FD0-FE9E-72CFA08C9839}"/>
              </a:ext>
            </a:extLst>
          </p:cNvPr>
          <p:cNvSpPr txBox="1"/>
          <p:nvPr/>
        </p:nvSpPr>
        <p:spPr>
          <a:xfrm>
            <a:off x="6862618" y="5307714"/>
            <a:ext cx="3454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2800" b="1"/>
            </a:pPr>
            <a:r>
              <a:t>Gustave Eiffel</a:t>
            </a:r>
          </a:p>
        </p:txBody>
      </p:sp>
    </p:spTree>
    <p:extLst>
      <p:ext uri="{BB962C8B-B14F-4D97-AF65-F5344CB8AC3E}">
        <p14:creationId xmlns:p14="http://schemas.microsoft.com/office/powerpoint/2010/main" val="337375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CCB7-9013-E465-5BE0-B3F8EC1EC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Cine a inventat asta?</a:t>
            </a:r>
          </a:p>
        </p:txBody>
      </p:sp>
      <p:pic>
        <p:nvPicPr>
          <p:cNvPr id="9" name="Content Placeholder 8" descr="A picture containing grass, outdoor, tree, car  Description automatically generated">
            <a:extLst>
              <a:ext uri="{FF2B5EF4-FFF2-40B4-BE49-F238E27FC236}">
                <a16:creationId xmlns:a16="http://schemas.microsoft.com/office/drawing/2014/main" id="{FD6D6A97-398F-06B4-3163-10029812DC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63" y="2247595"/>
            <a:ext cx="4640262" cy="3494697"/>
          </a:xfrm>
        </p:spPr>
      </p:pic>
      <p:pic>
        <p:nvPicPr>
          <p:cNvPr id="6" name="Content Placeholder 5" descr="A person in a suit  Description automatically generated with medium confidence">
            <a:extLst>
              <a:ext uri="{FF2B5EF4-FFF2-40B4-BE49-F238E27FC236}">
                <a16:creationId xmlns:a16="http://schemas.microsoft.com/office/drawing/2014/main" id="{C78E891C-CCF0-09C1-BD64-B6E297F33F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908" y="1622136"/>
            <a:ext cx="3248342" cy="374808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7BF967-B76A-7DA2-9066-CB3650376B4A}"/>
              </a:ext>
            </a:extLst>
          </p:cNvPr>
          <p:cNvSpPr txBox="1"/>
          <p:nvPr/>
        </p:nvSpPr>
        <p:spPr>
          <a:xfrm>
            <a:off x="7666182" y="5576705"/>
            <a:ext cx="29094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 b="1"/>
            </a:pPr>
            <a:r>
              <a:t>Henry Ford</a:t>
            </a:r>
          </a:p>
        </p:txBody>
      </p:sp>
    </p:spTree>
    <p:extLst>
      <p:ext uri="{BB962C8B-B14F-4D97-AF65-F5344CB8AC3E}">
        <p14:creationId xmlns:p14="http://schemas.microsoft.com/office/powerpoint/2010/main" val="258589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DAFCE-1ED5-D89C-5924-48C1C997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Ce ai observat despre toate aceste chipuri și nume celebre?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2B758-4E67-ED9E-089F-8F18E28ECF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 sz="4000" b="1">
                <a:solidFill>
                  <a:srgbClr val="FF0000"/>
                </a:solidFill>
              </a:defRPr>
            </a:pPr>
            <a:r>
              <a:t>Toți sunt bărbați!</a:t>
            </a:r>
          </a:p>
          <a:p>
            <a:endParaRPr sz="4000" b="1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A727E-3E83-B47C-3D07-35C5845146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 sz="3600" b="1">
                <a:solidFill>
                  <a:srgbClr val="00B050"/>
                </a:solidFill>
              </a:defRPr>
            </a:pPr>
            <a:r>
              <a:t>Asta înseamnă că femeile nu au făcut descoperiri științifice sau invenții?</a:t>
            </a:r>
          </a:p>
        </p:txBody>
      </p:sp>
      <p:pic>
        <p:nvPicPr>
          <p:cNvPr id="8" name="Picture 7" descr="A picture containing clipart  Description automatically generated">
            <a:extLst>
              <a:ext uri="{FF2B5EF4-FFF2-40B4-BE49-F238E27FC236}">
                <a16:creationId xmlns:a16="http://schemas.microsoft.com/office/drawing/2014/main" id="{8B1F49F0-1D6A-B393-6CD8-D8A09A051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18" y="3518814"/>
            <a:ext cx="1786527" cy="2456475"/>
          </a:xfrm>
          <a:prstGeom prst="rect">
            <a:avLst/>
          </a:prstGeom>
        </p:spPr>
      </p:pic>
      <p:pic>
        <p:nvPicPr>
          <p:cNvPr id="10" name="Picture 9" descr="Shape, circle  Description automatically generated">
            <a:extLst>
              <a:ext uri="{FF2B5EF4-FFF2-40B4-BE49-F238E27FC236}">
                <a16:creationId xmlns:a16="http://schemas.microsoft.com/office/drawing/2014/main" id="{D9C01119-AA13-48DF-19E3-5191C28D6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026" y="3286535"/>
            <a:ext cx="1771897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5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AA3DF3-D1E6-4E83-853C-8AAD95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Cine sunt acești oameni?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CC4F42-E3F5-EB0A-4F60-82B2AAAA1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defRPr sz="4800" b="1"/>
            </a:pPr>
            <a:r>
              <a:t>Poți să-i numești?</a:t>
            </a:r>
          </a:p>
          <a:p>
            <a:pPr algn="ctr">
              <a:defRPr sz="4800" b="1"/>
            </a:pPr>
            <a:r>
              <a:t>Ce-au făcut?</a:t>
            </a:r>
          </a:p>
        </p:txBody>
      </p:sp>
    </p:spTree>
    <p:extLst>
      <p:ext uri="{BB962C8B-B14F-4D97-AF65-F5344CB8AC3E}">
        <p14:creationId xmlns:p14="http://schemas.microsoft.com/office/powerpoint/2010/main" val="390846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64F63-79C1-2316-8A50-71E1EEA1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Marie Curie</a:t>
            </a:r>
          </a:p>
        </p:txBody>
      </p:sp>
      <p:pic>
        <p:nvPicPr>
          <p:cNvPr id="6" name="Content Placeholder 5" descr="A person writing on a piece of paper  Description automatically generated">
            <a:extLst>
              <a:ext uri="{FF2B5EF4-FFF2-40B4-BE49-F238E27FC236}">
                <a16:creationId xmlns:a16="http://schemas.microsoft.com/office/drawing/2014/main" id="{FE68BE8F-2419-D35D-95B3-3A88334852A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45" y="2067649"/>
            <a:ext cx="5533104" cy="364042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0416A7-56A5-0EFC-D272-BE92B0D044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 sz="3200"/>
            </a:pPr>
            <a:r>
              <a:t>Faimoasă pentru cercetarea ei în domeniul radioactivității, care a dus la inventarea radiografiei.</a:t>
            </a:r>
          </a:p>
          <a:p>
            <a:pPr>
              <a:defRPr sz="3200"/>
            </a:pPr>
            <a:r>
              <a:t>A primit un premiu Nobel, împreună cu soțul ei.</a:t>
            </a:r>
          </a:p>
        </p:txBody>
      </p:sp>
    </p:spTree>
    <p:extLst>
      <p:ext uri="{BB962C8B-B14F-4D97-AF65-F5344CB8AC3E}">
        <p14:creationId xmlns:p14="http://schemas.microsoft.com/office/powerpoint/2010/main" val="275253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61734"/>
      </a:dk2>
      <a:lt2>
        <a:srgbClr val="F0F3F2"/>
      </a:lt2>
      <a:accent1>
        <a:srgbClr val="DE3270"/>
      </a:accent1>
      <a:accent2>
        <a:srgbClr val="CC20A6"/>
      </a:accent2>
      <a:accent3>
        <a:srgbClr val="BC32DE"/>
      </a:accent3>
      <a:accent4>
        <a:srgbClr val="6320CC"/>
      </a:accent4>
      <a:accent5>
        <a:srgbClr val="3237DE"/>
      </a:accent5>
      <a:accent6>
        <a:srgbClr val="206DCC"/>
      </a:accent6>
      <a:hlink>
        <a:srgbClr val="6455C6"/>
      </a:hlink>
      <a:folHlink>
        <a:srgbClr val="7F7F7F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71F39E9FD4AA49B46C710C33F702E2" ma:contentTypeVersion="8" ma:contentTypeDescription="Create a new document." ma:contentTypeScope="" ma:versionID="03bd27c97c5c072ce7d5804f07626cb0">
  <xsd:schema xmlns:xsd="http://www.w3.org/2001/XMLSchema" xmlns:xs="http://www.w3.org/2001/XMLSchema" xmlns:p="http://schemas.microsoft.com/office/2006/metadata/properties" xmlns:ns2="7619387f-ae3b-4541-8abe-9d696a763bda" xmlns:ns3="74a02d6f-c132-4b53-aa31-54b521f91b30" targetNamespace="http://schemas.microsoft.com/office/2006/metadata/properties" ma:root="true" ma:fieldsID="970db88257f76439b221bf329da6c87f" ns2:_="" ns3:_="">
    <xsd:import namespace="7619387f-ae3b-4541-8abe-9d696a763bda"/>
    <xsd:import namespace="74a02d6f-c132-4b53-aa31-54b521f91b3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9387f-ae3b-4541-8abe-9d696a763bd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db630b34-ef66-4a23-b54c-047f976c1c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02d6f-c132-4b53-aa31-54b521f91b3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28c759b-ef10-44ce-ab86-9973abdc2bd0}" ma:internalName="TaxCatchAll" ma:showField="CatchAllData" ma:web="74a02d6f-c132-4b53-aa31-54b521f91b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19387f-ae3b-4541-8abe-9d696a763bda">
      <Terms xmlns="http://schemas.microsoft.com/office/infopath/2007/PartnerControls"/>
    </lcf76f155ced4ddcb4097134ff3c332f>
    <TaxCatchAll xmlns="74a02d6f-c132-4b53-aa31-54b521f91b30" xsi:nil="true"/>
  </documentManagement>
</p:properties>
</file>

<file path=customXml/itemProps1.xml><?xml version="1.0" encoding="utf-8"?>
<ds:datastoreItem xmlns:ds="http://schemas.openxmlformats.org/officeDocument/2006/customXml" ds:itemID="{3C23C03E-C9CD-48F2-B455-5F8E3946DC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9D68C7-02B2-4455-9087-1A84681BCD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19387f-ae3b-4541-8abe-9d696a763bda"/>
    <ds:schemaRef ds:uri="74a02d6f-c132-4b53-aa31-54b521f91b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098089-56DA-4193-BDE9-8A8C7D877643}">
  <ds:schemaRefs>
    <ds:schemaRef ds:uri="http://schemas.microsoft.com/office/2006/metadata/properties"/>
    <ds:schemaRef ds:uri="http://schemas.microsoft.com/office/infopath/2007/PartnerControls"/>
    <ds:schemaRef ds:uri="7619387f-ae3b-4541-8abe-9d696a763bda"/>
    <ds:schemaRef ds:uri="74a02d6f-c132-4b53-aa31-54b521f91b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728</Words>
  <Application>Microsoft Macintosh PowerPoint</Application>
  <PresentationFormat>Widescreen</PresentationFormat>
  <Paragraphs>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Calibri</vt:lpstr>
      <vt:lpstr>Calibri Light</vt:lpstr>
      <vt:lpstr>Lato</vt:lpstr>
      <vt:lpstr>MarkWebPro-Heavy-W03-Regular</vt:lpstr>
      <vt:lpstr>reckless</vt:lpstr>
      <vt:lpstr>Roboto</vt:lpstr>
      <vt:lpstr>Tw Cen MT</vt:lpstr>
      <vt:lpstr>utopia-std</vt:lpstr>
      <vt:lpstr>RetrospectVTI</vt:lpstr>
      <vt:lpstr>The world of STEAM: the famous faces</vt:lpstr>
      <vt:lpstr>Brainstorm</vt:lpstr>
      <vt:lpstr>Get ready…</vt:lpstr>
      <vt:lpstr>PowerPoint Presentation</vt:lpstr>
      <vt:lpstr>Who designed this?</vt:lpstr>
      <vt:lpstr>Who invented this?</vt:lpstr>
      <vt:lpstr>What did you notice about all these famous faces and names?</vt:lpstr>
      <vt:lpstr>Who are these people?</vt:lpstr>
      <vt:lpstr>Marie Curie</vt:lpstr>
      <vt:lpstr>Jane Goodall</vt:lpstr>
      <vt:lpstr>Katherine Johnson</vt:lpstr>
      <vt:lpstr>Caroline Herschel</vt:lpstr>
      <vt:lpstr>Sau Lan Wu</vt:lpstr>
      <vt:lpstr>Barbara McClintock</vt:lpstr>
      <vt:lpstr>Ada Lovelace</vt:lpstr>
      <vt:lpstr>Grace Hopper</vt:lpstr>
      <vt:lpstr>Susan Wojcicki</vt:lpstr>
      <vt:lpstr>Reshma Saujani</vt:lpstr>
      <vt:lpstr>Zaha Hadid</vt:lpstr>
      <vt:lpstr>Sheryl Sandberg</vt:lpstr>
      <vt:lpstr>What have you learned?</vt:lpstr>
      <vt:lpstr>PowerPoint Presentation</vt:lpstr>
      <vt:lpstr>PowerPoint Presentation</vt:lpstr>
      <vt:lpstr>Example of a strengths word cloud</vt:lpstr>
      <vt:lpstr>PowerPoint Presentation</vt:lpstr>
      <vt:lpstr>Sharing our ideas</vt:lpstr>
      <vt:lpstr>Further discussion: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of STEAM: the famous faces</dc:title>
  <dc:creator>Helen Saunders</dc:creator>
  <cp:lastModifiedBy>NANKOVA-NEYKOVA Aneliya (LAE-Teacher)</cp:lastModifiedBy>
  <cp:revision>3</cp:revision>
  <dcterms:created xsi:type="dcterms:W3CDTF">2022-11-13T10:17:23Z</dcterms:created>
  <dcterms:modified xsi:type="dcterms:W3CDTF">2023-02-23T16:37:53Z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0x0101000E71F39E9FD4AA49B46C710C33F702E2</vt:lpwstr>
  </property>
  <property fmtid="{D5CDD505-2E9C-101B-9397-08002B2CF9AE}" name="NXPowerLiteLastOptimized" pid="3">
    <vt:lpwstr>481813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S10.0.0</vt:lpwstr>
  </property>
</Properties>
</file>