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HEKTPwu3B0stmoEvB8J8DkN4T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4EC"/>
    <a:srgbClr val="EB8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95"/>
    <p:restoredTop sz="86450"/>
  </p:normalViewPr>
  <p:slideViewPr>
    <p:cSldViewPr snapToGrid="0">
      <p:cViewPr varScale="1">
        <p:scale>
          <a:sx n="110" d="100"/>
          <a:sy n="110" d="100"/>
        </p:scale>
        <p:origin x="960" y="1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tDMyGjYlM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1vnsqbnAk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yaHzY-8AD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0086" y="1041400"/>
            <a:ext cx="1130332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ct val="100000"/>
              <a:buFont typeface="Aharoni"/>
              <a:buNone/>
            </a:pPr>
            <a:r>
              <a:rPr lang="lt-LT" sz="149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Kaip mergaitė</a:t>
            </a:r>
            <a:endParaRPr lang="lt-LT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23195" y="3987521"/>
            <a:ext cx="911710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757070"/>
              </a:buClr>
              <a:buSzPts val="4000"/>
            </a:pPr>
            <a:r>
              <a:rPr lang="en-IE" sz="40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WALT </a:t>
            </a:r>
            <a:r>
              <a:rPr lang="en-IE" sz="40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svarsto</a:t>
            </a:r>
            <a:r>
              <a:rPr lang="en-IE" sz="40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stereotipus</a:t>
            </a:r>
            <a:r>
              <a:rPr lang="en-IE" sz="40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STEAM </a:t>
            </a:r>
            <a:r>
              <a:rPr lang="en-IE" sz="40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ugdymo</a:t>
            </a:r>
            <a:r>
              <a:rPr lang="en-IE" sz="40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srityje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0" title="Super Bowl 2015: Always 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416" y="8508"/>
            <a:ext cx="8421466" cy="5773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699934-4635-F747-8CF0-8A476CD41E3A}"/>
              </a:ext>
            </a:extLst>
          </p:cNvPr>
          <p:cNvSpPr txBox="1"/>
          <p:nvPr/>
        </p:nvSpPr>
        <p:spPr>
          <a:xfrm>
            <a:off x="1260416" y="5943602"/>
            <a:ext cx="1046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https://www.youtube.com/watch?v=qtDMyGjYlMg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225911" y="784379"/>
            <a:ext cx="11963463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Tuščiame puslapyje apsvarstykite ir parašykite:</a:t>
            </a:r>
          </a:p>
          <a:p>
            <a:pPr lvl="0"/>
            <a:endParaRPr lang="lt-LT"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endParaRPr lang="lt-LT"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lt-LT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1. Kokius jausmus tai sukėlė?</a:t>
            </a:r>
          </a:p>
          <a:p>
            <a:pPr lvl="0"/>
            <a:endParaRPr lang="lt-LT"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endParaRPr lang="lt-LT"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lt-LT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2. Kas daro įtaką mergaičių požiūriui į save?</a:t>
            </a:r>
            <a:endParaRPr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 l="12998" r="14255" b="-238"/>
          <a:stretch/>
        </p:blipFill>
        <p:spPr>
          <a:xfrm>
            <a:off x="6564" y="0"/>
            <a:ext cx="4988943" cy="68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 txBox="1"/>
          <p:nvPr/>
        </p:nvSpPr>
        <p:spPr>
          <a:xfrm>
            <a:off x="6407613" y="540089"/>
            <a:ext cx="596347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Lego </a:t>
            </a:r>
            <a:r>
              <a:rPr lang="en-IE" sz="44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reklama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4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Kurie</a:t>
            </a:r>
            <a:r>
              <a:rPr lang="en-IE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metai</a:t>
            </a:r>
            <a:r>
              <a:rPr lang="en-IE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? </a:t>
            </a:r>
            <a:endParaRPr dirty="0"/>
          </a:p>
        </p:txBody>
      </p:sp>
      <p:sp>
        <p:nvSpPr>
          <p:cNvPr id="152" name="Google Shape;152;p12"/>
          <p:cNvSpPr txBox="1"/>
          <p:nvPr/>
        </p:nvSpPr>
        <p:spPr>
          <a:xfrm>
            <a:off x="6343228" y="3948147"/>
            <a:ext cx="538369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1981</a:t>
            </a:r>
            <a:endParaRPr sz="9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89" y="309706"/>
            <a:ext cx="3404559" cy="313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 descr="A picture containing text, screensho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10" t="16190" r="951" b="14961"/>
          <a:stretch/>
        </p:blipFill>
        <p:spPr>
          <a:xfrm>
            <a:off x="6090247" y="159586"/>
            <a:ext cx="3917177" cy="272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 descr="A picture containing calend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7062" r="282" b="-282"/>
          <a:stretch/>
        </p:blipFill>
        <p:spPr>
          <a:xfrm>
            <a:off x="540590" y="3595779"/>
            <a:ext cx="3634609" cy="338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 txBox="1"/>
          <p:nvPr/>
        </p:nvSpPr>
        <p:spPr>
          <a:xfrm>
            <a:off x="6093498" y="3094257"/>
            <a:ext cx="606286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Lego </a:t>
            </a:r>
            <a:r>
              <a:rPr lang="en-IE" sz="44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produktai</a:t>
            </a:r>
            <a:r>
              <a:rPr lang="en-IE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4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Kurie</a:t>
            </a:r>
            <a:r>
              <a:rPr lang="en-IE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metai</a:t>
            </a:r>
            <a:r>
              <a:rPr lang="en-IE" sz="44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?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6098812" y="5285241"/>
            <a:ext cx="538369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 descr="A picture containing text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86" y="5595"/>
            <a:ext cx="10262558" cy="684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 txBox="1"/>
          <p:nvPr/>
        </p:nvSpPr>
        <p:spPr>
          <a:xfrm>
            <a:off x="4172559" y="504457"/>
            <a:ext cx="3605903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Ta </a:t>
            </a:r>
            <a:r>
              <a:rPr lang="en-IE" sz="2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pati</a:t>
            </a:r>
            <a:r>
              <a:rPr lang="en-IE" sz="2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2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mergina</a:t>
            </a:r>
            <a:r>
              <a:rPr lang="en-IE" sz="2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2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praėjus</a:t>
            </a:r>
            <a:r>
              <a:rPr lang="en-IE" sz="2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33 </a:t>
            </a:r>
            <a:r>
              <a:rPr lang="lt-LT" sz="2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metams.</a:t>
            </a:r>
            <a:endParaRPr dirty="0"/>
          </a:p>
          <a:p>
            <a:pPr lvl="0"/>
            <a:r>
              <a:rPr lang="en-IE" sz="2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Ką</a:t>
            </a:r>
            <a:r>
              <a:rPr lang="en-IE" sz="2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ji nori </a:t>
            </a:r>
            <a:r>
              <a:rPr lang="en-IE" sz="2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pasakyti</a:t>
            </a:r>
            <a:r>
              <a:rPr lang="en-IE" sz="2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?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68" name="Google Shape;168;p14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880000">
            <a:off x="6487064" y="1692215"/>
            <a:ext cx="1360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993599" y="865140"/>
            <a:ext cx="10106657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lt-LT" sz="36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Peržiūrėkite kitą reklamą</a:t>
            </a:r>
          </a:p>
          <a:p>
            <a:pPr lvl="0"/>
            <a:endParaRPr sz="36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en-IE" sz="36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Apsvarstykite</a:t>
            </a:r>
            <a:r>
              <a:rPr lang="en-IE" sz="36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36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jos</a:t>
            </a:r>
            <a:r>
              <a:rPr lang="en-IE" sz="36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36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nuopelnus</a:t>
            </a:r>
            <a:r>
              <a:rPr lang="en-IE" sz="36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36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kaip</a:t>
            </a:r>
            <a:r>
              <a:rPr lang="en-IE" sz="36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lt-LT" sz="36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laužančios stereotipus.</a:t>
            </a:r>
            <a:endParaRPr sz="3600" dirty="0">
              <a:solidFill>
                <a:schemeClr val="accent2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 title="Imagine The Possibilities | @Barb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67" y="80394"/>
            <a:ext cx="8729479" cy="5459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B11F89-6B4B-0747-8D0A-24902B58D4F3}"/>
              </a:ext>
            </a:extLst>
          </p:cNvPr>
          <p:cNvSpPr txBox="1"/>
          <p:nvPr/>
        </p:nvSpPr>
        <p:spPr>
          <a:xfrm>
            <a:off x="1532965" y="5889812"/>
            <a:ext cx="1035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https://www.youtube.com/watch?v=l1vnsqbnAkk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584471" y="1503683"/>
            <a:ext cx="1124403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IE" sz="36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Kokiais</a:t>
            </a:r>
            <a:r>
              <a:rPr lang="en-IE" sz="36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36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būdais</a:t>
            </a:r>
            <a:r>
              <a:rPr lang="en-IE" sz="36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ji </a:t>
            </a:r>
            <a:r>
              <a:rPr lang="en-IE" sz="36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laužo</a:t>
            </a:r>
            <a:r>
              <a:rPr lang="en-IE" sz="36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36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stereotipus</a:t>
            </a:r>
            <a:r>
              <a:rPr lang="en-IE" sz="36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?</a:t>
            </a:r>
            <a:endParaRPr sz="36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lt-LT" sz="36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Ką pakeistumėte, kad ji būtų dar geresnė?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/>
        </p:nvSpPr>
        <p:spPr>
          <a:xfrm>
            <a:off x="318177" y="825134"/>
            <a:ext cx="1134904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Ši reklama buvo uždrausta Jungtinėje Karalystėje.</a:t>
            </a:r>
            <a:endParaRPr sz="44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KODĖL?</a:t>
            </a:r>
            <a:r>
              <a:rPr lang="en-I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title="The VW eGolf Commerci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5547" y="152280"/>
            <a:ext cx="6728829" cy="5441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499EA4-ECE1-8346-8B96-6497FD2AD2E7}"/>
              </a:ext>
            </a:extLst>
          </p:cNvPr>
          <p:cNvSpPr txBox="1"/>
          <p:nvPr/>
        </p:nvSpPr>
        <p:spPr>
          <a:xfrm>
            <a:off x="753035" y="5997388"/>
            <a:ext cx="949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https://www.youtube.com/watch?v=JyaHzY-8AD4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291548" y="551910"/>
            <a:ext cx="1034994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6600" b="0" i="0" u="none" strike="noStrike" cap="none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Kas</a:t>
            </a:r>
            <a:r>
              <a:rPr lang="en-IE" sz="6600" b="0" i="0" u="none" strike="noStrike" cap="none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6600" b="0" i="0" u="none" strike="noStrike" cap="none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yra</a:t>
            </a:r>
            <a:r>
              <a:rPr lang="en-IE" sz="6600" b="0" i="0" u="none" strike="noStrike" cap="none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STEAM?</a:t>
            </a:r>
            <a:endParaRPr dirty="0"/>
          </a:p>
        </p:txBody>
      </p:sp>
      <p:sp>
        <p:nvSpPr>
          <p:cNvPr id="91" name="Google Shape;91;p2"/>
          <p:cNvSpPr txBox="1"/>
          <p:nvPr/>
        </p:nvSpPr>
        <p:spPr>
          <a:xfrm>
            <a:off x="291548" y="2251842"/>
            <a:ext cx="258612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Gamtos mokslai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dirty="0" err="1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Technologijos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Inžinerija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dirty="0" err="1">
                <a:solidFill>
                  <a:srgbClr val="C55A11"/>
                </a:solidFill>
                <a:latin typeface="Aharoni"/>
                <a:sym typeface="Aharoni"/>
              </a:rPr>
              <a:t>Menai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dirty="0" err="1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Matematika</a:t>
            </a:r>
            <a:endParaRPr dirty="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5974" y="2167912"/>
            <a:ext cx="9377000" cy="413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/>
        </p:nvSpPr>
        <p:spPr>
          <a:xfrm>
            <a:off x="130957" y="965781"/>
            <a:ext cx="11918202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6000" dirty="0" err="1">
                <a:solidFill>
                  <a:srgbClr val="7F7F7F"/>
                </a:solidFill>
                <a:latin typeface="Aharoni"/>
                <a:sym typeface="Aharoni"/>
              </a:rPr>
              <a:t>Užduotis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Sukurkite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reklaminį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plakatą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žaislui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,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kuris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paprastai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parduodamas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vienai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lyčiai</a:t>
            </a:r>
            <a:r>
              <a:rPr lang="en-IE" sz="40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.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en-IE" sz="40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Padarykite</a:t>
            </a:r>
            <a:r>
              <a:rPr lang="en-IE" sz="40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nestereotipinę</a:t>
            </a:r>
            <a:r>
              <a:rPr lang="en-IE" sz="40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000" dirty="0" err="1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reklamą</a:t>
            </a:r>
            <a:r>
              <a:rPr lang="en-IE" sz="4000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.</a:t>
            </a:r>
            <a:endParaRPr sz="32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546651" y="463826"/>
            <a:ext cx="101710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IE" sz="60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Tolesni</a:t>
            </a:r>
            <a:r>
              <a:rPr lang="en-IE" sz="60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60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veiksmai</a:t>
            </a:r>
            <a:endParaRPr dirty="0"/>
          </a:p>
        </p:txBody>
      </p:sp>
      <p:sp>
        <p:nvSpPr>
          <p:cNvPr id="204" name="Google Shape;204;p21"/>
          <p:cNvSpPr txBox="1"/>
          <p:nvPr/>
        </p:nvSpPr>
        <p:spPr>
          <a:xfrm>
            <a:off x="549777" y="1785605"/>
            <a:ext cx="11569084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Suorganizuokite debatus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Temos</a:t>
            </a:r>
            <a:r>
              <a:rPr lang="en-IE" sz="36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36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pasiūlymas</a:t>
            </a:r>
            <a:r>
              <a:rPr lang="en-IE" sz="36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/>
            <a:r>
              <a:rPr lang="lt-LT" sz="3600" dirty="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Berniukai labiau domisi STEM nei mergaitės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357809" y="331304"/>
            <a:ext cx="11065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6600" i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Kaip</a:t>
            </a:r>
            <a:r>
              <a:rPr lang="en-IE" sz="6600" i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6600" i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mergaitė</a:t>
            </a:r>
            <a:endParaRPr i="1" dirty="0"/>
          </a:p>
        </p:txBody>
      </p:sp>
      <p:sp>
        <p:nvSpPr>
          <p:cNvPr id="98" name="Google Shape;98;p3"/>
          <p:cNvSpPr txBox="1"/>
          <p:nvPr/>
        </p:nvSpPr>
        <p:spPr>
          <a:xfrm>
            <a:off x="357809" y="1694604"/>
            <a:ext cx="1151613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Kokios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mintys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ateina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į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galvą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?</a:t>
            </a:r>
          </a:p>
          <a:p>
            <a:pPr lvl="0"/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Ką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tai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reiškia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? </a:t>
            </a:r>
          </a:p>
          <a:p>
            <a:pPr lvl="0"/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Kelias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sekundes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pamąstykite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...</a:t>
            </a:r>
            <a:endParaRPr dirty="0"/>
          </a:p>
        </p:txBody>
      </p:sp>
      <p:sp>
        <p:nvSpPr>
          <p:cNvPr id="99" name="Google Shape;99;p3"/>
          <p:cNvSpPr txBox="1"/>
          <p:nvPr/>
        </p:nvSpPr>
        <p:spPr>
          <a:xfrm>
            <a:off x="357809" y="4364577"/>
            <a:ext cx="1048909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757070"/>
              </a:buClr>
              <a:buSzPts val="4400"/>
            </a:pPr>
            <a:r>
              <a:rPr lang="lt-LT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Dabar turite 2 minutes užrašyti keletą žodžių, kurie jums asocijuojasi su buvimu </a:t>
            </a:r>
            <a:r>
              <a:rPr lang="lt-LT" sz="4400" i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kaip mergaitė.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357809" y="569843"/>
            <a:ext cx="11065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6600" i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Kaip</a:t>
            </a:r>
            <a:r>
              <a:rPr lang="en-IE" sz="6600" i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6600" i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berniukas</a:t>
            </a:r>
            <a:endParaRPr i="1" dirty="0"/>
          </a:p>
        </p:txBody>
      </p:sp>
      <p:sp>
        <p:nvSpPr>
          <p:cNvPr id="105" name="Google Shape;105;p4"/>
          <p:cNvSpPr txBox="1"/>
          <p:nvPr/>
        </p:nvSpPr>
        <p:spPr>
          <a:xfrm>
            <a:off x="357809" y="1904084"/>
            <a:ext cx="1151613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Kokios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mintys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ateina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į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galvą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?</a:t>
            </a:r>
          </a:p>
          <a:p>
            <a:pPr lvl="0"/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Ką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tai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reiškia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? </a:t>
            </a:r>
          </a:p>
          <a:p>
            <a:pPr lvl="0"/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Kelias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sekundes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4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pamąstykite</a:t>
            </a:r>
            <a:r>
              <a:rPr lang="en-IE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...</a:t>
            </a:r>
            <a:endParaRPr lang="en-IE" sz="4400" dirty="0"/>
          </a:p>
        </p:txBody>
      </p:sp>
      <p:sp>
        <p:nvSpPr>
          <p:cNvPr id="106" name="Google Shape;106;p4"/>
          <p:cNvSpPr txBox="1"/>
          <p:nvPr/>
        </p:nvSpPr>
        <p:spPr>
          <a:xfrm>
            <a:off x="357809" y="4253947"/>
            <a:ext cx="10137913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757070"/>
              </a:buClr>
              <a:buSzPts val="4400"/>
            </a:pPr>
            <a:r>
              <a:rPr lang="lt-LT" sz="44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Dabar turite 2 minutes užrašyti keletą žodžių, kurie jums asocijuojasi su buvimu </a:t>
            </a:r>
            <a:r>
              <a:rPr lang="lt-LT" sz="4400" i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kaip berniukas.</a:t>
            </a:r>
            <a:endParaRPr lang="lt-LT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318052" y="1017291"/>
            <a:ext cx="1155589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IE" sz="48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Palyginkite</a:t>
            </a:r>
            <a:r>
              <a:rPr lang="en-IE" sz="48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8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ir</a:t>
            </a:r>
            <a:r>
              <a:rPr lang="en-IE" sz="48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8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sugretinkite</a:t>
            </a:r>
            <a:r>
              <a:rPr lang="en-IE" sz="48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8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abu</a:t>
            </a:r>
            <a:r>
              <a:rPr lang="en-IE" sz="48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8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savo</a:t>
            </a:r>
            <a:r>
              <a:rPr lang="en-IE" sz="48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4800" b="1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sąrašus</a:t>
            </a:r>
            <a:endParaRPr dirty="0"/>
          </a:p>
        </p:txBody>
      </p:sp>
      <p:sp>
        <p:nvSpPr>
          <p:cNvPr id="112" name="Google Shape;112;p5"/>
          <p:cNvSpPr txBox="1"/>
          <p:nvPr/>
        </p:nvSpPr>
        <p:spPr>
          <a:xfrm>
            <a:off x="637854" y="2863601"/>
            <a:ext cx="1091979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40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Kurie žodžiai buvo įtraukti į abu sąrašus?</a:t>
            </a:r>
          </a:p>
          <a:p>
            <a:pPr lvl="0" algn="ctr"/>
            <a:endParaRPr lang="lt-LT" sz="40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lvl="0" algn="ctr"/>
            <a:r>
              <a:rPr lang="lt-LT" sz="40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Aptarkite su šalia esančiais žmonėmis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45774" y="304800"/>
            <a:ext cx="1125109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Pažvelkite į šią lentelę</a:t>
            </a:r>
            <a:endParaRPr lang="lt-LT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4CEADD-D206-774A-BD03-CF195A20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517"/>
            <a:ext cx="12192000" cy="5690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311425" y="503583"/>
            <a:ext cx="127883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4000" b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Kokios žinutės čia perduodamos?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8BBF7-1EBB-F84B-A907-7F097686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04" y="1623589"/>
            <a:ext cx="10336191" cy="4824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/>
        </p:nvSpPr>
        <p:spPr>
          <a:xfrm>
            <a:off x="848139" y="1020418"/>
            <a:ext cx="1032344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IE" sz="72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Ką</a:t>
            </a:r>
            <a:r>
              <a:rPr lang="en-IE" sz="72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72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reiškia</a:t>
            </a:r>
            <a:r>
              <a:rPr lang="en-IE" sz="72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IE" sz="72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stereotipizavimas</a:t>
            </a:r>
            <a:r>
              <a:rPr lang="en-IE" sz="72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?</a:t>
            </a:r>
            <a:endParaRPr sz="48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305338" y="3429000"/>
            <a:ext cx="940904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8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Galvok</a:t>
            </a:r>
            <a:r>
              <a:rPr lang="en-IE" sz="48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– </a:t>
            </a:r>
            <a:r>
              <a:rPr lang="en-IE" sz="48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Susigrupuok</a:t>
            </a:r>
            <a:r>
              <a:rPr lang="en-IE" sz="48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– </a:t>
            </a:r>
            <a:r>
              <a:rPr lang="en-IE" sz="4800" dirty="0" err="1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Dalykis</a:t>
            </a:r>
            <a:br>
              <a:rPr lang="en-IE" sz="48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n-IE" sz="48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(</a:t>
            </a:r>
            <a:r>
              <a:rPr lang="en-IE" sz="4800" i="1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Think – Pair - Share</a:t>
            </a:r>
            <a:r>
              <a:rPr lang="en-IE" sz="4800" dirty="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17" y="46870"/>
            <a:ext cx="11182709" cy="674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282</Words>
  <Application>Microsoft Macintosh PowerPoint</Application>
  <PresentationFormat>Widescreen</PresentationFormat>
  <Paragraphs>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Aharoni</vt:lpstr>
      <vt:lpstr>Arial</vt:lpstr>
      <vt:lpstr>Calibri</vt:lpstr>
      <vt:lpstr>Office Theme</vt:lpstr>
      <vt:lpstr>Kaip mergaitė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 A Girl </dc:title>
  <dc:creator>BRENNAN Catherine (LAE-Teacher)</dc:creator>
  <cp:lastModifiedBy>Microsoft Office User</cp:lastModifiedBy>
  <cp:revision>18</cp:revision>
  <dcterms:created xsi:type="dcterms:W3CDTF">2022-11-13T19:13:25Z</dcterms:created>
  <dcterms:modified xsi:type="dcterms:W3CDTF">2023-10-19T18:31:51Z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0x0101000E71F39E9FD4AA49B46C710C33F702E2</vt:lpwstr>
  </property>
</Properties>
</file>