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Default ContentType="image/jpeg" Extension="jpeg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y="6858000" cx="12192000"/>
  <p:notesSz cx="6858000" cy="9144000"/>
  <p:embeddedFontLst>
    <p:embeddedFont>
      <p:font typeface="Roboto"/>
      <p:regular r:id="rId32"/>
      <p:bold r:id="rId33"/>
      <p:italic r:id="rId34"/>
      <p:boldItalic r:id="rId35"/>
    </p:embeddedFont>
    <p:embeddedFont>
      <p:font typeface="Lato"/>
      <p:regular r:id="rId36"/>
      <p:bold r:id="rId37"/>
      <p:italic r:id="rId38"/>
      <p:boldItalic r:id="rId3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40" roundtripDataSignature="AMtx7mjjfENMucccFQOqezTU8FFFFUgb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customschemas.google.com/relationships/presentationmetadata" Target="metadata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font" Target="fonts/Roboto-bold.fntdata"/><Relationship Id="rId10" Type="http://schemas.openxmlformats.org/officeDocument/2006/relationships/slide" Target="slides/slide6.xml"/><Relationship Id="rId32" Type="http://schemas.openxmlformats.org/officeDocument/2006/relationships/font" Target="fonts/Roboto-regular.fntdata"/><Relationship Id="rId13" Type="http://schemas.openxmlformats.org/officeDocument/2006/relationships/slide" Target="slides/slide9.xml"/><Relationship Id="rId35" Type="http://schemas.openxmlformats.org/officeDocument/2006/relationships/font" Target="fonts/Roboto-boldItalic.fntdata"/><Relationship Id="rId12" Type="http://schemas.openxmlformats.org/officeDocument/2006/relationships/slide" Target="slides/slide8.xml"/><Relationship Id="rId34" Type="http://schemas.openxmlformats.org/officeDocument/2006/relationships/font" Target="fonts/Roboto-italic.fntdata"/><Relationship Id="rId15" Type="http://schemas.openxmlformats.org/officeDocument/2006/relationships/slide" Target="slides/slide11.xml"/><Relationship Id="rId37" Type="http://schemas.openxmlformats.org/officeDocument/2006/relationships/font" Target="fonts/Lato-bold.fntdata"/><Relationship Id="rId14" Type="http://schemas.openxmlformats.org/officeDocument/2006/relationships/slide" Target="slides/slide10.xml"/><Relationship Id="rId36" Type="http://schemas.openxmlformats.org/officeDocument/2006/relationships/font" Target="fonts/Lato-regular.fntdata"/><Relationship Id="rId17" Type="http://schemas.openxmlformats.org/officeDocument/2006/relationships/slide" Target="slides/slide13.xml"/><Relationship Id="rId39" Type="http://schemas.openxmlformats.org/officeDocument/2006/relationships/font" Target="fonts/Lato-boldItalic.fntdata"/><Relationship Id="rId16" Type="http://schemas.openxmlformats.org/officeDocument/2006/relationships/slide" Target="slides/slide12.xml"/><Relationship Id="rId38" Type="http://schemas.openxmlformats.org/officeDocument/2006/relationships/font" Target="fonts/Lato-italic.fntdata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9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9"/>
          <p:cNvSpPr txBox="1"/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Twentieth Century"/>
              <a:buNone/>
              <a:defRPr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9"/>
          <p:cNvSpPr txBox="1"/>
          <p:nvPr>
            <p:ph idx="1" type="subTitle"/>
          </p:nvPr>
        </p:nvSpPr>
        <p:spPr>
          <a:xfrm>
            <a:off x="1100051" y="4645152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1"/>
                </a:solidFill>
              </a:defRPr>
            </a:lvl1pPr>
            <a:lvl2pPr lvl="1" algn="ctr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sz="2400"/>
            </a:lvl2pPr>
            <a:lvl3pPr lvl="2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sz="2400"/>
            </a:lvl3pPr>
            <a:lvl4pPr lvl="3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4pPr>
            <a:lvl5pPr lvl="4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/>
        </p:txBody>
      </p:sp>
      <p:cxnSp>
        <p:nvCxnSpPr>
          <p:cNvPr id="17" name="Google Shape;17;p29"/>
          <p:cNvCxnSpPr/>
          <p:nvPr/>
        </p:nvCxnSpPr>
        <p:spPr>
          <a:xfrm>
            <a:off x="1207658" y="4474741"/>
            <a:ext cx="9875520" cy="0"/>
          </a:xfrm>
          <a:prstGeom prst="straightConnector1">
            <a:avLst/>
          </a:prstGeom>
          <a:noFill/>
          <a:ln cap="flat" cmpd="sng" w="12700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29"/>
          <p:cNvSpPr txBox="1"/>
          <p:nvPr>
            <p:ph idx="10" type="dt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9"/>
          <p:cNvSpPr txBox="1"/>
          <p:nvPr>
            <p:ph idx="11" type="ftr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9"/>
          <p:cNvSpPr txBox="1"/>
          <p:nvPr>
            <p:ph idx="12" type="sldNum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8"/>
          <p:cNvSpPr txBox="1"/>
          <p:nvPr>
            <p:ph idx="1" type="body"/>
          </p:nvPr>
        </p:nvSpPr>
        <p:spPr>
          <a:xfrm rot="5400000">
            <a:off x="4246035" y="-1040554"/>
            <a:ext cx="3760891" cy="100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2pPr>
            <a:lvl3pPr indent="-3429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3pPr>
            <a:lvl4pPr indent="-342900" lvl="3" marL="18288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4pPr>
            <a:lvl5pPr indent="-342900" lvl="4" marL="22860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0" name="Google Shape;80;p38"/>
          <p:cNvSpPr txBox="1"/>
          <p:nvPr>
            <p:ph idx="10" type="dt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38"/>
          <p:cNvSpPr txBox="1"/>
          <p:nvPr>
            <p:ph idx="11" type="ftr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8"/>
          <p:cNvSpPr txBox="1"/>
          <p:nvPr>
            <p:ph idx="12" type="sldNum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9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39"/>
          <p:cNvSpPr txBox="1"/>
          <p:nvPr>
            <p:ph type="title"/>
          </p:nvPr>
        </p:nvSpPr>
        <p:spPr>
          <a:xfrm rot="5400000">
            <a:off x="7159401" y="1977801"/>
            <a:ext cx="575989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39"/>
          <p:cNvSpPr txBox="1"/>
          <p:nvPr>
            <p:ph idx="1" type="body"/>
          </p:nvPr>
        </p:nvSpPr>
        <p:spPr>
          <a:xfrm rot="5400000">
            <a:off x="1825401" y="-574899"/>
            <a:ext cx="575989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2pPr>
            <a:lvl3pPr indent="-3429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3pPr>
            <a:lvl4pPr indent="-342900" lvl="3" marL="18288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4pPr>
            <a:lvl5pPr indent="-342900" lvl="4" marL="22860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7" name="Google Shape;87;p39"/>
          <p:cNvSpPr txBox="1"/>
          <p:nvPr>
            <p:ph idx="10" type="dt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39"/>
          <p:cNvSpPr txBox="1"/>
          <p:nvPr>
            <p:ph idx="11" type="ftr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39"/>
          <p:cNvSpPr txBox="1"/>
          <p:nvPr>
            <p:ph idx="12" type="sldNum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0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0"/>
          <p:cNvSpPr txBox="1"/>
          <p:nvPr>
            <p:ph idx="1" type="body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2pPr>
            <a:lvl3pPr indent="-3429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3pPr>
            <a:lvl4pPr indent="-342900" lvl="3" marL="18288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4pPr>
            <a:lvl5pPr indent="-342900" lvl="4" marL="22860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24" name="Google Shape;24;p30"/>
          <p:cNvSpPr txBox="1"/>
          <p:nvPr>
            <p:ph idx="10" type="dt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0"/>
          <p:cNvSpPr txBox="1"/>
          <p:nvPr>
            <p:ph idx="11" type="ftr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0"/>
          <p:cNvSpPr txBox="1"/>
          <p:nvPr>
            <p:ph idx="12" type="sldNum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31"/>
          <p:cNvSpPr txBox="1"/>
          <p:nvPr>
            <p:ph idx="10" type="dt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1"/>
          <p:cNvSpPr txBox="1"/>
          <p:nvPr>
            <p:ph idx="11" type="ftr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1"/>
          <p:cNvSpPr txBox="1"/>
          <p:nvPr>
            <p:ph idx="12" type="sldNum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2"/>
          <p:cNvSpPr txBox="1"/>
          <p:nvPr>
            <p:ph idx="1" type="body"/>
          </p:nvPr>
        </p:nvSpPr>
        <p:spPr>
          <a:xfrm>
            <a:off x="1097280" y="2120900"/>
            <a:ext cx="4639736" cy="37481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2pPr>
            <a:lvl3pPr indent="-3429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3pPr>
            <a:lvl4pPr indent="-342900" lvl="3" marL="18288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4pPr>
            <a:lvl5pPr indent="-342900" lvl="4" marL="22860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35" name="Google Shape;35;p32"/>
          <p:cNvSpPr txBox="1"/>
          <p:nvPr>
            <p:ph idx="2" type="body"/>
          </p:nvPr>
        </p:nvSpPr>
        <p:spPr>
          <a:xfrm>
            <a:off x="6515944" y="2120900"/>
            <a:ext cx="4639736" cy="37481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2pPr>
            <a:lvl3pPr indent="-3429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3pPr>
            <a:lvl4pPr indent="-342900" lvl="3" marL="18288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4pPr>
            <a:lvl5pPr indent="-342900" lvl="4" marL="22860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36" name="Google Shape;36;p32"/>
          <p:cNvSpPr txBox="1"/>
          <p:nvPr>
            <p:ph idx="10" type="dt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32"/>
          <p:cNvSpPr txBox="1"/>
          <p:nvPr>
            <p:ph idx="11" type="ftr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2"/>
          <p:cNvSpPr txBox="1"/>
          <p:nvPr>
            <p:ph idx="12" type="sldNum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solidFill>
          <a:schemeClr val="lt1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33"/>
          <p:cNvSpPr txBox="1"/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Twentieth Century"/>
              <a:buNone/>
              <a:defRPr b="0"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3"/>
          <p:cNvSpPr txBox="1"/>
          <p:nvPr>
            <p:ph idx="1" type="body"/>
          </p:nvPr>
        </p:nvSpPr>
        <p:spPr>
          <a:xfrm>
            <a:off x="1097280" y="4663440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cxnSp>
        <p:nvCxnSpPr>
          <p:cNvPr id="43" name="Google Shape;43;p33"/>
          <p:cNvCxnSpPr/>
          <p:nvPr/>
        </p:nvCxnSpPr>
        <p:spPr>
          <a:xfrm>
            <a:off x="1207658" y="4485132"/>
            <a:ext cx="9875520" cy="0"/>
          </a:xfrm>
          <a:prstGeom prst="straightConnector1">
            <a:avLst/>
          </a:prstGeom>
          <a:noFill/>
          <a:ln cap="flat" cmpd="sng" w="12700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33"/>
          <p:cNvSpPr txBox="1"/>
          <p:nvPr>
            <p:ph idx="10" type="dt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33"/>
          <p:cNvSpPr txBox="1"/>
          <p:nvPr>
            <p:ph idx="11" type="ftr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33"/>
          <p:cNvSpPr txBox="1"/>
          <p:nvPr>
            <p:ph idx="12" type="sldNum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4"/>
          <p:cNvSpPr txBox="1"/>
          <p:nvPr>
            <p:ph idx="1" type="body"/>
          </p:nvPr>
        </p:nvSpPr>
        <p:spPr>
          <a:xfrm>
            <a:off x="1097280" y="2057400"/>
            <a:ext cx="4639736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34"/>
          <p:cNvSpPr txBox="1"/>
          <p:nvPr>
            <p:ph idx="2" type="body"/>
          </p:nvPr>
        </p:nvSpPr>
        <p:spPr>
          <a:xfrm>
            <a:off x="1097280" y="2958274"/>
            <a:ext cx="4639736" cy="29108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2pPr>
            <a:lvl3pPr indent="-3429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3pPr>
            <a:lvl4pPr indent="-342900" lvl="3" marL="18288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4pPr>
            <a:lvl5pPr indent="-342900" lvl="4" marL="22860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1" name="Google Shape;51;p34"/>
          <p:cNvSpPr txBox="1"/>
          <p:nvPr>
            <p:ph idx="3" type="body"/>
          </p:nvPr>
        </p:nvSpPr>
        <p:spPr>
          <a:xfrm>
            <a:off x="6515944" y="2057400"/>
            <a:ext cx="4639736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34"/>
          <p:cNvSpPr txBox="1"/>
          <p:nvPr>
            <p:ph idx="4" type="body"/>
          </p:nvPr>
        </p:nvSpPr>
        <p:spPr>
          <a:xfrm>
            <a:off x="6515944" y="2958273"/>
            <a:ext cx="4639736" cy="29108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2pPr>
            <a:lvl3pPr indent="-3429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3pPr>
            <a:lvl4pPr indent="-342900" lvl="3" marL="18288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4pPr>
            <a:lvl5pPr indent="-342900" lvl="4" marL="22860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3" name="Google Shape;53;p34"/>
          <p:cNvSpPr txBox="1"/>
          <p:nvPr>
            <p:ph idx="10" type="dt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34"/>
          <p:cNvSpPr txBox="1"/>
          <p:nvPr>
            <p:ph idx="11" type="ftr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4"/>
          <p:cNvSpPr txBox="1"/>
          <p:nvPr>
            <p:ph idx="12" type="sldNum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35"/>
          <p:cNvSpPr txBox="1"/>
          <p:nvPr>
            <p:ph idx="10" type="dt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5"/>
          <p:cNvSpPr txBox="1"/>
          <p:nvPr>
            <p:ph idx="11" type="ftr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5"/>
          <p:cNvSpPr txBox="1"/>
          <p:nvPr>
            <p:ph idx="12" type="sldNum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6"/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36"/>
          <p:cNvSpPr txBox="1"/>
          <p:nvPr>
            <p:ph type="title"/>
          </p:nvPr>
        </p:nvSpPr>
        <p:spPr>
          <a:xfrm>
            <a:off x="643466" y="786383"/>
            <a:ext cx="3517567" cy="20939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wentieth Century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6"/>
          <p:cNvSpPr txBox="1"/>
          <p:nvPr>
            <p:ph idx="1" type="body"/>
          </p:nvPr>
        </p:nvSpPr>
        <p:spPr>
          <a:xfrm>
            <a:off x="5458984" y="812799"/>
            <a:ext cx="5928344" cy="52947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2pPr>
            <a:lvl3pPr indent="-3429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3pPr>
            <a:lvl4pPr indent="-342900" lvl="3" marL="18288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4pPr>
            <a:lvl5pPr indent="-342900" lvl="4" marL="22860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5" name="Google Shape;65;p36"/>
          <p:cNvSpPr txBox="1"/>
          <p:nvPr>
            <p:ph idx="2" type="body"/>
          </p:nvPr>
        </p:nvSpPr>
        <p:spPr>
          <a:xfrm>
            <a:off x="643465" y="3043050"/>
            <a:ext cx="3517567" cy="30645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6" name="Google Shape;66;p36"/>
          <p:cNvSpPr txBox="1"/>
          <p:nvPr>
            <p:ph idx="10" type="dt"/>
          </p:nvPr>
        </p:nvSpPr>
        <p:spPr>
          <a:xfrm>
            <a:off x="643464" y="6446520"/>
            <a:ext cx="35175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6"/>
          <p:cNvSpPr txBox="1"/>
          <p:nvPr>
            <p:ph idx="11" type="ftr"/>
          </p:nvPr>
        </p:nvSpPr>
        <p:spPr>
          <a:xfrm>
            <a:off x="5458983" y="6446520"/>
            <a:ext cx="533401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36"/>
          <p:cNvSpPr txBox="1"/>
          <p:nvPr>
            <p:ph idx="12" type="sldNum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sz="9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algn="l">
              <a:spcBef>
                <a:spcPts val="0"/>
              </a:spcBef>
              <a:buNone/>
              <a:defRPr sz="9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algn="l">
              <a:spcBef>
                <a:spcPts val="0"/>
              </a:spcBef>
              <a:buNone/>
              <a:defRPr sz="9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algn="l">
              <a:spcBef>
                <a:spcPts val="0"/>
              </a:spcBef>
              <a:buNone/>
              <a:defRPr sz="9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algn="l">
              <a:spcBef>
                <a:spcPts val="0"/>
              </a:spcBef>
              <a:buNone/>
              <a:defRPr sz="9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algn="l">
              <a:spcBef>
                <a:spcPts val="0"/>
              </a:spcBef>
              <a:buNone/>
              <a:defRPr sz="9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algn="l">
              <a:spcBef>
                <a:spcPts val="0"/>
              </a:spcBef>
              <a:buNone/>
              <a:defRPr sz="9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algn="l">
              <a:spcBef>
                <a:spcPts val="0"/>
              </a:spcBef>
              <a:buNone/>
              <a:defRPr sz="9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algn="l">
              <a:spcBef>
                <a:spcPts val="0"/>
              </a:spcBef>
              <a:buNone/>
              <a:defRPr sz="900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7"/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37"/>
          <p:cNvSpPr/>
          <p:nvPr>
            <p:ph idx="2" type="pic"/>
          </p:nvPr>
        </p:nvSpPr>
        <p:spPr>
          <a:xfrm>
            <a:off x="15" y="0"/>
            <a:ext cx="12191985" cy="457835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72" name="Google Shape;72;p37"/>
          <p:cNvSpPr txBox="1"/>
          <p:nvPr>
            <p:ph type="title"/>
          </p:nvPr>
        </p:nvSpPr>
        <p:spPr>
          <a:xfrm>
            <a:off x="1097279" y="4799362"/>
            <a:ext cx="10113645" cy="74368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wentieth Century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7"/>
          <p:cNvSpPr txBox="1"/>
          <p:nvPr>
            <p:ph idx="1" type="body"/>
          </p:nvPr>
        </p:nvSpPr>
        <p:spPr>
          <a:xfrm>
            <a:off x="1097279" y="5715000"/>
            <a:ext cx="10113264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4" name="Google Shape;74;p37"/>
          <p:cNvSpPr txBox="1"/>
          <p:nvPr>
            <p:ph idx="10" type="dt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37"/>
          <p:cNvSpPr txBox="1"/>
          <p:nvPr>
            <p:ph idx="11" type="ftr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7"/>
          <p:cNvSpPr txBox="1"/>
          <p:nvPr>
            <p:ph idx="12" type="sldNum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2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400"/>
              <a:buNone/>
              <a:defRPr i="0" sz="5400" u="none" cap="none" strike="noStrike">
                <a:solidFill>
                  <a:srgbClr val="3F3F3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28"/>
          <p:cNvSpPr txBox="1"/>
          <p:nvPr>
            <p:ph idx="1" type="body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74650" lvl="0" marL="457200" marR="0" rtl="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300"/>
              <a:buChar char=" "/>
              <a:defRPr i="0" sz="2300" u="none" cap="none" strike="noStrike">
                <a:solidFill>
                  <a:srgbClr val="3F3F3F"/>
                </a:solidFill>
              </a:defRPr>
            </a:lvl1pPr>
            <a:lvl2pPr indent="-361950" lvl="1" marL="914400" marR="0" rtl="0" algn="l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Clr>
                <a:srgbClr val="3F3F3F"/>
              </a:buClr>
              <a:buSzPts val="2100"/>
              <a:buChar char="◦"/>
              <a:defRPr i="0" sz="2100" u="none" cap="none" strike="noStrike">
                <a:solidFill>
                  <a:srgbClr val="3F3F3F"/>
                </a:solidFill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600"/>
              <a:buChar char="◦"/>
              <a:defRPr i="0" sz="1600" u="none" cap="none" strike="noStrike">
                <a:solidFill>
                  <a:srgbClr val="3F3F3F"/>
                </a:solidFill>
              </a:defRPr>
            </a:lvl3pPr>
            <a:lvl4pPr indent="-330200" lvl="3" marL="18288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600"/>
              <a:buChar char="◦"/>
              <a:defRPr i="0" sz="1600" u="none" cap="none" strike="noStrike">
                <a:solidFill>
                  <a:srgbClr val="3F3F3F"/>
                </a:solidFill>
              </a:defRPr>
            </a:lvl4pPr>
            <a:lvl5pPr indent="-330200" lvl="4" marL="2286000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1600"/>
              <a:buChar char="◦"/>
              <a:defRPr i="0" sz="1600" u="none" cap="none" strike="noStrike">
                <a:solidFill>
                  <a:srgbClr val="3F3F3F"/>
                </a:solidFill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◦"/>
              <a:defRPr i="0" sz="1400" u="none" cap="none" strike="noStrike">
                <a:solidFill>
                  <a:srgbClr val="3F3F3F"/>
                </a:solidFill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◦"/>
              <a:defRPr i="0" sz="1400" u="none" cap="none" strike="noStrike">
                <a:solidFill>
                  <a:srgbClr val="3F3F3F"/>
                </a:solidFill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◦"/>
              <a:defRPr i="0" sz="1400" u="none" cap="none" strike="noStrike">
                <a:solidFill>
                  <a:srgbClr val="3F3F3F"/>
                </a:solidFill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Char char="◦"/>
              <a:defRPr i="0" sz="1400" u="none" cap="none" strike="noStrike">
                <a:solidFill>
                  <a:srgbClr val="3F3F3F"/>
                </a:solidFill>
              </a:defRPr>
            </a:lvl9pPr>
          </a:lstStyle>
          <a:p/>
        </p:txBody>
      </p:sp>
      <p:sp>
        <p:nvSpPr>
          <p:cNvPr id="9" name="Google Shape;9;p28"/>
          <p:cNvSpPr txBox="1"/>
          <p:nvPr>
            <p:ph idx="10" type="dt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0" name="Google Shape;10;p28"/>
          <p:cNvSpPr txBox="1"/>
          <p:nvPr>
            <p:ph idx="11" type="ftr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1" name="Google Shape;11;p28"/>
          <p:cNvSpPr txBox="1"/>
          <p:nvPr>
            <p:ph idx="12" type="sldNum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9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9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9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9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9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9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9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9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900" u="none" cap="none" strike="noStrik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" name="Google Shape;12;p28"/>
          <p:cNvCxnSpPr/>
          <p:nvPr/>
        </p:nvCxnSpPr>
        <p:spPr>
          <a:xfrm>
            <a:off x="1193532" y="1897380"/>
            <a:ext cx="9966960" cy="0"/>
          </a:xfrm>
          <a:prstGeom prst="straightConnector1">
            <a:avLst/>
          </a:prstGeom>
          <a:noFill/>
          <a:ln cap="flat" cmpd="sng" w="12700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/Relationships>
</file>

<file path=ppt/slides/_rels/slide10.xml.rels><?xml version="1.0" encoding="UTF-8" standalone="yes" 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21.jpeg" Type="http://schemas.openxmlformats.org/officeDocument/2006/relationships/image"/></Relationships>
</file>

<file path=ppt/slides/_rels/slide11.xml.rels><?xml version="1.0" encoding="UTF-8" standalone="yes" 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17.jpe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19.jpeg" Type="http://schemas.openxmlformats.org/officeDocument/2006/relationships/image"/></Relationships>
</file>

<file path=ppt/slides/_rels/slide13.xml.rels><?xml version="1.0" encoding="UTF-8" standalone="yes" 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16.jpeg" Type="http://schemas.openxmlformats.org/officeDocument/2006/relationships/image"/></Relationships>
</file>

<file path=ppt/slides/_rels/slide14.xml.rels><?xml version="1.0" encoding="UTF-8" standalone="yes" 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29.jpeg" Type="http://schemas.openxmlformats.org/officeDocument/2006/relationships/image"/></Relationships>
</file>

<file path=ppt/slides/_rels/slide15.xml.rels><?xml version="1.0" encoding="UTF-8" standalone="yes" 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24.jpeg" Type="http://schemas.openxmlformats.org/officeDocument/2006/relationships/image"/></Relationships>
</file>

<file path=ppt/slides/_rels/slide16.xml.rels><?xml version="1.0" encoding="UTF-8" standalone="yes" 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20.jpeg" Type="http://schemas.openxmlformats.org/officeDocument/2006/relationships/image"/><Relationship Id="rId4" Target="https://devops.com/the-beauty-of-the-cobol-programming-language-v2/" TargetMode="External" Type="http://schemas.openxmlformats.org/officeDocument/2006/relationships/hyperlink"/></Relationships>
</file>

<file path=ppt/slides/_rels/slide17.xml.rels><?xml version="1.0" encoding="UTF-8" standalone="yes" 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27.jpeg" Type="http://schemas.openxmlformats.org/officeDocument/2006/relationships/image"/></Relationships>
</file>

<file path=ppt/slides/_rels/slide18.xml.rels><?xml version="1.0" encoding="UTF-8" standalone="yes" 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22.jpeg" Type="http://schemas.openxmlformats.org/officeDocument/2006/relationships/image"/></Relationships>
</file>

<file path=ppt/slides/_rels/slide19.xml.rels><?xml version="1.0" encoding="UTF-8" standalone="yes" 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31.jpeg" Type="http://schemas.openxmlformats.org/officeDocument/2006/relationships/image"/><Relationship Id="rId4" Target="../media/image28.jpeg" Type="http://schemas.openxmlformats.org/officeDocument/2006/relationships/image"/></Relationships>
</file>

<file path=ppt/slides/_rels/slide2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5.jpeg" Type="http://schemas.openxmlformats.org/officeDocument/2006/relationships/image"/></Relationships>
</file>

<file path=ppt/slides/_rels/slide20.xml.rels><?xml version="1.0" encoding="UTF-8" standalone="yes" 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35.jpeg" Type="http://schemas.openxmlformats.org/officeDocument/2006/relationships/image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5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3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6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30.png"/><Relationship Id="rId4" Type="http://schemas.openxmlformats.org/officeDocument/2006/relationships/image" Target="../media/image26.png"/></Relationships>
</file>

<file path=ppt/slides/_rels/slide26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6.xml" Type="http://schemas.openxmlformats.org/officeDocument/2006/relationships/notesSlide"/><Relationship Id="rId3" Target="../media/image33.jpeg" Type="http://schemas.openxmlformats.org/officeDocument/2006/relationships/image"/></Relationships>
</file>

<file path=ppt/slides/_rels/slide27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7.xml" Type="http://schemas.openxmlformats.org/officeDocument/2006/relationships/notesSlide"/><Relationship Id="rId3" Target="../media/image34.jpeg" Type="http://schemas.openxmlformats.org/officeDocument/2006/relationships/image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 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3.jpeg" Type="http://schemas.openxmlformats.org/officeDocument/2006/relationships/image"/><Relationship Id="rId4" Target="../media/image7.jpeg" Type="http://schemas.openxmlformats.org/officeDocument/2006/relationships/image"/><Relationship Id="rId5" Target="../media/image1.jpeg" Type="http://schemas.openxmlformats.org/officeDocument/2006/relationships/image"/><Relationship Id="rId6" Target="../media/image2.jpeg" Type="http://schemas.openxmlformats.org/officeDocument/2006/relationships/image"/><Relationship Id="rId7" Target="../media/image10.jpeg" Type="http://schemas.openxmlformats.org/officeDocument/2006/relationships/image"/><Relationship Id="rId8" Target="../media/image12.jpe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4.png" Type="http://schemas.openxmlformats.org/officeDocument/2006/relationships/image"/><Relationship Id="rId4" Target="../media/image8.jpeg" Type="http://schemas.openxmlformats.org/officeDocument/2006/relationships/image"/><Relationship Id="rId5" Target="../media/image9.jpe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18.jpeg" Type="http://schemas.openxmlformats.org/officeDocument/2006/relationships/image"/><Relationship Id="rId4" Target="../media/image13.jpe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14.jpeg" Type="http://schemas.openxmlformats.org/officeDocument/2006/relationships/image"/><Relationship Id="rId4" Target="../media/image11.jpeg" Type="http://schemas.openxmlformats.org/officeDocument/2006/relationships/image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 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15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r="http://schemas.openxmlformats.org/officeDocument/2006/relationships" xmlns:v="urn:schemas-microsoft-com:vml">
  <p:cSld>
    <p:bg>
      <p:bgPr>
        <a:solidFill>
          <a:schemeClr val="lt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"/>
          <p:cNvSpPr/>
          <p:nvPr/>
        </p:nvSpPr>
        <p:spPr>
          <a:xfrm>
            <a:off x="0" y="1"/>
            <a:ext cx="12192001" cy="68579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="ctr" anchorCtr="0" bIns="45700" lIns="91425" rIns="91425" spcFirstLastPara="1" tIns="45700" wrap="square">
            <a:noAutofit/>
          </a:bodyPr>
          <a:lstStyle/>
          <a:p>
            <a:pPr algn="ctr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cap="none" i="0" strike="noStrike" sz="1800" u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95" name="Google Shape;95;p1"/>
          <p:cNvSpPr txBox="1"/>
          <p:nvPr>
            <p:ph type="ctrTitle"/>
          </p:nvPr>
        </p:nvSpPr>
        <p:spPr>
          <a:xfrm>
            <a:off x="648929" y="639097"/>
            <a:ext cx="6253317" cy="3686015"/>
          </a:xfrm>
          <a:prstGeom prst="rect">
            <a:avLst/>
          </a:prstGeom>
          <a:noFill/>
          <a:ln>
            <a:noFill/>
          </a:ln>
        </p:spPr>
        <p:txBody>
          <a:bodyPr anchor="b" anchorCtr="0" bIns="45700" lIns="91425" rIns="91425" spcFirstLastPara="1" tIns="45700" wrap="square">
            <a:normAutofit/>
          </a:bodyPr>
          <a:lstStyle/>
          <a:p>
            <a:pPr algn="l" indent="0" lvl="0" mar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Twentieth Century"/>
              <a:buNone/>
            </a:pPr>
            <a:r>
              <a:rPr lang="en-US" sz="8000">
                <a:solidFill>
                  <a:srgbClr val="262626"/>
                </a:solidFill>
              </a:rPr>
              <a:t>STEAM pasaulis: </a:t>
            </a:r>
            <a:r>
              <a:rPr lang="en-US"/>
              <a:t>žinomi</a:t>
            </a:r>
            <a:r>
              <a:rPr lang="en-US" sz="8000">
                <a:solidFill>
                  <a:srgbClr val="262626"/>
                </a:solidFill>
              </a:rPr>
              <a:t> veidai</a:t>
            </a:r>
            <a:endParaRPr/>
          </a:p>
        </p:txBody>
      </p:sp>
      <p:sp>
        <p:nvSpPr>
          <p:cNvPr id="96" name="Google Shape;96;p1"/>
          <p:cNvSpPr txBox="1"/>
          <p:nvPr>
            <p:ph idx="1" type="subTitle"/>
          </p:nvPr>
        </p:nvSpPr>
        <p:spPr>
          <a:xfrm>
            <a:off x="632899" y="4672739"/>
            <a:ext cx="6269347" cy="1021498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rIns="91425" spcFirstLastPara="1" tIns="45700" wrap="square">
            <a:normAutofit fontScale="25000"/>
          </a:bodyPr>
          <a:lstStyle/>
          <a:p>
            <a:pPr algn="l" indent="0" lvl="0" marL="0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>
                <a:solidFill>
                  <a:srgbClr val="262626"/>
                </a:solidFill>
              </a:rPr>
              <a:t>TRIUKŠMINGI MITAI</a:t>
            </a:r>
            <a:endParaRPr/>
          </a:p>
          <a:p>
            <a:pPr algn="l" indent="0" lvl="0" marL="0" rtl="0">
              <a:lnSpc>
                <a:spcPct val="110000"/>
              </a:lnSpc>
              <a:spcBef>
                <a:spcPts val="14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>
              <a:solidFill>
                <a:srgbClr val="262626"/>
              </a:solidFill>
            </a:endParaRPr>
          </a:p>
          <a:p>
            <a:pPr algn="l" indent="0" lvl="0" marL="0" rtl="0">
              <a:lnSpc>
                <a:spcPct val="110000"/>
              </a:lnSpc>
              <a:spcBef>
                <a:spcPts val="1400"/>
              </a:spcBef>
              <a:spcAft>
                <a:spcPts val="0"/>
              </a:spcAft>
              <a:buSzPct val="100000"/>
              <a:buNone/>
            </a:pPr>
            <a:r>
              <a:rPr b="1" lang="en-US" sz="1800">
                <a:solidFill>
                  <a:srgbClr val="5B9BD5"/>
                </a:solidFill>
                <a:latin typeface="Calibri"/>
                <a:ea typeface="Calibri"/>
                <a:cs typeface="Calibri"/>
                <a:sym typeface="Calibri"/>
              </a:rPr>
              <a:t>LYČIŲ ŠALIŠKUMAS STEAM PASAULYJE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algn="l" indent="0" lvl="0" marL="0" rtl="0">
              <a:lnSpc>
                <a:spcPct val="110000"/>
              </a:lnSpc>
              <a:spcBef>
                <a:spcPts val="14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>
              <a:solidFill>
                <a:srgbClr val="262626"/>
              </a:solidFill>
            </a:endParaRPr>
          </a:p>
        </p:txBody>
      </p:sp>
      <p:cxnSp>
        <p:nvCxnSpPr>
          <p:cNvPr id="97" name="Google Shape;97;p1"/>
          <p:cNvCxnSpPr/>
          <p:nvPr/>
        </p:nvCxnSpPr>
        <p:spPr>
          <a:xfrm>
            <a:off x="744179" y="4498925"/>
            <a:ext cx="5636107" cy="0"/>
          </a:xfrm>
          <a:prstGeom prst="straightConnector1">
            <a:avLst/>
          </a:prstGeom>
          <a:noFill/>
          <a:ln cap="flat" cmpd="sng" w="12700">
            <a:solidFill>
              <a:srgbClr val="3F3F3F"/>
            </a:solidFill>
            <a:prstDash val="solid"/>
            <a:round/>
            <a:headEnd len="sm" type="none" w="sm"/>
            <a:tailEnd len="sm" type="none" w="sm"/>
          </a:ln>
        </p:spPr>
      </p:cxnSp>
      <p:pic>
        <p:nvPicPr>
          <p:cNvPr id="98" name="Google Shape;98;p1"/>
          <p:cNvPicPr preferRelativeResize="0"/>
          <p:nvPr/>
        </p:nvPicPr>
        <p:blipFill rotWithShape="1">
          <a:blip r:embed="rId3">
            <a:alphaModFix/>
          </a:blip>
          <a:srcRect l="80" r="49"/>
          <a:stretch/>
        </p:blipFill>
        <p:spPr>
          <a:xfrm>
            <a:off x="7556686" y="1"/>
            <a:ext cx="4635315" cy="685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0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400"/>
              <a:buFont typeface="Twentieth Century"/>
              <a:buNone/>
            </a:pPr>
            <a:r>
              <a:rPr lang="en-US" sz="5400">
                <a:solidFill>
                  <a:srgbClr val="3F3F3F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Jane Goodall</a:t>
            </a:r>
            <a:endParaRPr/>
          </a:p>
        </p:txBody>
      </p:sp>
      <p:pic>
        <p:nvPicPr>
          <p:cNvPr descr="A picture containing outdoor, tree, person, plant  Description automatically generated" id="166" name="Google Shape;166;p1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5908" y="2006981"/>
            <a:ext cx="5323674" cy="3862113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10"/>
          <p:cNvSpPr txBox="1"/>
          <p:nvPr>
            <p:ph idx="2" type="body"/>
          </p:nvPr>
        </p:nvSpPr>
        <p:spPr>
          <a:xfrm>
            <a:off x="6515944" y="2120900"/>
            <a:ext cx="4639736" cy="37481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lnSpcReduction="20000"/>
          </a:bodyPr>
          <a:lstStyle/>
          <a:p>
            <a:pPr indent="-203200" lvl="0" marL="9144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 "/>
            </a:pPr>
            <a:r>
              <a:rPr lang="en-US" sz="3200"/>
              <a:t>Primatų tyrinėtoja ir gyvūnų teisių aktyvistė, garsėjanti savo darbu su šimpanzėmis, nepaisant to, kad, pradėdama veiklą, neturėjo formalaus mokslinio išsilavinimo!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1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400"/>
              <a:buFont typeface="Twentieth Century"/>
              <a:buNone/>
            </a:pPr>
            <a:r>
              <a:rPr lang="en-US" sz="5400">
                <a:solidFill>
                  <a:srgbClr val="3F3F3F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Katherine Johnson</a:t>
            </a:r>
            <a:endParaRPr/>
          </a:p>
        </p:txBody>
      </p:sp>
      <p:pic>
        <p:nvPicPr>
          <p:cNvPr descr="A picture containing person, indoor  Description automatically generated" id="173" name="Google Shape;173;p1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527" y="2226310"/>
            <a:ext cx="5897104" cy="3056890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11"/>
          <p:cNvSpPr txBox="1"/>
          <p:nvPr>
            <p:ph idx="2" type="body"/>
          </p:nvPr>
        </p:nvSpPr>
        <p:spPr>
          <a:xfrm>
            <a:off x="6515944" y="2120900"/>
            <a:ext cx="4639736" cy="37481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203200" lvl="0" marL="9144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 "/>
            </a:pPr>
            <a:r>
              <a:rPr lang="en-US" sz="3200"/>
              <a:t>NASA mokslininkė matematikė, kurios skaičiavimai buvo labai svarbūs NASA kosmoso programai ir bandymams nusileisti Mėnulyje.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400"/>
              <a:buFont typeface="Twentieth Century"/>
              <a:buNone/>
            </a:pPr>
            <a:r>
              <a:rPr lang="en-US" sz="5400">
                <a:solidFill>
                  <a:srgbClr val="3F3F3F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Caroline Herschel</a:t>
            </a:r>
            <a:endParaRPr/>
          </a:p>
        </p:txBody>
      </p:sp>
      <p:pic>
        <p:nvPicPr>
          <p:cNvPr descr="A picture containing wall, person  Description automatically generated" id="180" name="Google Shape;180;p1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26353" y="2120900"/>
            <a:ext cx="3438882" cy="4030518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12"/>
          <p:cNvSpPr txBox="1"/>
          <p:nvPr>
            <p:ph idx="2" type="body"/>
          </p:nvPr>
        </p:nvSpPr>
        <p:spPr>
          <a:xfrm>
            <a:off x="6515944" y="2120900"/>
            <a:ext cx="4639736" cy="37481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lnSpcReduction="10000"/>
          </a:bodyPr>
          <a:lstStyle/>
          <a:p>
            <a:pPr indent="-203200" lvl="0" marL="9144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 "/>
            </a:pPr>
            <a:r>
              <a:rPr lang="en-US" sz="3200"/>
              <a:t>Astronomė, padariusi reikšmingų atradimų, įskaitant kelių kometų identifikavimą. Ji buvo pirmoji moteris Anglijoje, kuriai buvo mokama kaip mokslininkei.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5400"/>
              <a:buFont typeface="Arial"/>
              <a:buNone/>
            </a:pPr>
            <a:r>
              <a:rPr lang="en-US">
                <a:solidFill>
                  <a:srgbClr val="333333"/>
                </a:solidFill>
              </a:rPr>
              <a:t>Sau</a:t>
            </a:r>
            <a:r>
              <a:rPr lang="en-US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Lan Wu</a:t>
            </a:r>
            <a:endParaRPr/>
          </a:p>
        </p:txBody>
      </p:sp>
      <p:pic>
        <p:nvPicPr>
          <p:cNvPr descr="A person wearing glasses  Description automatically generated with low confidence" id="187" name="Google Shape;187;p1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97280" y="2654383"/>
            <a:ext cx="3985490" cy="2758125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13"/>
          <p:cNvSpPr txBox="1"/>
          <p:nvPr>
            <p:ph idx="2" type="body"/>
          </p:nvPr>
        </p:nvSpPr>
        <p:spPr>
          <a:xfrm>
            <a:off x="6515944" y="2120900"/>
            <a:ext cx="4639736" cy="37481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84150" lvl="0" marL="9144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900"/>
              <a:buChar char=" "/>
            </a:pPr>
            <a:r>
              <a:rPr lang="en-US" sz="2900">
                <a:solidFill>
                  <a:schemeClr val="dk1"/>
                </a:solidFill>
              </a:rPr>
              <a:t>Kinų mokslininkė ir dalelių fizikė, padariusi keletą atradimų. Ji dirba </a:t>
            </a:r>
            <a:r>
              <a:rPr lang="en-US" sz="2900">
                <a:solidFill>
                  <a:srgbClr val="202122"/>
                </a:solidFill>
              </a:rPr>
              <a:t>Europos branduolinių tyrimų organizacijoje (CERN</a:t>
            </a:r>
            <a:r>
              <a:rPr lang="en-US" sz="2900"/>
              <a:t>)</a:t>
            </a:r>
            <a:r>
              <a:rPr lang="en-US" sz="2900">
                <a:solidFill>
                  <a:srgbClr val="202122"/>
                </a:solidFill>
              </a:rPr>
              <a:t>, didžiojo hadronų greitintuvo komandoje.</a:t>
            </a:r>
            <a:endParaRPr sz="29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400"/>
              <a:buFont typeface="Twentieth Century"/>
              <a:buNone/>
            </a:pPr>
            <a:r>
              <a:rPr lang="en-US" sz="5400">
                <a:solidFill>
                  <a:srgbClr val="3F3F3F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Barbara McClintock</a:t>
            </a:r>
            <a:endParaRPr/>
          </a:p>
        </p:txBody>
      </p:sp>
      <p:pic>
        <p:nvPicPr>
          <p:cNvPr descr="A picture containing person, indoor, table, wall  Description automatically generated" id="194" name="Google Shape;194;p1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24113" y="2120900"/>
            <a:ext cx="4585961" cy="3748088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14"/>
          <p:cNvSpPr txBox="1"/>
          <p:nvPr>
            <p:ph idx="2" type="body"/>
          </p:nvPr>
        </p:nvSpPr>
        <p:spPr>
          <a:xfrm>
            <a:off x="6515944" y="2120900"/>
            <a:ext cx="4639736" cy="37481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-187960" lvl="0" marL="9144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Char char=" "/>
            </a:pPr>
            <a:r>
              <a:rPr lang="en-US" sz="3200"/>
              <a:t>Genetikė, kuri, tyrinėdama kukurūzus, padarė atradimų, padėjusių suprasti paveldimus bruožus</a:t>
            </a:r>
            <a:r>
              <a:rPr lang="en-US" sz="3200"/>
              <a:t>. Apdovanota Nobelio premija (pirmoji moteris, pati viena gavusi šį apdovanojimą!)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400"/>
              <a:buFont typeface="Twentieth Century"/>
              <a:buNone/>
            </a:pPr>
            <a:r>
              <a:rPr lang="en-US" sz="5400">
                <a:solidFill>
                  <a:srgbClr val="3F3F3F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A</a:t>
            </a:r>
            <a:r>
              <a:rPr lang="en-US"/>
              <a:t>da</a:t>
            </a:r>
            <a:r>
              <a:rPr lang="en-US" sz="5400">
                <a:solidFill>
                  <a:srgbClr val="3F3F3F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 Lovelace</a:t>
            </a:r>
            <a:endParaRPr/>
          </a:p>
        </p:txBody>
      </p:sp>
      <p:pic>
        <p:nvPicPr>
          <p:cNvPr descr="A painting of a person with flowers on her head  Description automatically generated with medium confidence" id="201" name="Google Shape;201;p1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43050" y="2120900"/>
            <a:ext cx="3748088" cy="3748088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15"/>
          <p:cNvSpPr txBox="1"/>
          <p:nvPr>
            <p:ph idx="2" type="body"/>
          </p:nvPr>
        </p:nvSpPr>
        <p:spPr>
          <a:xfrm>
            <a:off x="6515944" y="2120900"/>
            <a:ext cx="4639736" cy="37481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77800" lvl="0" marL="9144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800"/>
              <a:buChar char=" "/>
            </a:pPr>
            <a:r>
              <a:rPr lang="en-US" sz="2800"/>
              <a:t>Matematikė, kuri dirbo su Charles Babbage su pirmąja „analitinio variklio“ idėja, kuri paskatino kompiuterio sukūrimą. Dažnai vadinama pirmąja pasaulyje „kompiuterių programuotoja“.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6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400"/>
              <a:buFont typeface="Twentieth Century"/>
              <a:buNone/>
            </a:pPr>
            <a:r>
              <a:rPr lang="en-US" sz="5400">
                <a:solidFill>
                  <a:srgbClr val="3F3F3F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Grace Hopper</a:t>
            </a:r>
            <a:endParaRPr/>
          </a:p>
        </p:txBody>
      </p:sp>
      <p:pic>
        <p:nvPicPr>
          <p:cNvPr descr="A person in a military uniform  Description automatically generated with low confidence" id="208" name="Google Shape;208;p1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77590" y="2120900"/>
            <a:ext cx="3079008" cy="3748088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16"/>
          <p:cNvSpPr txBox="1"/>
          <p:nvPr>
            <p:ph idx="2" type="body"/>
          </p:nvPr>
        </p:nvSpPr>
        <p:spPr>
          <a:xfrm>
            <a:off x="6515944" y="2120900"/>
            <a:ext cx="4639736" cy="37481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203200" lvl="0" marL="9144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 "/>
            </a:pPr>
            <a:r>
              <a:rPr lang="en-US">
                <a:solidFill>
                  <a:srgbClr val="101315"/>
                </a:solidFill>
              </a:rPr>
              <a:t>Kompiuterių mokslininkė, kurios darbas paskatino kurti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COBOL</a:t>
            </a:r>
            <a:r>
              <a:rPr lang="en-US">
                <a:solidFill>
                  <a:srgbClr val="101315"/>
                </a:solidFill>
              </a:rPr>
              <a:t>, ankstyvą programavimo kalbą, kurią naudoti esame įpratę iki šiol. </a:t>
            </a:r>
            <a:r>
              <a:rPr lang="en-US">
                <a:solidFill>
                  <a:srgbClr val="101315"/>
                </a:solidFill>
              </a:rPr>
              <a:t>1947 m. ji užfiksavo pirmąją pasaulyje tikrą kompiuterio klaidą.</a:t>
            </a:r>
            <a:endParaRPr sz="32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4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Susan Wojcicki</a:t>
            </a:r>
            <a:endParaRPr/>
          </a:p>
        </p:txBody>
      </p:sp>
      <p:pic>
        <p:nvPicPr>
          <p:cNvPr descr="A person sitting in a chair  Description automatically generated with medium confidence" id="215" name="Google Shape;215;p1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8903" y="2120900"/>
            <a:ext cx="3216382" cy="3748088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17"/>
          <p:cNvSpPr txBox="1"/>
          <p:nvPr>
            <p:ph idx="2" type="body"/>
          </p:nvPr>
        </p:nvSpPr>
        <p:spPr>
          <a:xfrm>
            <a:off x="6515944" y="2120900"/>
            <a:ext cx="4639736" cy="37481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203200" lvl="0" marL="9144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 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Šešioliktoji „Google“ darbuotoja ir rinkodaros vadovė, dabar yra „YouTube“ generalinė direktorė.</a:t>
            </a:r>
            <a:endParaRPr sz="32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4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Reshma Saujani</a:t>
            </a:r>
            <a:endParaRPr/>
          </a:p>
        </p:txBody>
      </p:sp>
      <p:pic>
        <p:nvPicPr>
          <p:cNvPr descr="A picture containing person, indoor  Description automatically generated" id="222" name="Google Shape;222;p1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77948" y="2120900"/>
            <a:ext cx="2478291" cy="3748088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18"/>
          <p:cNvSpPr txBox="1"/>
          <p:nvPr>
            <p:ph idx="2" type="body"/>
          </p:nvPr>
        </p:nvSpPr>
        <p:spPr>
          <a:xfrm>
            <a:off x="6515944" y="2120900"/>
            <a:ext cx="4639736" cy="37481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203200" lvl="0" marL="9144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 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„</a:t>
            </a:r>
            <a:r>
              <a:rPr lang="en-US"/>
              <a:t>New Yo</a:t>
            </a:r>
            <a:r>
              <a:rPr lang="en-US"/>
              <a:t>rk Times“ bestselerio ir populiaraus TED Talk: </a:t>
            </a:r>
            <a:r>
              <a:rPr lang="en-US" sz="3200">
                <a:latin typeface="Arial"/>
                <a:ea typeface="Arial"/>
                <a:cs typeface="Arial"/>
                <a:sym typeface="Arial"/>
              </a:rPr>
              <a:t>„</a:t>
            </a:r>
            <a:r>
              <a:rPr lang="en-US"/>
              <a:t>Teach girls bravery, not perfection” (</a:t>
            </a:r>
            <a:r>
              <a:rPr lang="en-US"/>
              <a:t>„Mokykite mergaites drąsos, o ne tobulumo“). autorė. Ji yra </a:t>
            </a:r>
            <a:r>
              <a:rPr lang="en-US" sz="3200">
                <a:latin typeface="Arial"/>
                <a:ea typeface="Arial"/>
                <a:cs typeface="Arial"/>
                <a:sym typeface="Arial"/>
              </a:rPr>
              <a:t>„</a:t>
            </a:r>
            <a:r>
              <a:rPr lang="en-US"/>
              <a:t>Girls Who Code“ įkūrėja ir generalinė direktorė.</a:t>
            </a:r>
            <a:endParaRPr sz="32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9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400"/>
              <a:buFont typeface="Twentieth Century"/>
              <a:buNone/>
            </a:pPr>
            <a:r>
              <a:rPr lang="en-US" sz="5400">
                <a:solidFill>
                  <a:srgbClr val="3F3F3F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Zaha Hadid</a:t>
            </a:r>
            <a:endParaRPr/>
          </a:p>
        </p:txBody>
      </p:sp>
      <p:pic>
        <p:nvPicPr>
          <p:cNvPr descr="A picture containing person, outdoor, person  Description automatically generated" id="229" name="Google Shape;229;p1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49799" y="2120900"/>
            <a:ext cx="3134589" cy="3748088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p19"/>
          <p:cNvSpPr txBox="1"/>
          <p:nvPr>
            <p:ph idx="2" type="body"/>
          </p:nvPr>
        </p:nvSpPr>
        <p:spPr>
          <a:xfrm>
            <a:off x="6515944" y="2120900"/>
            <a:ext cx="4639736" cy="37481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-152400" lvl="0" marL="9144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 "/>
            </a:pPr>
            <a:r>
              <a:rPr lang="en-US" sz="24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rPr>
              <a:t>Architektė, suprojektavusi Londono vandens centrą ir Guangdžou operos rūmus. Zaha Hadid buvo praminta „Kreivės karaliene“. 2004 m. pelnė Pritzkerio architektūros premiją. Ji buvo pirmoji moteris architektė, pelniusi šį apdovanojimą.</a:t>
            </a:r>
            <a:endParaRPr sz="2400"/>
          </a:p>
        </p:txBody>
      </p:sp>
      <p:pic>
        <p:nvPicPr>
          <p:cNvPr descr="A picture containing sky, outdoor, roof  Description automatically generated" id="231" name="Google Shape;231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16400" y="119463"/>
            <a:ext cx="3618595" cy="17388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400"/>
              <a:buFont typeface="Twentieth Century"/>
              <a:buNone/>
            </a:pPr>
            <a:r>
              <a:rPr lang="en-US" sz="5400">
                <a:solidFill>
                  <a:srgbClr val="3F3F3F"/>
                </a:solidFill>
              </a:rPr>
              <a:t>Smegenų </a:t>
            </a:r>
            <a:r>
              <a:rPr lang="en-US"/>
              <a:t>šturmas</a:t>
            </a:r>
            <a:endParaRPr/>
          </a:p>
        </p:txBody>
      </p:sp>
      <p:sp>
        <p:nvSpPr>
          <p:cNvPr id="104" name="Google Shape;104;p2"/>
          <p:cNvSpPr txBox="1"/>
          <p:nvPr>
            <p:ph idx="1" type="body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203200" lvl="0" marL="9144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 "/>
            </a:pPr>
            <a:r>
              <a:rPr lang="en-US" sz="3200"/>
              <a:t>G</a:t>
            </a:r>
            <a:r>
              <a:rPr lang="en-US" sz="3200"/>
              <a:t>rupėje:</a:t>
            </a:r>
            <a:endParaRPr/>
          </a:p>
          <a:p>
            <a:pPr indent="-203200" lvl="0" marL="91440" rtl="0" algn="l">
              <a:lnSpc>
                <a:spcPct val="110000"/>
              </a:lnSpc>
              <a:spcBef>
                <a:spcPts val="1400"/>
              </a:spcBef>
              <a:spcAft>
                <a:spcPts val="0"/>
              </a:spcAft>
              <a:buSzPts val="3200"/>
              <a:buChar char=" 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1. </a:t>
            </a:r>
            <a:r>
              <a:rPr lang="en-US"/>
              <a:t>Sudarykite</a:t>
            </a:r>
            <a:r>
              <a:rPr lang="en-US"/>
              <a:t> žinomų mokslininkų, inžinierių, dizainerių, technologijų, kuriuos žinote, sąrašą. </a:t>
            </a:r>
            <a:endParaRPr/>
          </a:p>
          <a:p>
            <a:pPr indent="0" lvl="0" marL="91440" rtl="0" algn="l">
              <a:lnSpc>
                <a:spcPct val="110000"/>
              </a:lnSpc>
              <a:spcBef>
                <a:spcPts val="140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3200">
              <a:latin typeface="Calibri"/>
              <a:ea typeface="Calibri"/>
              <a:cs typeface="Calibri"/>
              <a:sym typeface="Calibri"/>
            </a:endParaRPr>
          </a:p>
          <a:p>
            <a:pPr indent="-203200" lvl="0" marL="91440" rtl="0" algn="l">
              <a:lnSpc>
                <a:spcPct val="110000"/>
              </a:lnSpc>
              <a:spcBef>
                <a:spcPts val="1400"/>
              </a:spcBef>
              <a:spcAft>
                <a:spcPts val="0"/>
              </a:spcAft>
              <a:buSzPts val="3200"/>
              <a:buChar char=" "/>
            </a:pPr>
            <a:r>
              <a:rPr lang="en-US" sz="3200"/>
              <a:t>2. Pasidalinkite su klase.</a:t>
            </a:r>
            <a:endParaRPr sz="3600"/>
          </a:p>
        </p:txBody>
      </p:sp>
      <p:pic>
        <p:nvPicPr>
          <p:cNvPr descr="A picture containing clipart  Description automatically generated" id="105" name="Google Shape;10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25235" y="3988646"/>
            <a:ext cx="1467055" cy="1790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0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95758"/>
              </a:buClr>
              <a:buSzPts val="4400"/>
              <a:buFont typeface="Lato"/>
              <a:buNone/>
            </a:pPr>
            <a:r>
              <a:rPr b="1" lang="en-US" sz="4400">
                <a:solidFill>
                  <a:srgbClr val="595758"/>
                </a:solidFill>
                <a:latin typeface="Lato"/>
                <a:ea typeface="Lato"/>
                <a:cs typeface="Lato"/>
                <a:sym typeface="Lato"/>
              </a:rPr>
              <a:t>Sheryl Sandberg</a:t>
            </a:r>
            <a:endParaRPr sz="4400"/>
          </a:p>
        </p:txBody>
      </p:sp>
      <p:pic>
        <p:nvPicPr>
          <p:cNvPr descr="A person in a blue dress  Description automatically generated with low confidence" id="237" name="Google Shape;237;p2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63989" y="2120900"/>
            <a:ext cx="3706209" cy="3748088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p20"/>
          <p:cNvSpPr txBox="1"/>
          <p:nvPr>
            <p:ph idx="2" type="body"/>
          </p:nvPr>
        </p:nvSpPr>
        <p:spPr>
          <a:xfrm>
            <a:off x="6515944" y="2120900"/>
            <a:ext cx="4639736" cy="37481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lnSpcReduction="10000"/>
          </a:bodyPr>
          <a:lstStyle/>
          <a:p>
            <a:pPr indent="-146050" lvl="0" marL="9144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 "/>
            </a:pPr>
            <a:r>
              <a:rPr lang="en-US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1991 m. ji baigė ekonomikos bakalauro studijas Harvardo koledže, kur taip pat buvo viena iš </a:t>
            </a:r>
            <a:r>
              <a:rPr lang="en-US" sz="24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rPr>
              <a:t>„</a:t>
            </a:r>
            <a:r>
              <a:rPr lang="en-US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Women in Economics and Government" įkūrėjų. 1993 m. ji įstojo į Harvardo verslo mokyklą ir įgijo magistro laipsnį. 1993 m. ji susipažino su Marku Zuckerbergu, kuris jai pasiūlė tapti </a:t>
            </a:r>
            <a:r>
              <a:rPr lang="en-US" sz="24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rPr>
              <a:t>„</a:t>
            </a:r>
            <a:r>
              <a:rPr lang="en-US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Facebook" operatore.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1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400"/>
              <a:buFont typeface="Twentieth Century"/>
              <a:buNone/>
            </a:pPr>
            <a:r>
              <a:rPr lang="en-US" sz="5400">
                <a:solidFill>
                  <a:srgbClr val="3F3F3F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Ko išmokote?</a:t>
            </a:r>
            <a:endParaRPr/>
          </a:p>
        </p:txBody>
      </p:sp>
      <p:sp>
        <p:nvSpPr>
          <p:cNvPr id="244" name="Google Shape;244;p21"/>
          <p:cNvSpPr txBox="1"/>
          <p:nvPr>
            <p:ph idx="1" type="body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203200" lvl="0" marL="9144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 "/>
            </a:pPr>
            <a:r>
              <a:rPr lang="en-US" sz="3200"/>
              <a:t>Kiek iš šių įtakingų moterų žinojote?</a:t>
            </a:r>
            <a:endParaRPr/>
          </a:p>
          <a:p>
            <a:pPr indent="-203200" lvl="0" marL="91440" rtl="0" algn="l">
              <a:lnSpc>
                <a:spcPct val="110000"/>
              </a:lnSpc>
              <a:spcBef>
                <a:spcPts val="1400"/>
              </a:spcBef>
              <a:spcAft>
                <a:spcPts val="0"/>
              </a:spcAft>
              <a:buSzPts val="3200"/>
              <a:buChar char=" "/>
            </a:pPr>
            <a:r>
              <a:rPr lang="en-US" sz="3200"/>
              <a:t>Ką tai gali reikšti? </a:t>
            </a:r>
            <a:endParaRPr/>
          </a:p>
          <a:p>
            <a:pPr indent="-203200" lvl="0" marL="91440" rtl="0" algn="l">
              <a:lnSpc>
                <a:spcPct val="110000"/>
              </a:lnSpc>
              <a:spcBef>
                <a:spcPts val="1400"/>
              </a:spcBef>
              <a:spcAft>
                <a:spcPts val="0"/>
              </a:spcAft>
              <a:buSzPts val="3200"/>
              <a:buChar char=" "/>
            </a:pPr>
            <a:r>
              <a:rPr lang="en-US" sz="3200"/>
              <a:t>Kokias išvadas galime daryti dėl lyčių šališkumo mokslo ir technologijų pasaulyje?</a:t>
            </a:r>
            <a:endParaRPr sz="36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ext  Description automatically generated" id="249" name="Google Shape;249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93361" y="0"/>
            <a:ext cx="51435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22"/>
          <p:cNvSpPr txBox="1"/>
          <p:nvPr/>
        </p:nvSpPr>
        <p:spPr>
          <a:xfrm>
            <a:off x="750420" y="665018"/>
            <a:ext cx="42303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sng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Svarstymai: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</a:rPr>
              <a:t>Mano asmeninės stiprybės ir karjeros planai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ext  Description automatically generated" id="255" name="Google Shape;255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03055" y="133059"/>
            <a:ext cx="9357618" cy="5999885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Google Shape;256;p23"/>
          <p:cNvSpPr txBox="1"/>
          <p:nvPr/>
        </p:nvSpPr>
        <p:spPr>
          <a:xfrm>
            <a:off x="212436" y="508000"/>
            <a:ext cx="2493900" cy="483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</a:rPr>
              <a:t>Žr. kitą skaidrę, kurioje pateikiamas žodžių debesies pavyzdys.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</a:rPr>
              <a:t>Kai kurie žodžiai jums gali būti naudingi.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400"/>
              <a:buFont typeface="Twentieth Century"/>
              <a:buNone/>
            </a:pPr>
            <a:r>
              <a:rPr lang="en-US" sz="4800">
                <a:solidFill>
                  <a:srgbClr val="3F3F3F"/>
                </a:solidFill>
              </a:rPr>
              <a:t>Stipr</a:t>
            </a:r>
            <a:r>
              <a:rPr lang="en-US" sz="4800"/>
              <a:t>ybę simbolizuojančių</a:t>
            </a:r>
            <a:r>
              <a:rPr lang="en-US" sz="4800">
                <a:solidFill>
                  <a:srgbClr val="3F3F3F"/>
                </a:solidFill>
              </a:rPr>
              <a:t> žodžių debes</a:t>
            </a:r>
            <a:r>
              <a:rPr lang="en-US" sz="4800"/>
              <a:t>ies</a:t>
            </a:r>
            <a:r>
              <a:rPr lang="en-US" sz="4800">
                <a:solidFill>
                  <a:srgbClr val="3F3F3F"/>
                </a:solidFill>
              </a:rPr>
              <a:t> pavyzdys</a:t>
            </a:r>
            <a:endParaRPr sz="4800"/>
          </a:p>
        </p:txBody>
      </p:sp>
      <p:pic>
        <p:nvPicPr>
          <p:cNvPr descr="Text  Description automatically generated" id="262" name="Google Shape;262;p2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08448" y="2108200"/>
            <a:ext cx="8235430" cy="37607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able  Description automatically generated" id="267" name="Google Shape;267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6352" y="1669706"/>
            <a:ext cx="10794394" cy="472254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  Description automatically generated" id="268" name="Google Shape;268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873539" y="148952"/>
            <a:ext cx="3330170" cy="15207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6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400"/>
              <a:buFont typeface="Twentieth Century"/>
              <a:buNone/>
            </a:pPr>
            <a:r>
              <a:rPr lang="en-US" sz="5400">
                <a:solidFill>
                  <a:srgbClr val="3F3F3F"/>
                </a:solidFill>
              </a:rPr>
              <a:t>Dalijimasis idėjomis</a:t>
            </a:r>
            <a:endParaRPr/>
          </a:p>
        </p:txBody>
      </p:sp>
      <p:sp>
        <p:nvSpPr>
          <p:cNvPr id="274" name="Google Shape;274;p26"/>
          <p:cNvSpPr txBox="1"/>
          <p:nvPr>
            <p:ph idx="1" type="body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lnSpcReduction="20000"/>
          </a:bodyPr>
          <a:lstStyle/>
          <a:p>
            <a:pPr indent="-177800" lvl="0" marL="9144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800"/>
              <a:buChar char=" "/>
            </a:pPr>
            <a:r>
              <a:rPr lang="en-US" sz="2800"/>
              <a:t>Ar norėtumėte pasidalinti savo asmeninėmis stiprybėmis?</a:t>
            </a:r>
            <a:endParaRPr/>
          </a:p>
          <a:p>
            <a:pPr indent="-177800" lvl="0" marL="91440" rtl="0" algn="l">
              <a:lnSpc>
                <a:spcPct val="110000"/>
              </a:lnSpc>
              <a:spcBef>
                <a:spcPts val="1400"/>
              </a:spcBef>
              <a:spcAft>
                <a:spcPts val="0"/>
              </a:spcAft>
              <a:buSzPts val="2800"/>
              <a:buChar char=" "/>
            </a:pPr>
            <a:r>
              <a:rPr lang="en-US" sz="2800"/>
              <a:t>Kokios potencialios karjeros jus domina?</a:t>
            </a:r>
            <a:endParaRPr/>
          </a:p>
          <a:p>
            <a:pPr indent="-177800" lvl="0" marL="91440" rtl="0" algn="l">
              <a:lnSpc>
                <a:spcPct val="110000"/>
              </a:lnSpc>
              <a:spcBef>
                <a:spcPts val="1400"/>
              </a:spcBef>
              <a:spcAft>
                <a:spcPts val="0"/>
              </a:spcAft>
              <a:buSzPts val="2800"/>
              <a:buChar char=" "/>
            </a:pPr>
            <a:r>
              <a:rPr lang="en-US" sz="2800"/>
              <a:t>Kiek jų yra susiję su STEAM pasauliu?</a:t>
            </a:r>
            <a:endParaRPr/>
          </a:p>
          <a:p>
            <a:pPr indent="-177800" lvl="0" marL="91440" rtl="0" algn="l">
              <a:lnSpc>
                <a:spcPct val="110000"/>
              </a:lnSpc>
              <a:spcBef>
                <a:spcPts val="1400"/>
              </a:spcBef>
              <a:spcAft>
                <a:spcPts val="0"/>
              </a:spcAft>
              <a:buSzPts val="2800"/>
              <a:buChar char=" "/>
            </a:pPr>
            <a:r>
              <a:rPr lang="en-US" sz="2800"/>
              <a:t>Ar matote kokį nors lyčių šališkumą klasės berniukų ir mergaičių karjeros pasirinkimuose?</a:t>
            </a:r>
            <a:endParaRPr/>
          </a:p>
          <a:p>
            <a:pPr indent="-177800" lvl="0" marL="91440" rtl="0" algn="l">
              <a:lnSpc>
                <a:spcPct val="110000"/>
              </a:lnSpc>
              <a:spcBef>
                <a:spcPts val="1400"/>
              </a:spcBef>
              <a:spcAft>
                <a:spcPts val="0"/>
              </a:spcAft>
              <a:buSzPts val="2800"/>
              <a:buChar char=" "/>
            </a:pPr>
            <a:r>
              <a:rPr lang="en-US" sz="2800"/>
              <a:t>Ką mes sužinojome apie lyčių šališkumą STEAM pasaulyje iš šios pamokos?</a:t>
            </a:r>
            <a:endParaRPr/>
          </a:p>
        </p:txBody>
      </p:sp>
      <p:pic>
        <p:nvPicPr>
          <p:cNvPr descr="Icon  Description automatically generated with medium confidence" id="275" name="Google Shape;275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734530" y="117884"/>
            <a:ext cx="2629267" cy="1619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400"/>
              <a:buFont typeface="Twentieth Century"/>
              <a:buNone/>
            </a:pPr>
            <a:r>
              <a:rPr lang="en-US"/>
              <a:t>Tolimesnė</a:t>
            </a:r>
            <a:r>
              <a:rPr lang="en-US" sz="54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diskusija: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27"/>
          <p:cNvSpPr txBox="1"/>
          <p:nvPr>
            <p:ph idx="1" type="body"/>
          </p:nvPr>
        </p:nvSpPr>
        <p:spPr>
          <a:xfrm>
            <a:off x="1097280" y="2108201"/>
            <a:ext cx="4342938" cy="3760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203200" lvl="0" marL="9144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 "/>
            </a:pPr>
            <a:r>
              <a:rPr lang="en-US" sz="3000">
                <a:latin typeface="Arial"/>
                <a:ea typeface="Arial"/>
                <a:cs typeface="Arial"/>
                <a:sym typeface="Arial"/>
              </a:rPr>
              <a:t>Žiūrėti filmą </a:t>
            </a:r>
            <a:r>
              <a:rPr lang="en-US" sz="22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„</a:t>
            </a:r>
            <a:r>
              <a:rPr lang="en-US" sz="3000">
                <a:latin typeface="Arial"/>
                <a:ea typeface="Arial"/>
                <a:cs typeface="Arial"/>
                <a:sym typeface="Arial"/>
              </a:rPr>
              <a:t>Paslėptos figūros.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indent="-190500" lvl="0" marL="91440" rtl="0" algn="l">
              <a:lnSpc>
                <a:spcPct val="110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 "/>
            </a:pPr>
            <a:r>
              <a:rPr lang="en-US" sz="3000">
                <a:latin typeface="Arial"/>
                <a:ea typeface="Arial"/>
                <a:cs typeface="Arial"/>
                <a:sym typeface="Arial"/>
              </a:rPr>
              <a:t>Ištirkite lyčių šališkumo ir rasizmo poveikį šio</a:t>
            </a:r>
            <a:r>
              <a:rPr lang="en-US" sz="3000">
                <a:latin typeface="Arial"/>
                <a:ea typeface="Arial"/>
                <a:cs typeface="Arial"/>
                <a:sym typeface="Arial"/>
              </a:rPr>
              <a:t>ms moterims.</a:t>
            </a:r>
            <a:endParaRPr sz="21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group of women walking on a road  Description automatically generated with low confidence" id="282" name="Google Shape;282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91310" y="2108201"/>
            <a:ext cx="3470804" cy="40927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400"/>
              <a:buFont typeface="Twentieth Century"/>
              <a:buNone/>
            </a:pPr>
            <a:r>
              <a:rPr lang="en-US" sz="5400">
                <a:solidFill>
                  <a:srgbClr val="3F3F3F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Pasiruoškite...</a:t>
            </a:r>
            <a:endParaRPr/>
          </a:p>
        </p:txBody>
      </p:sp>
      <p:sp>
        <p:nvSpPr>
          <p:cNvPr id="111" name="Google Shape;111;p3"/>
          <p:cNvSpPr txBox="1"/>
          <p:nvPr>
            <p:ph idx="1" type="body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228600" lvl="0" marL="9144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600"/>
              <a:buChar char=" "/>
            </a:pPr>
            <a:r>
              <a:rPr lang="en-US" sz="3600"/>
              <a:t>Pažvelkite į skaidres. </a:t>
            </a:r>
            <a:endParaRPr/>
          </a:p>
          <a:p>
            <a:pPr indent="-228600" lvl="0" marL="91440" rtl="0" algn="l">
              <a:lnSpc>
                <a:spcPct val="110000"/>
              </a:lnSpc>
              <a:spcBef>
                <a:spcPts val="1400"/>
              </a:spcBef>
              <a:spcAft>
                <a:spcPts val="0"/>
              </a:spcAft>
              <a:buSzPts val="3600"/>
              <a:buChar char=" "/>
            </a:pPr>
            <a:r>
              <a:rPr lang="en-US" sz="3600"/>
              <a:t>Ar galite </a:t>
            </a:r>
            <a:r>
              <a:rPr lang="en-US" sz="3600"/>
              <a:t>įvardinti</a:t>
            </a:r>
            <a:r>
              <a:rPr lang="en-US" sz="3600"/>
              <a:t> šiuos žinomus žmones? </a:t>
            </a:r>
            <a:endParaRPr/>
          </a:p>
          <a:p>
            <a:pPr indent="-228600" lvl="0" marL="91440" rtl="0" algn="l">
              <a:lnSpc>
                <a:spcPct val="110000"/>
              </a:lnSpc>
              <a:spcBef>
                <a:spcPts val="1400"/>
              </a:spcBef>
              <a:spcAft>
                <a:spcPts val="0"/>
              </a:spcAft>
              <a:buSzPts val="3600"/>
              <a:buChar char=" "/>
            </a:pPr>
            <a:r>
              <a:rPr lang="en-US" sz="3600"/>
              <a:t>Kiek jų jau buvote įrašę į savo sąrašus?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person, person, suit, old  Description automatically generated" id="116" name="Google Shape;116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39678" y="381244"/>
            <a:ext cx="2710204" cy="219958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erson holding a phone  Description automatically generated with medium confidence" id="117" name="Google Shape;117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34198" y="3429000"/>
            <a:ext cx="2710204" cy="24336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erson wearing a black shirt  Description automatically generated with low confidence" id="118" name="Google Shape;118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905838" y="220250"/>
            <a:ext cx="2600688" cy="176237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text, indoor, person  Description automatically generated" id="119" name="Google Shape;119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218939" y="220250"/>
            <a:ext cx="3158049" cy="22908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ose  Description automatically generated" id="120" name="Google Shape;120;p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199566" y="2580830"/>
            <a:ext cx="2438254" cy="34636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ortrait of a person  Description automatically generated with medium confidence" id="121" name="Google Shape;121;p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969236" y="2823802"/>
            <a:ext cx="2438254" cy="33587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400"/>
              <a:buFont typeface="Twentieth Century"/>
              <a:buNone/>
            </a:pPr>
            <a:r>
              <a:rPr lang="en-US" sz="5400">
                <a:solidFill>
                  <a:srgbClr val="3F3F3F"/>
                </a:solidFill>
              </a:rPr>
              <a:t>Kas tai sukūrė?</a:t>
            </a:r>
            <a:endParaRPr/>
          </a:p>
        </p:txBody>
      </p:sp>
      <p:pic>
        <p:nvPicPr>
          <p:cNvPr id="127" name="Google Shape;127;p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59883" y="3956838"/>
            <a:ext cx="514422" cy="762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outdoor, sky, building  Description automatically generated" id="128" name="Google Shape;128;p5"/>
          <p:cNvPicPr preferRelativeResize="0"/>
          <p:nvPr>
            <p:ph idx="2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73723" y="2081976"/>
            <a:ext cx="3061332" cy="39317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erson with a beard  Description automatically generated with medium confidence" id="129" name="Google Shape;129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56185" y="2081976"/>
            <a:ext cx="2267266" cy="3048425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5"/>
          <p:cNvSpPr txBox="1"/>
          <p:nvPr/>
        </p:nvSpPr>
        <p:spPr>
          <a:xfrm>
            <a:off x="6862618" y="5307714"/>
            <a:ext cx="34544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Gustave Eiffel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400"/>
              <a:buFont typeface="Twentieth Century"/>
              <a:buNone/>
            </a:pPr>
            <a:r>
              <a:rPr lang="en-US" sz="5400">
                <a:solidFill>
                  <a:srgbClr val="3F3F3F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Kas tai išrado?</a:t>
            </a:r>
            <a:endParaRPr/>
          </a:p>
        </p:txBody>
      </p:sp>
      <p:pic>
        <p:nvPicPr>
          <p:cNvPr descr="A picture containing grass, outdoor, tree, car  Description automatically generated" id="136" name="Google Shape;136;p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96963" y="2247595"/>
            <a:ext cx="4640262" cy="34946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erson in a suit  Description automatically generated with medium confidence" id="137" name="Google Shape;137;p6"/>
          <p:cNvPicPr preferRelativeResize="0"/>
          <p:nvPr>
            <p:ph idx="2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74908" y="1622136"/>
            <a:ext cx="3248342" cy="3748088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6"/>
          <p:cNvSpPr txBox="1"/>
          <p:nvPr/>
        </p:nvSpPr>
        <p:spPr>
          <a:xfrm>
            <a:off x="7666182" y="5576705"/>
            <a:ext cx="2909454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Henry Ford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400"/>
              <a:buFont typeface="Twentieth Century"/>
              <a:buNone/>
            </a:pPr>
            <a:r>
              <a:rPr lang="en-US" sz="5100">
                <a:solidFill>
                  <a:srgbClr val="3F3F3F"/>
                </a:solidFill>
              </a:rPr>
              <a:t>Ką pastebėjote apie visus šiuos </a:t>
            </a:r>
            <a:r>
              <a:rPr lang="en-US" sz="5100"/>
              <a:t>žinomus</a:t>
            </a:r>
            <a:r>
              <a:rPr lang="en-US" sz="5100">
                <a:solidFill>
                  <a:srgbClr val="3F3F3F"/>
                </a:solidFill>
              </a:rPr>
              <a:t> veidus ir vardus?</a:t>
            </a:r>
            <a:endParaRPr sz="5100"/>
          </a:p>
        </p:txBody>
      </p:sp>
      <p:sp>
        <p:nvSpPr>
          <p:cNvPr id="144" name="Google Shape;144;p7"/>
          <p:cNvSpPr txBox="1"/>
          <p:nvPr>
            <p:ph idx="1" type="body"/>
          </p:nvPr>
        </p:nvSpPr>
        <p:spPr>
          <a:xfrm>
            <a:off x="1097280" y="2120900"/>
            <a:ext cx="4639736" cy="37481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254000" lvl="0" marL="9144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4000"/>
              <a:buChar char=" "/>
            </a:pPr>
            <a:r>
              <a:rPr b="1" lang="en-US" sz="4000">
                <a:solidFill>
                  <a:srgbClr val="FF0000"/>
                </a:solidFill>
              </a:rPr>
              <a:t>Jie visi vyrai!</a:t>
            </a:r>
            <a:endParaRPr/>
          </a:p>
          <a:p>
            <a:pPr indent="0" lvl="0" marL="91440" rtl="0" algn="l">
              <a:lnSpc>
                <a:spcPct val="110000"/>
              </a:lnSpc>
              <a:spcBef>
                <a:spcPts val="140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b="1" sz="4000">
              <a:solidFill>
                <a:srgbClr val="FF0000"/>
              </a:solidFill>
            </a:endParaRPr>
          </a:p>
        </p:txBody>
      </p:sp>
      <p:sp>
        <p:nvSpPr>
          <p:cNvPr id="145" name="Google Shape;145;p7"/>
          <p:cNvSpPr txBox="1"/>
          <p:nvPr>
            <p:ph idx="2" type="body"/>
          </p:nvPr>
        </p:nvSpPr>
        <p:spPr>
          <a:xfrm>
            <a:off x="5179394" y="2298375"/>
            <a:ext cx="4639800" cy="37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228600" lvl="0" marL="9144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600"/>
              <a:buChar char=" "/>
            </a:pPr>
            <a:r>
              <a:rPr b="1" lang="en-US" sz="3600">
                <a:solidFill>
                  <a:srgbClr val="00B050"/>
                </a:solidFill>
              </a:rPr>
              <a:t>Ar tai reiškia, kad moterys nepadarė jokių mokslinių atradimų ar išradimų?</a:t>
            </a:r>
            <a:endParaRPr/>
          </a:p>
        </p:txBody>
      </p:sp>
      <p:pic>
        <p:nvPicPr>
          <p:cNvPr descr="A picture containing clipart  Description automatically generated" id="146" name="Google Shape;14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19118" y="3518814"/>
            <a:ext cx="1786527" cy="24564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, circle  Description automatically generated" id="147" name="Google Shape;147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13026" y="3286535"/>
            <a:ext cx="1771897" cy="17718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400"/>
              <a:buFont typeface="Twentieth Century"/>
              <a:buNone/>
            </a:pPr>
            <a:r>
              <a:rPr lang="en-US" sz="5400">
                <a:solidFill>
                  <a:srgbClr val="3F3F3F"/>
                </a:solidFill>
              </a:rPr>
              <a:t>Kas </a:t>
            </a:r>
            <a:r>
              <a:rPr lang="en-US"/>
              <a:t>š</a:t>
            </a:r>
            <a:r>
              <a:rPr lang="en-US" sz="5400">
                <a:solidFill>
                  <a:srgbClr val="3F3F3F"/>
                </a:solidFill>
              </a:rPr>
              <a:t>ie žmonės?</a:t>
            </a:r>
            <a:endParaRPr/>
          </a:p>
        </p:txBody>
      </p:sp>
      <p:sp>
        <p:nvSpPr>
          <p:cNvPr id="153" name="Google Shape;153;p8"/>
          <p:cNvSpPr txBox="1"/>
          <p:nvPr>
            <p:ph idx="1" type="body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304800" lvl="0" marL="9144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4800"/>
              <a:buChar char=" "/>
            </a:pPr>
            <a:r>
              <a:rPr b="1" lang="en-US" sz="4800"/>
              <a:t>Ar galite juos įvardinti?</a:t>
            </a:r>
            <a:endParaRPr/>
          </a:p>
          <a:p>
            <a:pPr indent="-304800" lvl="0" marL="91440" rtl="0" algn="ctr">
              <a:lnSpc>
                <a:spcPct val="110000"/>
              </a:lnSpc>
              <a:spcBef>
                <a:spcPts val="1400"/>
              </a:spcBef>
              <a:spcAft>
                <a:spcPts val="0"/>
              </a:spcAft>
              <a:buSzPts val="4800"/>
              <a:buChar char=" "/>
            </a:pPr>
            <a:r>
              <a:rPr b="1" lang="en-US" sz="4800"/>
              <a:t>Ką jie padarė?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9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400"/>
              <a:buFont typeface="Twentieth Century"/>
              <a:buNone/>
            </a:pPr>
            <a:r>
              <a:rPr lang="en-US" sz="5400">
                <a:solidFill>
                  <a:srgbClr val="3F3F3F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Marie Curie</a:t>
            </a:r>
            <a:endParaRPr/>
          </a:p>
        </p:txBody>
      </p:sp>
      <p:pic>
        <p:nvPicPr>
          <p:cNvPr descr="A person writing on a piece of paper  Description automatically generated" id="159" name="Google Shape;159;p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545" y="2067649"/>
            <a:ext cx="5533104" cy="3640424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9"/>
          <p:cNvSpPr txBox="1"/>
          <p:nvPr>
            <p:ph idx="2" type="body"/>
          </p:nvPr>
        </p:nvSpPr>
        <p:spPr>
          <a:xfrm>
            <a:off x="6515944" y="2120900"/>
            <a:ext cx="4639736" cy="37481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lnSpcReduction="10000"/>
          </a:bodyPr>
          <a:lstStyle/>
          <a:p>
            <a:pPr indent="-203200" lvl="0" marL="9144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3200"/>
              <a:buChar char=" "/>
            </a:pPr>
            <a:r>
              <a:rPr lang="en-US" sz="3200"/>
              <a:t>Garsi savo radioaktyvumo tyrimais, kurie atvedė prie rentgeno išradimo.</a:t>
            </a:r>
            <a:endParaRPr/>
          </a:p>
          <a:p>
            <a:pPr indent="-203200" lvl="0" marL="91440" rtl="0" algn="l">
              <a:lnSpc>
                <a:spcPct val="110000"/>
              </a:lnSpc>
              <a:spcBef>
                <a:spcPts val="1400"/>
              </a:spcBef>
              <a:spcAft>
                <a:spcPts val="0"/>
              </a:spcAft>
              <a:buSzPts val="3200"/>
              <a:buChar char=" "/>
            </a:pPr>
            <a:r>
              <a:rPr lang="en-US" sz="3200"/>
              <a:t>Apdovanota Nobelio premija, kartu su savo vyru.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RetrospectVTI">
  <a:themeElements>
    <a:clrScheme name="AnalogousFromDarkSeedLeftStep">
      <a:dk1>
        <a:srgbClr val="000000"/>
      </a:dk1>
      <a:lt1>
        <a:srgbClr val="FFFFFF"/>
      </a:lt1>
      <a:dk2>
        <a:srgbClr val="161734"/>
      </a:dk2>
      <a:lt2>
        <a:srgbClr val="F0F3F2"/>
      </a:lt2>
      <a:accent1>
        <a:srgbClr val="DE3270"/>
      </a:accent1>
      <a:accent2>
        <a:srgbClr val="CC20A6"/>
      </a:accent2>
      <a:accent3>
        <a:srgbClr val="BC32DE"/>
      </a:accent3>
      <a:accent4>
        <a:srgbClr val="6320CC"/>
      </a:accent4>
      <a:accent5>
        <a:srgbClr val="3237DE"/>
      </a:accent5>
      <a:accent6>
        <a:srgbClr val="206DCC"/>
      </a:accent6>
      <a:hlink>
        <a:srgbClr val="6455C6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2022-11-13T10:17:23Z</dcterms:created>
  <dc:creator>Helen Saunders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ontentTypeId" pid="2">
    <vt:lpwstr>0x0101000E71F39E9FD4AA49B46C710C33F702E2</vt:lpwstr>
  </property>
  <property fmtid="{D5CDD505-2E9C-101B-9397-08002B2CF9AE}" name="NXPowerLiteLastOptimized" pid="3">
    <vt:lpwstr>892251</vt:lpwstr>
  </property>
  <property fmtid="{D5CDD505-2E9C-101B-9397-08002B2CF9AE}" name="NXPowerLiteSettings" pid="4">
    <vt:lpwstr>F7000400038000</vt:lpwstr>
  </property>
  <property fmtid="{D5CDD505-2E9C-101B-9397-08002B2CF9AE}" name="NXPowerLiteVersion" pid="5">
    <vt:lpwstr>S10.0.0</vt:lpwstr>
  </property>
</Properties>
</file>