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37"/>
  </p:normalViewPr>
  <p:slideViewPr>
    <p:cSldViewPr snapToGrid="0" snapToObjects="1">
      <p:cViewPr varScale="1">
        <p:scale>
          <a:sx n="105" d="100"/>
          <a:sy n="105" d="100"/>
        </p:scale>
        <p:origin x="18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7/3/23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1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7/3/23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1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7/3/23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7/3/23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5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7/3/23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7/3/23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3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7/3/23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5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7/3/23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4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7/3/23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7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7/3/23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7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7/3/23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7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96729-95EB-694A-A6A8-22C282709459}" type="datetimeFigureOut">
              <a:rPr lang="en-US" smtClean="0"/>
              <a:pPr/>
              <a:t>7/3/23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398BE-DAB5-3240-8300-2DF3B5EC46B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32" y="160677"/>
            <a:ext cx="8540268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err="1">
                <a:latin typeface="Comic Sans MS"/>
                <a:cs typeface="Comic Sans MS"/>
              </a:rPr>
              <a:t>Pregiudizio</a:t>
            </a:r>
            <a:r>
              <a:rPr lang="en-US" dirty="0">
                <a:latin typeface="Comic Sans MS"/>
                <a:cs typeface="Comic Sans MS"/>
              </a:rPr>
              <a:t> e </a:t>
            </a:r>
            <a:r>
              <a:rPr lang="en-US" dirty="0" err="1">
                <a:latin typeface="Comic Sans MS"/>
                <a:cs typeface="Comic Sans MS"/>
              </a:rPr>
              <a:t>discriminazione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5223" y="3646747"/>
            <a:ext cx="7439602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>
                <a:solidFill>
                  <a:prstClr val="black"/>
                </a:solidFill>
                <a:latin typeface="Comic Sans MS"/>
                <a:ea typeface="+mj-ea"/>
                <a:cs typeface="Comic Sans MS"/>
              </a:rPr>
              <a:t>Qual </a:t>
            </a:r>
            <a:r>
              <a:rPr lang="en-US" sz="4400" dirty="0" err="1">
                <a:solidFill>
                  <a:prstClr val="black"/>
                </a:solidFill>
                <a:latin typeface="Comic Sans MS"/>
                <a:ea typeface="+mj-ea"/>
                <a:cs typeface="Comic Sans MS"/>
              </a:rPr>
              <a:t>è</a:t>
            </a:r>
            <a:r>
              <a:rPr lang="en-US" sz="4400" dirty="0">
                <a:solidFill>
                  <a:prstClr val="black"/>
                </a:solidFill>
                <a:latin typeface="Comic Sans MS"/>
                <a:ea typeface="+mj-ea"/>
                <a:cs typeface="Comic Sans MS"/>
              </a:rPr>
              <a:t> la </a:t>
            </a:r>
            <a:r>
              <a:rPr lang="en-US" sz="4400" dirty="0" err="1">
                <a:solidFill>
                  <a:prstClr val="black"/>
                </a:solidFill>
                <a:latin typeface="Comic Sans MS"/>
                <a:ea typeface="+mj-ea"/>
                <a:cs typeface="Comic Sans MS"/>
              </a:rPr>
              <a:t>differenza</a:t>
            </a:r>
            <a:r>
              <a:rPr lang="en-US" sz="4400" dirty="0">
                <a:solidFill>
                  <a:prstClr val="black"/>
                </a:solidFill>
                <a:latin typeface="Comic Sans MS"/>
                <a:ea typeface="+mj-ea"/>
                <a:cs typeface="Comic Sans MS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6642" y="1737104"/>
            <a:ext cx="624241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mic Sans MS"/>
                <a:cs typeface="Comic Sans MS"/>
              </a:rPr>
              <a:t>Disegnate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una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ragazza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stereotipata</a:t>
            </a:r>
            <a:r>
              <a:rPr lang="en-US" sz="2800" dirty="0">
                <a:latin typeface="Comic Sans MS"/>
                <a:cs typeface="Comic Sans MS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967" y="1367171"/>
            <a:ext cx="2965958" cy="2279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345" y="2480457"/>
            <a:ext cx="6006111" cy="954107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omic Sans MS"/>
                <a:cs typeface="Comic Sans MS"/>
              </a:rPr>
              <a:t>Uno </a:t>
            </a:r>
            <a:r>
              <a:rPr lang="en-US" sz="2800" i="1" dirty="0" err="1">
                <a:latin typeface="Comic Sans MS"/>
                <a:cs typeface="Comic Sans MS"/>
              </a:rPr>
              <a:t>stereotipo</a:t>
            </a:r>
            <a:r>
              <a:rPr lang="en-US" sz="2800" i="1" dirty="0">
                <a:latin typeface="Comic Sans MS"/>
                <a:cs typeface="Comic Sans MS"/>
              </a:rPr>
              <a:t> </a:t>
            </a:r>
            <a:r>
              <a:rPr lang="en-US" sz="2800" i="1" dirty="0" err="1">
                <a:latin typeface="Comic Sans MS"/>
                <a:cs typeface="Comic Sans MS"/>
              </a:rPr>
              <a:t>è</a:t>
            </a:r>
            <a:r>
              <a:rPr lang="en-US" sz="2800" i="1" dirty="0">
                <a:latin typeface="Comic Sans MS"/>
                <a:cs typeface="Comic Sans MS"/>
              </a:rPr>
              <a:t> </a:t>
            </a:r>
            <a:r>
              <a:rPr lang="en-US" sz="2800" i="1" dirty="0" err="1">
                <a:latin typeface="Comic Sans MS"/>
                <a:cs typeface="Comic Sans MS"/>
              </a:rPr>
              <a:t>una</a:t>
            </a:r>
            <a:r>
              <a:rPr lang="en-US" sz="2800" i="1" dirty="0">
                <a:latin typeface="Comic Sans MS"/>
                <a:cs typeface="Comic Sans MS"/>
              </a:rPr>
              <a:t> </a:t>
            </a:r>
            <a:r>
              <a:rPr lang="en-US" sz="2800" i="1" dirty="0" err="1">
                <a:latin typeface="Comic Sans MS"/>
                <a:cs typeface="Comic Sans MS"/>
              </a:rPr>
              <a:t>convinzione</a:t>
            </a:r>
            <a:r>
              <a:rPr lang="en-US" sz="2800" i="1" dirty="0">
                <a:latin typeface="Comic Sans MS"/>
                <a:cs typeface="Comic Sans MS"/>
              </a:rPr>
              <a:t> </a:t>
            </a:r>
            <a:r>
              <a:rPr lang="en-US" sz="2800" i="1" dirty="0" err="1">
                <a:latin typeface="Comic Sans MS"/>
                <a:cs typeface="Comic Sans MS"/>
              </a:rPr>
              <a:t>generale</a:t>
            </a:r>
            <a:r>
              <a:rPr lang="en-US" sz="2800" i="1" dirty="0">
                <a:latin typeface="Comic Sans MS"/>
                <a:cs typeface="Comic Sans MS"/>
              </a:rPr>
              <a:t> </a:t>
            </a:r>
            <a:r>
              <a:rPr lang="en-US" sz="2800" i="1" dirty="0" err="1">
                <a:latin typeface="Comic Sans MS"/>
                <a:cs typeface="Comic Sans MS"/>
              </a:rPr>
              <a:t>su</a:t>
            </a:r>
            <a:r>
              <a:rPr lang="en-US" sz="2800" i="1" dirty="0">
                <a:latin typeface="Comic Sans MS"/>
                <a:cs typeface="Comic Sans MS"/>
              </a:rPr>
              <a:t> </a:t>
            </a:r>
            <a:r>
              <a:rPr lang="en-US" sz="2800" i="1" dirty="0" err="1">
                <a:latin typeface="Comic Sans MS"/>
                <a:cs typeface="Comic Sans MS"/>
              </a:rPr>
              <a:t>una</a:t>
            </a:r>
            <a:r>
              <a:rPr lang="en-US" sz="2800" i="1" dirty="0">
                <a:latin typeface="Comic Sans MS"/>
                <a:cs typeface="Comic Sans MS"/>
              </a:rPr>
              <a:t> persona o </a:t>
            </a:r>
            <a:r>
              <a:rPr lang="en-US" sz="2800" i="1" dirty="0" err="1">
                <a:latin typeface="Comic Sans MS"/>
                <a:cs typeface="Comic Sans MS"/>
              </a:rPr>
              <a:t>una</a:t>
            </a:r>
            <a:r>
              <a:rPr lang="en-US" sz="2800" i="1" dirty="0">
                <a:latin typeface="Comic Sans MS"/>
                <a:cs typeface="Comic Sans MS"/>
              </a:rPr>
              <a:t> </a:t>
            </a:r>
            <a:r>
              <a:rPr lang="en-US" sz="2800" i="1" dirty="0" err="1">
                <a:latin typeface="Comic Sans MS"/>
                <a:cs typeface="Comic Sans MS"/>
              </a:rPr>
              <a:t>cosa</a:t>
            </a:r>
            <a:r>
              <a:rPr lang="en-US" sz="2800" i="1" dirty="0">
                <a:latin typeface="Comic Sans MS"/>
                <a:cs typeface="Comic Sans MS"/>
              </a:rPr>
              <a:t>.</a:t>
            </a:r>
            <a:endParaRPr lang="en-US" sz="2800" i="1" dirty="0"/>
          </a:p>
        </p:txBody>
      </p:sp>
      <p:sp>
        <p:nvSpPr>
          <p:cNvPr id="9" name="Oval Callout 8"/>
          <p:cNvSpPr/>
          <p:nvPr/>
        </p:nvSpPr>
        <p:spPr>
          <a:xfrm>
            <a:off x="592667" y="4673600"/>
            <a:ext cx="2272591" cy="1507067"/>
          </a:xfrm>
          <a:prstGeom prst="wedgeEllipseCallout">
            <a:avLst>
              <a:gd name="adj1" fmla="val -33431"/>
              <a:gd name="adj2" fmla="val 8160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Prejudice 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5774268" y="4673600"/>
            <a:ext cx="2430558" cy="1507067"/>
          </a:xfrm>
          <a:prstGeom prst="wedgeEllipseCallout">
            <a:avLst>
              <a:gd name="adj1" fmla="val 57908"/>
              <a:gd name="adj2" fmla="val 703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/>
                <a:cs typeface="Comic Sans MS"/>
              </a:rPr>
              <a:t>Discrimination</a:t>
            </a:r>
            <a:r>
              <a:rPr lang="en-US" dirty="0"/>
              <a:t> 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154128" y="4628371"/>
            <a:ext cx="3661968" cy="1727201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omic Sans MS"/>
                <a:cs typeface="Comic Sans MS"/>
              </a:rPr>
              <a:t>Pregiudizi</a:t>
            </a:r>
            <a:r>
              <a:rPr lang="en-US" sz="2400" dirty="0">
                <a:latin typeface="Comic Sans MS"/>
                <a:cs typeface="Comic Sans MS"/>
              </a:rPr>
              <a:t> o </a:t>
            </a:r>
            <a:r>
              <a:rPr lang="en-US" sz="2400" dirty="0" err="1">
                <a:latin typeface="Comic Sans MS"/>
                <a:cs typeface="Comic Sans MS"/>
              </a:rPr>
              <a:t>pensieri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su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una</a:t>
            </a:r>
            <a:r>
              <a:rPr lang="en-US" sz="2400" dirty="0">
                <a:latin typeface="Comic Sans MS"/>
                <a:cs typeface="Comic Sans MS"/>
              </a:rPr>
              <a:t> persona o un </a:t>
            </a:r>
            <a:r>
              <a:rPr lang="en-US" sz="2400" dirty="0" err="1">
                <a:latin typeface="Comic Sans MS"/>
                <a:cs typeface="Comic Sans MS"/>
              </a:rPr>
              <a:t>gruppo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5774268" y="4673599"/>
            <a:ext cx="2658532" cy="1727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omic Sans MS"/>
                <a:cs typeface="Comic Sans MS"/>
              </a:rPr>
              <a:t>L'atto</a:t>
            </a:r>
            <a:r>
              <a:rPr lang="en-US" sz="2800" dirty="0">
                <a:latin typeface="Comic Sans MS"/>
                <a:cs typeface="Comic Sans MS"/>
              </a:rPr>
              <a:t> di </a:t>
            </a:r>
            <a:r>
              <a:rPr lang="en-US" sz="2800" dirty="0" err="1">
                <a:latin typeface="Comic Sans MS"/>
                <a:cs typeface="Comic Sans MS"/>
              </a:rPr>
              <a:t>trattare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qualcuno</a:t>
            </a:r>
            <a:r>
              <a:rPr lang="en-US" sz="2800" dirty="0">
                <a:latin typeface="Comic Sans MS"/>
                <a:cs typeface="Comic Sans MS"/>
              </a:rPr>
              <a:t> in modo </a:t>
            </a:r>
            <a:r>
              <a:rPr lang="en-US" sz="2800" dirty="0" err="1">
                <a:latin typeface="Comic Sans MS"/>
                <a:cs typeface="Comic Sans MS"/>
              </a:rPr>
              <a:t>diverso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721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>
                <a:latin typeface="Comic Sans MS"/>
                <a:cs typeface="Comic Sans MS"/>
              </a:rPr>
              <a:t>Pregiudizio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8914"/>
            <a:ext cx="82296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Comic Sans MS"/>
                <a:cs typeface="Comic Sans MS"/>
              </a:rPr>
              <a:t>Scrivete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tre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esempi</a:t>
            </a:r>
            <a:r>
              <a:rPr lang="en-US" dirty="0">
                <a:latin typeface="Comic Sans MS"/>
                <a:cs typeface="Comic Sans MS"/>
              </a:rPr>
              <a:t> di </a:t>
            </a:r>
            <a:r>
              <a:rPr lang="en-US" dirty="0" err="1">
                <a:latin typeface="Comic Sans MS"/>
                <a:cs typeface="Comic Sans MS"/>
              </a:rPr>
              <a:t>pregiudizio</a:t>
            </a:r>
            <a:r>
              <a:rPr lang="en-US" dirty="0">
                <a:latin typeface="Comic Sans MS"/>
                <a:cs typeface="Comic Sans MS"/>
              </a:rPr>
              <a:t> - </a:t>
            </a:r>
            <a:r>
              <a:rPr lang="en-US" dirty="0" err="1">
                <a:latin typeface="Comic Sans MS"/>
                <a:cs typeface="Comic Sans MS"/>
              </a:rPr>
              <a:t>potete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usare</a:t>
            </a:r>
            <a:r>
              <a:rPr lang="en-US" dirty="0">
                <a:latin typeface="Comic Sans MS"/>
                <a:cs typeface="Comic Sans MS"/>
              </a:rPr>
              <a:t> le </a:t>
            </a:r>
            <a:r>
              <a:rPr lang="en-US" dirty="0" err="1">
                <a:latin typeface="Comic Sans MS"/>
                <a:cs typeface="Comic Sans MS"/>
              </a:rPr>
              <a:t>immagini</a:t>
            </a:r>
            <a:r>
              <a:rPr lang="en-US" dirty="0">
                <a:latin typeface="Comic Sans MS"/>
                <a:cs typeface="Comic Sans MS"/>
              </a:rPr>
              <a:t>, se </a:t>
            </a:r>
            <a:r>
              <a:rPr lang="en-US" dirty="0" err="1">
                <a:latin typeface="Comic Sans MS"/>
                <a:cs typeface="Comic Sans MS"/>
              </a:rPr>
              <a:t>volete</a:t>
            </a:r>
            <a:r>
              <a:rPr lang="en-US" dirty="0">
                <a:latin typeface="Comic Sans MS"/>
                <a:cs typeface="Comic Sans MS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59" t="3616" r="7628" b="6455"/>
          <a:stretch/>
        </p:blipFill>
        <p:spPr>
          <a:xfrm>
            <a:off x="608029" y="3669473"/>
            <a:ext cx="1693333" cy="267058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660279" y="554037"/>
            <a:ext cx="3483721" cy="1727201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omic Sans MS"/>
                <a:cs typeface="Comic Sans MS"/>
              </a:rPr>
              <a:t>Pregiudizi</a:t>
            </a:r>
            <a:r>
              <a:rPr lang="en-US" sz="2400" dirty="0">
                <a:latin typeface="Comic Sans MS"/>
                <a:cs typeface="Comic Sans MS"/>
              </a:rPr>
              <a:t> o </a:t>
            </a:r>
            <a:r>
              <a:rPr lang="en-US" sz="2400" dirty="0" err="1">
                <a:latin typeface="Comic Sans MS"/>
                <a:cs typeface="Comic Sans MS"/>
              </a:rPr>
              <a:t>pensieri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su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una</a:t>
            </a:r>
            <a:r>
              <a:rPr lang="en-US" sz="2400" dirty="0">
                <a:latin typeface="Comic Sans MS"/>
                <a:cs typeface="Comic Sans MS"/>
              </a:rPr>
              <a:t> persona o un </a:t>
            </a:r>
            <a:r>
              <a:rPr lang="en-US" sz="2400" dirty="0" err="1">
                <a:latin typeface="Comic Sans MS"/>
                <a:cs typeface="Comic Sans MS"/>
              </a:rPr>
              <a:t>gruppo</a:t>
            </a: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9578"/>
          <a:stretch/>
        </p:blipFill>
        <p:spPr>
          <a:xfrm>
            <a:off x="2691556" y="4312419"/>
            <a:ext cx="2870200" cy="195221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l="21164" t="38854" r="55522" b="24153"/>
          <a:stretch/>
        </p:blipFill>
        <p:spPr bwMode="auto">
          <a:xfrm>
            <a:off x="6021518" y="3754314"/>
            <a:ext cx="2066680" cy="2315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680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399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>
                <a:latin typeface="Comic Sans MS"/>
                <a:cs typeface="Comic Sans MS"/>
              </a:rPr>
              <a:t>Discriminazione</a:t>
            </a:r>
            <a:r>
              <a:rPr lang="en-US" dirty="0"/>
              <a:t> 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6485468" y="0"/>
            <a:ext cx="2658532" cy="1727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omic Sans MS"/>
                <a:cs typeface="Comic Sans MS"/>
              </a:rPr>
              <a:t>L'atto</a:t>
            </a:r>
            <a:r>
              <a:rPr lang="en-US" sz="2800" dirty="0">
                <a:latin typeface="Comic Sans MS"/>
                <a:cs typeface="Comic Sans MS"/>
              </a:rPr>
              <a:t> di </a:t>
            </a:r>
            <a:r>
              <a:rPr lang="en-US" sz="2800" dirty="0" err="1">
                <a:latin typeface="Comic Sans MS"/>
                <a:cs typeface="Comic Sans MS"/>
              </a:rPr>
              <a:t>trattare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qualcuno</a:t>
            </a:r>
            <a:r>
              <a:rPr lang="en-US" sz="2800" dirty="0">
                <a:latin typeface="Comic Sans MS"/>
                <a:cs typeface="Comic Sans MS"/>
              </a:rPr>
              <a:t> in modo </a:t>
            </a:r>
            <a:r>
              <a:rPr lang="en-US" sz="2800" dirty="0" err="1">
                <a:latin typeface="Comic Sans MS"/>
                <a:cs typeface="Comic Sans MS"/>
              </a:rPr>
              <a:t>diverso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968438"/>
            <a:ext cx="8246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Comic Sans MS"/>
                <a:cs typeface="Comic Sans MS"/>
              </a:rPr>
              <a:t>Scrivete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tre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esempi</a:t>
            </a:r>
            <a:r>
              <a:rPr lang="en-US" sz="2800" dirty="0">
                <a:latin typeface="Comic Sans MS"/>
                <a:cs typeface="Comic Sans MS"/>
              </a:rPr>
              <a:t> di </a:t>
            </a:r>
            <a:r>
              <a:rPr lang="en-US" sz="2800" dirty="0" err="1">
                <a:latin typeface="Comic Sans MS"/>
                <a:cs typeface="Comic Sans MS"/>
              </a:rPr>
              <a:t>discriminazione</a:t>
            </a:r>
            <a:r>
              <a:rPr lang="en-US" sz="2800" dirty="0">
                <a:latin typeface="Comic Sans MS"/>
                <a:cs typeface="Comic Sans MS"/>
              </a:rPr>
              <a:t> - </a:t>
            </a:r>
            <a:r>
              <a:rPr lang="en-US" sz="2800" dirty="0" err="1">
                <a:latin typeface="Comic Sans MS"/>
                <a:cs typeface="Comic Sans MS"/>
              </a:rPr>
              <a:t>potete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usare</a:t>
            </a:r>
            <a:r>
              <a:rPr lang="en-US" sz="2800" dirty="0">
                <a:latin typeface="Comic Sans MS"/>
                <a:cs typeface="Comic Sans MS"/>
              </a:rPr>
              <a:t> le </a:t>
            </a:r>
            <a:r>
              <a:rPr lang="en-US" sz="2800" dirty="0" err="1">
                <a:latin typeface="Comic Sans MS"/>
                <a:cs typeface="Comic Sans MS"/>
              </a:rPr>
              <a:t>immagini</a:t>
            </a:r>
            <a:r>
              <a:rPr lang="en-US" sz="2800" dirty="0">
                <a:latin typeface="Comic Sans MS"/>
                <a:cs typeface="Comic Sans MS"/>
              </a:rPr>
              <a:t>, se </a:t>
            </a:r>
            <a:r>
              <a:rPr lang="en-US" sz="2800" dirty="0" err="1">
                <a:latin typeface="Comic Sans MS"/>
                <a:cs typeface="Comic Sans MS"/>
              </a:rPr>
              <a:t>volete</a:t>
            </a:r>
            <a:r>
              <a:rPr lang="en-US" sz="2800" dirty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6451599" y="3091878"/>
            <a:ext cx="2777066" cy="3579855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omic Sans MS"/>
                <a:cs typeface="Comic Sans MS"/>
              </a:rPr>
              <a:t>Categorie</a:t>
            </a:r>
            <a:r>
              <a:rPr lang="en-US" b="1" dirty="0">
                <a:latin typeface="Comic Sans MS"/>
                <a:cs typeface="Comic Sans MS"/>
              </a:rPr>
              <a:t>:</a:t>
            </a:r>
          </a:p>
          <a:p>
            <a:pPr algn="ctr"/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Razzismo</a:t>
            </a:r>
            <a:r>
              <a:rPr lang="en-US" dirty="0">
                <a:latin typeface="Comic Sans MS"/>
                <a:cs typeface="Comic Sans MS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7" y="3238498"/>
            <a:ext cx="2788356" cy="2091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599" y="3500963"/>
            <a:ext cx="30480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0000" r="40145"/>
          <a:stretch/>
        </p:blipFill>
        <p:spPr>
          <a:xfrm>
            <a:off x="2370664" y="4416537"/>
            <a:ext cx="1032935" cy="23090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26934" y="5571067"/>
            <a:ext cx="2912533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/>
                <a:cs typeface="Comic Sans MS"/>
              </a:rPr>
              <a:t>Quante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err="1">
                <a:latin typeface="Comic Sans MS"/>
                <a:cs typeface="Comic Sans MS"/>
              </a:rPr>
              <a:t>categorie</a:t>
            </a:r>
            <a:r>
              <a:rPr lang="en-US" sz="2000" dirty="0">
                <a:latin typeface="Comic Sans MS"/>
                <a:cs typeface="Comic Sans MS"/>
              </a:rPr>
              <a:t> di </a:t>
            </a:r>
            <a:r>
              <a:rPr lang="en-US" sz="2000" dirty="0" err="1">
                <a:latin typeface="Comic Sans MS"/>
                <a:cs typeface="Comic Sans MS"/>
              </a:rPr>
              <a:t>discriminazione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err="1">
                <a:latin typeface="Comic Sans MS"/>
                <a:cs typeface="Comic Sans MS"/>
              </a:rPr>
              <a:t>si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err="1">
                <a:latin typeface="Comic Sans MS"/>
                <a:cs typeface="Comic Sans MS"/>
              </a:rPr>
              <a:t>possono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err="1">
                <a:latin typeface="Comic Sans MS"/>
                <a:cs typeface="Comic Sans MS"/>
              </a:rPr>
              <a:t>elencare</a:t>
            </a:r>
            <a:r>
              <a:rPr lang="en-US" sz="2000" dirty="0">
                <a:latin typeface="Comic Sans MS"/>
                <a:cs typeface="Comic Sans M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96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306" y="104524"/>
            <a:ext cx="3031066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err="1">
                <a:latin typeface="Comic Sans MS"/>
                <a:cs typeface="Comic Sans MS"/>
              </a:rPr>
              <a:t>Perché</a:t>
            </a:r>
            <a:r>
              <a:rPr lang="en-US" dirty="0">
                <a:latin typeface="Comic Sans MS"/>
                <a:cs typeface="Comic Sans MS"/>
              </a:rPr>
              <a:t>?</a:t>
            </a:r>
          </a:p>
        </p:txBody>
      </p:sp>
      <p:sp>
        <p:nvSpPr>
          <p:cNvPr id="5" name="Hexagon 4"/>
          <p:cNvSpPr/>
          <p:nvPr/>
        </p:nvSpPr>
        <p:spPr>
          <a:xfrm>
            <a:off x="118532" y="2311399"/>
            <a:ext cx="1964268" cy="1698095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Religion</a:t>
            </a:r>
          </a:p>
        </p:txBody>
      </p:sp>
      <p:sp>
        <p:nvSpPr>
          <p:cNvPr id="6" name="Hexagon 5"/>
          <p:cNvSpPr/>
          <p:nvPr/>
        </p:nvSpPr>
        <p:spPr>
          <a:xfrm>
            <a:off x="6824133" y="2503752"/>
            <a:ext cx="2201333" cy="1698095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/>
                <a:cs typeface="Comic Sans MS"/>
              </a:rPr>
              <a:t>Experience</a:t>
            </a:r>
          </a:p>
        </p:txBody>
      </p:sp>
      <p:sp>
        <p:nvSpPr>
          <p:cNvPr id="7" name="Hexagon 6"/>
          <p:cNvSpPr/>
          <p:nvPr/>
        </p:nvSpPr>
        <p:spPr>
          <a:xfrm>
            <a:off x="3454401" y="5159905"/>
            <a:ext cx="2032002" cy="1698095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/>
                <a:cs typeface="Comic Sans MS"/>
              </a:rPr>
              <a:t>Time period</a:t>
            </a:r>
          </a:p>
        </p:txBody>
      </p:sp>
      <p:sp>
        <p:nvSpPr>
          <p:cNvPr id="8" name="Hexagon 7"/>
          <p:cNvSpPr/>
          <p:nvPr/>
        </p:nvSpPr>
        <p:spPr>
          <a:xfrm>
            <a:off x="6824133" y="4821238"/>
            <a:ext cx="1862667" cy="1698095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Parents</a:t>
            </a:r>
          </a:p>
        </p:txBody>
      </p:sp>
      <p:sp>
        <p:nvSpPr>
          <p:cNvPr id="9" name="Hexagon 8"/>
          <p:cNvSpPr/>
          <p:nvPr/>
        </p:nvSpPr>
        <p:spPr>
          <a:xfrm>
            <a:off x="304799" y="4821238"/>
            <a:ext cx="1727201" cy="169809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/>
                <a:cs typeface="Comic Sans MS"/>
              </a:rPr>
              <a:t>Local area</a:t>
            </a:r>
          </a:p>
        </p:txBody>
      </p:sp>
      <p:sp>
        <p:nvSpPr>
          <p:cNvPr id="10" name="Hexagon 9"/>
          <p:cNvSpPr/>
          <p:nvPr/>
        </p:nvSpPr>
        <p:spPr>
          <a:xfrm>
            <a:off x="6959599" y="139171"/>
            <a:ext cx="1727201" cy="1698095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400" dirty="0">
                <a:latin typeface="Comic Sans MS"/>
                <a:cs typeface="Comic Sans MS"/>
              </a:rPr>
              <a:t>Media </a:t>
            </a:r>
          </a:p>
        </p:txBody>
      </p:sp>
      <p:sp>
        <p:nvSpPr>
          <p:cNvPr id="11" name="Hexagon 10"/>
          <p:cNvSpPr/>
          <p:nvPr/>
        </p:nvSpPr>
        <p:spPr>
          <a:xfrm>
            <a:off x="304799" y="139171"/>
            <a:ext cx="1727201" cy="1698095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3200" dirty="0" err="1">
                <a:latin typeface="Comic Sans MS"/>
                <a:cs typeface="Comic Sans MS"/>
              </a:rPr>
              <a:t>Paura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118532" y="2311399"/>
            <a:ext cx="1964268" cy="1698095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3" name="Hexagon 12"/>
          <p:cNvSpPr/>
          <p:nvPr/>
        </p:nvSpPr>
        <p:spPr>
          <a:xfrm>
            <a:off x="304799" y="4821238"/>
            <a:ext cx="1727201" cy="169809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5" name="Hexagon 14"/>
          <p:cNvSpPr/>
          <p:nvPr/>
        </p:nvSpPr>
        <p:spPr>
          <a:xfrm>
            <a:off x="3454401" y="5159905"/>
            <a:ext cx="2032002" cy="1698095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6" name="Hexagon 15"/>
          <p:cNvSpPr/>
          <p:nvPr/>
        </p:nvSpPr>
        <p:spPr>
          <a:xfrm>
            <a:off x="6824133" y="4821238"/>
            <a:ext cx="1862667" cy="1698095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7" name="Hexagon 16"/>
          <p:cNvSpPr/>
          <p:nvPr/>
        </p:nvSpPr>
        <p:spPr>
          <a:xfrm>
            <a:off x="6824133" y="2503752"/>
            <a:ext cx="2201333" cy="1698095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8" name="Hexagon 17"/>
          <p:cNvSpPr/>
          <p:nvPr/>
        </p:nvSpPr>
        <p:spPr>
          <a:xfrm>
            <a:off x="6959599" y="139171"/>
            <a:ext cx="1727201" cy="1698095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4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20" name="Cloud 19"/>
          <p:cNvSpPr/>
          <p:nvPr/>
        </p:nvSpPr>
        <p:spPr>
          <a:xfrm>
            <a:off x="2032000" y="2025124"/>
            <a:ext cx="5063066" cy="230293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mic Sans MS"/>
                <a:cs typeface="Comic Sans MS"/>
              </a:rPr>
              <a:t>Perché</a:t>
            </a:r>
            <a:r>
              <a:rPr lang="en-US" sz="2400" b="1" dirty="0">
                <a:latin typeface="Comic Sans MS"/>
                <a:cs typeface="Comic Sans MS"/>
              </a:rPr>
              <a:t>, secondo </a:t>
            </a:r>
            <a:r>
              <a:rPr lang="en-US" sz="2400" b="1" dirty="0" err="1">
                <a:latin typeface="Comic Sans MS"/>
                <a:cs typeface="Comic Sans MS"/>
              </a:rPr>
              <a:t>te</a:t>
            </a:r>
            <a:r>
              <a:rPr lang="en-US" sz="2400" b="1" dirty="0">
                <a:latin typeface="Comic Sans MS"/>
                <a:cs typeface="Comic Sans MS"/>
              </a:rPr>
              <a:t>, le </a:t>
            </a:r>
            <a:r>
              <a:rPr lang="en-US" sz="2400" b="1" dirty="0" err="1">
                <a:latin typeface="Comic Sans MS"/>
                <a:cs typeface="Comic Sans MS"/>
              </a:rPr>
              <a:t>persone</a:t>
            </a:r>
            <a:r>
              <a:rPr lang="en-US" sz="2400" b="1" dirty="0">
                <a:latin typeface="Comic Sans MS"/>
                <a:cs typeface="Comic Sans MS"/>
              </a:rPr>
              <a:t> </a:t>
            </a:r>
            <a:r>
              <a:rPr lang="en-US" sz="2400" b="1" dirty="0" err="1">
                <a:latin typeface="Comic Sans MS"/>
                <a:cs typeface="Comic Sans MS"/>
              </a:rPr>
              <a:t>hanno</a:t>
            </a:r>
            <a:r>
              <a:rPr lang="en-US" sz="2400" b="1" dirty="0">
                <a:latin typeface="Comic Sans MS"/>
                <a:cs typeface="Comic Sans MS"/>
              </a:rPr>
              <a:t> </a:t>
            </a:r>
            <a:r>
              <a:rPr lang="en-US" sz="2400" b="1" dirty="0" err="1">
                <a:latin typeface="Comic Sans MS"/>
                <a:cs typeface="Comic Sans MS"/>
              </a:rPr>
              <a:t>pregiudizi</a:t>
            </a:r>
            <a:r>
              <a:rPr lang="en-US" sz="2400" b="1" dirty="0">
                <a:latin typeface="Comic Sans MS"/>
                <a:cs typeface="Comic Sans MS"/>
              </a:rPr>
              <a:t> e </a:t>
            </a:r>
            <a:r>
              <a:rPr lang="en-US" sz="2400" b="1" dirty="0" err="1">
                <a:latin typeface="Comic Sans MS"/>
                <a:cs typeface="Comic Sans MS"/>
              </a:rPr>
              <a:t>discriminano</a:t>
            </a:r>
            <a:r>
              <a:rPr lang="en-US" sz="2400" b="1" dirty="0">
                <a:latin typeface="Comic Sans MS"/>
                <a:cs typeface="Comic Sans MS"/>
              </a:rPr>
              <a:t> </a:t>
            </a:r>
            <a:r>
              <a:rPr lang="en-US" sz="2400" b="1" dirty="0" err="1">
                <a:latin typeface="Comic Sans MS"/>
                <a:cs typeface="Comic Sans MS"/>
              </a:rPr>
              <a:t>gli</a:t>
            </a:r>
            <a:r>
              <a:rPr lang="en-US" sz="2400" b="1" dirty="0">
                <a:latin typeface="Comic Sans MS"/>
                <a:cs typeface="Comic Sans MS"/>
              </a:rPr>
              <a:t> </a:t>
            </a:r>
            <a:r>
              <a:rPr lang="en-US" sz="2400" b="1" dirty="0" err="1">
                <a:latin typeface="Comic Sans MS"/>
                <a:cs typeface="Comic Sans MS"/>
              </a:rPr>
              <a:t>altri</a:t>
            </a:r>
            <a:r>
              <a:rPr lang="en-US" sz="2400" b="1" dirty="0">
                <a:latin typeface="Comic Sans MS"/>
                <a:cs typeface="Comic Sans MS"/>
              </a:rPr>
              <a:t>?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2754" t="5556" r="37480" b="11125"/>
          <a:stretch/>
        </p:blipFill>
        <p:spPr>
          <a:xfrm>
            <a:off x="5081267" y="36485"/>
            <a:ext cx="1624822" cy="18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7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>
                <a:latin typeface="Comic Sans MS"/>
                <a:cs typeface="Comic Sans MS"/>
              </a:rPr>
              <a:t>Assemblea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plenaria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691987" cy="325023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omic Sans MS"/>
                <a:cs typeface="Comic Sans MS"/>
              </a:rPr>
              <a:t>“Il </a:t>
            </a:r>
            <a:r>
              <a:rPr lang="en-US" dirty="0" err="1">
                <a:latin typeface="Comic Sans MS"/>
                <a:cs typeface="Comic Sans MS"/>
              </a:rPr>
              <a:t>pregiudizio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è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una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parte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naturale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dell'essere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umano</a:t>
            </a:r>
            <a:r>
              <a:rPr lang="en-US" dirty="0">
                <a:latin typeface="Comic Sans MS"/>
                <a:cs typeface="Comic Sans MS"/>
              </a:rPr>
              <a:t>.”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In </a:t>
            </a:r>
            <a:r>
              <a:rPr lang="en-US" dirty="0" err="1">
                <a:latin typeface="Comic Sans MS"/>
                <a:cs typeface="Comic Sans MS"/>
              </a:rPr>
              <a:t>che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misura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siete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d'accordo</a:t>
            </a:r>
            <a:r>
              <a:rPr lang="en-US" dirty="0">
                <a:latin typeface="Comic Sans MS"/>
                <a:cs typeface="Comic Sans MS"/>
              </a:rPr>
              <a:t> con </a:t>
            </a:r>
            <a:r>
              <a:rPr lang="en-US" dirty="0" err="1">
                <a:latin typeface="Comic Sans MS"/>
                <a:cs typeface="Comic Sans MS"/>
              </a:rPr>
              <a:t>questa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affermazione</a:t>
            </a:r>
            <a:r>
              <a:rPr lang="en-US" dirty="0">
                <a:latin typeface="Comic Sans MS"/>
                <a:cs typeface="Comic Sans MS"/>
              </a:rPr>
              <a:t>? </a:t>
            </a:r>
            <a:r>
              <a:rPr lang="en-US" dirty="0" err="1">
                <a:latin typeface="Comic Sans MS"/>
                <a:cs typeface="Comic Sans MS"/>
              </a:rPr>
              <a:t>Spiegate</a:t>
            </a:r>
            <a:r>
              <a:rPr lang="en-US" dirty="0">
                <a:latin typeface="Comic Sans MS"/>
                <a:cs typeface="Comic Sans MS"/>
              </a:rPr>
              <a:t> la </a:t>
            </a:r>
            <a:r>
              <a:rPr lang="en-US" dirty="0" err="1">
                <a:latin typeface="Comic Sans MS"/>
                <a:cs typeface="Comic Sans MS"/>
              </a:rPr>
              <a:t>vostra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risposta</a:t>
            </a: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84298" y="5177591"/>
            <a:ext cx="6762529" cy="1716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 rot="3579596">
            <a:off x="1046047" y="5048193"/>
            <a:ext cx="1304447" cy="106398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3579596">
            <a:off x="2623231" y="5048195"/>
            <a:ext cx="1304447" cy="106398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3579596">
            <a:off x="4131187" y="5048196"/>
            <a:ext cx="1304447" cy="106398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3579596">
            <a:off x="5708371" y="5076083"/>
            <a:ext cx="1304447" cy="106398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3579596">
            <a:off x="7245985" y="5048194"/>
            <a:ext cx="1304447" cy="106398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47232" y="4748563"/>
            <a:ext cx="296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5/5 </a:t>
            </a:r>
            <a:r>
              <a:rPr lang="en-US" dirty="0" err="1">
                <a:latin typeface="Comic Sans MS"/>
                <a:cs typeface="Comic Sans MS"/>
              </a:rPr>
              <a:t>Totalmente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d’accordo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470" y="4776453"/>
            <a:ext cx="351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1/5 </a:t>
            </a:r>
            <a:r>
              <a:rPr lang="en-US" dirty="0" err="1">
                <a:latin typeface="Comic Sans MS"/>
                <a:cs typeface="Comic Sans MS"/>
              </a:rPr>
              <a:t>Totalmente</a:t>
            </a:r>
            <a:r>
              <a:rPr lang="en-US" dirty="0">
                <a:latin typeface="Comic Sans MS"/>
                <a:cs typeface="Comic Sans MS"/>
              </a:rPr>
              <a:t> in </a:t>
            </a:r>
            <a:r>
              <a:rPr lang="en-US" dirty="0" err="1">
                <a:latin typeface="Comic Sans MS"/>
                <a:cs typeface="Comic Sans MS"/>
              </a:rPr>
              <a:t>disaccordo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796" y="0"/>
            <a:ext cx="1730693" cy="16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99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172</Words>
  <Application>Microsoft Macintosh PowerPoint</Application>
  <PresentationFormat>Presentazione su schermo (4:3)</PresentationFormat>
  <Paragraphs>45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Office Theme</vt:lpstr>
      <vt:lpstr>Pregiudizio e discriminazione</vt:lpstr>
      <vt:lpstr>Pregiudizio</vt:lpstr>
      <vt:lpstr>Discriminazione </vt:lpstr>
      <vt:lpstr>Perché?</vt:lpstr>
      <vt:lpstr>Assemblea plenaria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look at the following and share your thoughts with your table</dc:title>
  <dc:creator>Alexandra Goddard</dc:creator>
  <cp:lastModifiedBy>Giulio Todini</cp:lastModifiedBy>
  <cp:revision>20</cp:revision>
  <dcterms:created xsi:type="dcterms:W3CDTF">2013-08-21T13:53:59Z</dcterms:created>
  <dcterms:modified xsi:type="dcterms:W3CDTF">2023-07-03T10:32:03Z</dcterms:modified>
</cp:coreProperties>
</file>