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494019" y="0"/>
            <a:ext cx="51435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9157" y="675513"/>
            <a:ext cx="1053368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158572"/>
            <a:ext cx="9839350" cy="150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0917" y="1903076"/>
            <a:ext cx="9910165" cy="2371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s://en.wikipedia.org/wiki/CERN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hyperlink" Target="https://devops.com/the-beauty-of-the-cobol-programming-language-v2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659" y="0"/>
            <a:ext cx="5259705" cy="453834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95"/>
              </a:spcBef>
            </a:pPr>
            <a:r>
              <a:rPr dirty="0" sz="8000" spc="-910">
                <a:solidFill>
                  <a:srgbClr val="252525"/>
                </a:solidFill>
                <a:latin typeface="Arial"/>
                <a:cs typeface="Arial"/>
              </a:rPr>
              <a:t>Le </a:t>
            </a:r>
            <a:r>
              <a:rPr dirty="0" sz="8000" spc="-640">
                <a:solidFill>
                  <a:srgbClr val="252525"/>
                </a:solidFill>
                <a:latin typeface="Arial"/>
                <a:cs typeface="Arial"/>
              </a:rPr>
              <a:t>monde </a:t>
            </a:r>
            <a:r>
              <a:rPr dirty="0" sz="8000" spc="-240">
                <a:solidFill>
                  <a:srgbClr val="252525"/>
                </a:solidFill>
                <a:latin typeface="Arial"/>
                <a:cs typeface="Arial"/>
              </a:rPr>
              <a:t>de  </a:t>
            </a:r>
            <a:r>
              <a:rPr dirty="0" sz="8000" spc="-1005">
                <a:solidFill>
                  <a:srgbClr val="252525"/>
                </a:solidFill>
                <a:latin typeface="Arial"/>
                <a:cs typeface="Arial"/>
              </a:rPr>
              <a:t>STEAM: </a:t>
            </a:r>
            <a:r>
              <a:rPr dirty="0" sz="8000" spc="-610">
                <a:solidFill>
                  <a:srgbClr val="252525"/>
                </a:solidFill>
                <a:latin typeface="Arial"/>
                <a:cs typeface="Arial"/>
              </a:rPr>
              <a:t>les  </a:t>
            </a:r>
            <a:r>
              <a:rPr dirty="0" sz="8000" spc="-455">
                <a:solidFill>
                  <a:srgbClr val="252525"/>
                </a:solidFill>
                <a:latin typeface="Arial"/>
                <a:cs typeface="Arial"/>
              </a:rPr>
              <a:t>célèbres  </a:t>
            </a:r>
            <a:r>
              <a:rPr dirty="0" sz="8000" spc="-555">
                <a:solidFill>
                  <a:srgbClr val="252525"/>
                </a:solidFill>
                <a:latin typeface="Arial"/>
                <a:cs typeface="Arial"/>
              </a:rPr>
              <a:t>visages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809" y="4677917"/>
            <a:ext cx="16897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95">
                <a:solidFill>
                  <a:srgbClr val="252525"/>
                </a:solidFill>
                <a:latin typeface="Arial"/>
                <a:cs typeface="Arial"/>
              </a:rPr>
              <a:t>BOUSCULER </a:t>
            </a:r>
            <a:r>
              <a:rPr dirty="0" sz="1300" spc="-250">
                <a:solidFill>
                  <a:srgbClr val="252525"/>
                </a:solidFill>
                <a:latin typeface="Arial"/>
                <a:cs typeface="Arial"/>
              </a:rPr>
              <a:t>LES</a:t>
            </a:r>
            <a:r>
              <a:rPr dirty="0" sz="1300" spc="-22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300" spc="-195">
                <a:solidFill>
                  <a:srgbClr val="252525"/>
                </a:solidFill>
                <a:latin typeface="Arial"/>
                <a:cs typeface="Arial"/>
              </a:rPr>
              <a:t>MYTHES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809" y="5395721"/>
            <a:ext cx="2375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5B9BD4"/>
                </a:solidFill>
                <a:latin typeface="Carlito"/>
                <a:cs typeface="Carlito"/>
              </a:rPr>
              <a:t>PRÉJUGÉS SEXISTES </a:t>
            </a:r>
            <a:r>
              <a:rPr dirty="0" sz="1000" spc="-5" b="1">
                <a:solidFill>
                  <a:srgbClr val="5B9BD4"/>
                </a:solidFill>
                <a:latin typeface="Carlito"/>
                <a:cs typeface="Carlito"/>
              </a:rPr>
              <a:t>DANS LE MONDE</a:t>
            </a:r>
            <a:r>
              <a:rPr dirty="0" sz="1000" spc="70" b="1">
                <a:solidFill>
                  <a:srgbClr val="5B9BD4"/>
                </a:solidFill>
                <a:latin typeface="Carlito"/>
                <a:cs typeface="Carlito"/>
              </a:rPr>
              <a:t> </a:t>
            </a:r>
            <a:r>
              <a:rPr dirty="0" sz="1000" spc="-10" b="1">
                <a:solidFill>
                  <a:srgbClr val="5B9BD4"/>
                </a:solidFill>
                <a:latin typeface="Carlito"/>
                <a:cs typeface="Carlito"/>
              </a:rPr>
              <a:t>STEAM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712" y="4498847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60" h="0">
                <a:moveTo>
                  <a:pt x="0" y="0"/>
                </a:moveTo>
                <a:lnTo>
                  <a:pt x="5636133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55992" y="0"/>
            <a:ext cx="463600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7649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9"/>
              <a:t>Jane</a:t>
            </a:r>
            <a:r>
              <a:rPr dirty="0" spc="-110"/>
              <a:t> </a:t>
            </a:r>
            <a:r>
              <a:rPr dirty="0" spc="-105"/>
              <a:t>Goodall</a:t>
            </a:r>
          </a:p>
        </p:txBody>
      </p:sp>
      <p:sp>
        <p:nvSpPr>
          <p:cNvPr id="3" name="object 3"/>
          <p:cNvSpPr/>
          <p:nvPr/>
        </p:nvSpPr>
        <p:spPr>
          <a:xfrm>
            <a:off x="626363" y="2007107"/>
            <a:ext cx="5323332" cy="3861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31568"/>
            <a:ext cx="4519295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5"/>
              </a:spcBef>
            </a:pP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dirty="0" sz="3200" spc="-160">
                <a:solidFill>
                  <a:srgbClr val="404040"/>
                </a:solidFill>
                <a:latin typeface="Arial"/>
                <a:cs typeface="Arial"/>
              </a:rPr>
              <a:t>scientifique </a:t>
            </a:r>
            <a:r>
              <a:rPr dirty="0" sz="3200" spc="-110">
                <a:solidFill>
                  <a:srgbClr val="404040"/>
                </a:solidFill>
                <a:latin typeface="Arial"/>
                <a:cs typeface="Arial"/>
              </a:rPr>
              <a:t>primate </a:t>
            </a:r>
            <a:r>
              <a:rPr dirty="0" sz="3200" spc="-100">
                <a:solidFill>
                  <a:srgbClr val="404040"/>
                </a:solidFill>
                <a:latin typeface="Arial"/>
                <a:cs typeface="Arial"/>
              </a:rPr>
              <a:t>et  </a:t>
            </a:r>
            <a:r>
              <a:rPr dirty="0" sz="3200" spc="-130">
                <a:solidFill>
                  <a:srgbClr val="404040"/>
                </a:solidFill>
                <a:latin typeface="Arial"/>
                <a:cs typeface="Arial"/>
              </a:rPr>
              <a:t>militante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dirty="0" sz="3200" spc="-135">
                <a:solidFill>
                  <a:srgbClr val="404040"/>
                </a:solidFill>
                <a:latin typeface="Arial"/>
                <a:cs typeface="Arial"/>
              </a:rPr>
              <a:t>droits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des 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animaux, </a:t>
            </a:r>
            <a:r>
              <a:rPr dirty="0" sz="3200" spc="-130">
                <a:solidFill>
                  <a:srgbClr val="404040"/>
                </a:solidFill>
                <a:latin typeface="Arial"/>
                <a:cs typeface="Arial"/>
              </a:rPr>
              <a:t>célèbre </a:t>
            </a:r>
            <a:r>
              <a:rPr dirty="0" sz="3200" spc="-145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dirty="0" sz="3200" spc="-370">
                <a:solidFill>
                  <a:srgbClr val="404040"/>
                </a:solidFill>
                <a:latin typeface="Arial"/>
                <a:cs typeface="Arial"/>
              </a:rPr>
              <a:t>son  </a:t>
            </a:r>
            <a:r>
              <a:rPr dirty="0" sz="3200" spc="-55">
                <a:solidFill>
                  <a:srgbClr val="404040"/>
                </a:solidFill>
                <a:latin typeface="Arial"/>
                <a:cs typeface="Arial"/>
              </a:rPr>
              <a:t>travail </a:t>
            </a:r>
            <a:r>
              <a:rPr dirty="0" sz="3200" spc="-204">
                <a:solidFill>
                  <a:srgbClr val="404040"/>
                </a:solidFill>
                <a:latin typeface="Arial"/>
                <a:cs typeface="Arial"/>
              </a:rPr>
              <a:t>avec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dirty="0" sz="3200" spc="-250">
                <a:solidFill>
                  <a:srgbClr val="404040"/>
                </a:solidFill>
                <a:latin typeface="Arial"/>
                <a:cs typeface="Arial"/>
              </a:rPr>
              <a:t>chimpanzés,  </a:t>
            </a:r>
            <a:r>
              <a:rPr dirty="0" sz="3200" spc="-125">
                <a:solidFill>
                  <a:srgbClr val="404040"/>
                </a:solidFill>
                <a:latin typeface="Arial"/>
                <a:cs typeface="Arial"/>
              </a:rPr>
              <a:t>malgré </a:t>
            </a: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l’absence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dirty="0" sz="3200" spc="-130">
                <a:solidFill>
                  <a:srgbClr val="404040"/>
                </a:solidFill>
                <a:latin typeface="Arial"/>
                <a:cs typeface="Arial"/>
              </a:rPr>
              <a:t>formation </a:t>
            </a:r>
            <a:r>
              <a:rPr dirty="0" sz="3200" spc="-160">
                <a:solidFill>
                  <a:srgbClr val="404040"/>
                </a:solidFill>
                <a:latin typeface="Arial"/>
                <a:cs typeface="Arial"/>
              </a:rPr>
              <a:t>scientifique  </a:t>
            </a:r>
            <a:r>
              <a:rPr dirty="0" sz="3200" spc="-114">
                <a:solidFill>
                  <a:srgbClr val="404040"/>
                </a:solidFill>
                <a:latin typeface="Arial"/>
                <a:cs typeface="Arial"/>
              </a:rPr>
              <a:t>formelle </a:t>
            </a:r>
            <a:r>
              <a:rPr dirty="0" sz="3200" spc="-160">
                <a:solidFill>
                  <a:srgbClr val="404040"/>
                </a:solidFill>
                <a:latin typeface="Arial"/>
                <a:cs typeface="Arial"/>
              </a:rPr>
              <a:t>quand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elle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dirty="0" sz="3200" spc="-320">
                <a:solidFill>
                  <a:srgbClr val="404040"/>
                </a:solidFill>
                <a:latin typeface="Arial"/>
                <a:cs typeface="Arial"/>
              </a:rPr>
              <a:t>commencé!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8825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0"/>
              <a:t>Katherine</a:t>
            </a:r>
            <a:r>
              <a:rPr dirty="0" spc="-80"/>
              <a:t> </a:t>
            </a:r>
            <a:r>
              <a:rPr dirty="0" spc="-590"/>
              <a:t>Johnson</a:t>
            </a:r>
          </a:p>
        </p:txBody>
      </p:sp>
      <p:sp>
        <p:nvSpPr>
          <p:cNvPr id="3" name="object 3"/>
          <p:cNvSpPr/>
          <p:nvPr/>
        </p:nvSpPr>
        <p:spPr>
          <a:xfrm>
            <a:off x="376427" y="2226564"/>
            <a:ext cx="5897880" cy="3057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569460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10000"/>
              </a:lnSpc>
              <a:spcBef>
                <a:spcPts val="95"/>
              </a:spcBef>
            </a:pPr>
            <a:r>
              <a:rPr dirty="0" sz="3200" spc="-180">
                <a:solidFill>
                  <a:srgbClr val="404040"/>
                </a:solidFill>
                <a:latin typeface="Arial"/>
                <a:cs typeface="Arial"/>
              </a:rPr>
              <a:t>Mathématicien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dirty="0" sz="3200" spc="-195">
                <a:solidFill>
                  <a:srgbClr val="404040"/>
                </a:solidFill>
                <a:latin typeface="Arial"/>
                <a:cs typeface="Arial"/>
              </a:rPr>
              <a:t>recherche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NASA </a:t>
            </a:r>
            <a:r>
              <a:rPr dirty="0" sz="3200" spc="-150">
                <a:solidFill>
                  <a:srgbClr val="404040"/>
                </a:solidFill>
                <a:latin typeface="Arial"/>
                <a:cs typeface="Arial"/>
              </a:rPr>
              <a:t>dont 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les calculs </a:t>
            </a:r>
            <a:r>
              <a:rPr dirty="0" sz="3200" spc="-195">
                <a:solidFill>
                  <a:srgbClr val="404040"/>
                </a:solidFill>
                <a:latin typeface="Arial"/>
                <a:cs typeface="Arial"/>
              </a:rPr>
              <a:t>ont </a:t>
            </a:r>
            <a:r>
              <a:rPr dirty="0" sz="3200" spc="-130">
                <a:solidFill>
                  <a:srgbClr val="404040"/>
                </a:solidFill>
                <a:latin typeface="Arial"/>
                <a:cs typeface="Arial"/>
              </a:rPr>
              <a:t>été </a:t>
            </a:r>
            <a:r>
              <a:rPr dirty="0" sz="3200" spc="-185">
                <a:solidFill>
                  <a:srgbClr val="404040"/>
                </a:solidFill>
                <a:latin typeface="Arial"/>
                <a:cs typeface="Arial"/>
              </a:rPr>
              <a:t>cruciaux  </a:t>
            </a:r>
            <a:r>
              <a:rPr dirty="0" sz="3200" spc="-145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dirty="0" sz="3200" spc="-10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dirty="0" sz="3200" spc="-175">
                <a:solidFill>
                  <a:srgbClr val="404040"/>
                </a:solidFill>
                <a:latin typeface="Arial"/>
                <a:cs typeface="Arial"/>
              </a:rPr>
              <a:t>programme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spatial  de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NASA </a:t>
            </a:r>
            <a:r>
              <a:rPr dirty="0" sz="3200" spc="-10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dirty="0" sz="3200" spc="-245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tentatives  </a:t>
            </a:r>
            <a:r>
              <a:rPr dirty="0" sz="3200" spc="-50">
                <a:solidFill>
                  <a:srgbClr val="404040"/>
                </a:solidFill>
                <a:latin typeface="Arial"/>
                <a:cs typeface="Arial"/>
              </a:rPr>
              <a:t>d’orbiter </a:t>
            </a:r>
            <a:r>
              <a:rPr dirty="0" sz="3200" spc="-10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dirty="0" sz="3200" spc="-35">
                <a:solidFill>
                  <a:srgbClr val="404040"/>
                </a:solidFill>
                <a:latin typeface="Arial"/>
                <a:cs typeface="Arial"/>
              </a:rPr>
              <a:t>d’atterrir </a:t>
            </a: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dirty="0" sz="3200" spc="-20">
                <a:solidFill>
                  <a:srgbClr val="404040"/>
                </a:solidFill>
                <a:latin typeface="Arial"/>
                <a:cs typeface="Arial"/>
              </a:rPr>
              <a:t>la  </a:t>
            </a:r>
            <a:r>
              <a:rPr dirty="0" sz="3200" spc="-235">
                <a:solidFill>
                  <a:srgbClr val="404040"/>
                </a:solidFill>
                <a:latin typeface="Arial"/>
                <a:cs typeface="Arial"/>
              </a:rPr>
              <a:t>lune.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80885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Caroline</a:t>
            </a:r>
            <a:r>
              <a:rPr dirty="0" spc="-40"/>
              <a:t> </a:t>
            </a:r>
            <a:r>
              <a:rPr dirty="0" spc="-405"/>
              <a:t>Herschel</a:t>
            </a:r>
          </a:p>
        </p:txBody>
      </p:sp>
      <p:sp>
        <p:nvSpPr>
          <p:cNvPr id="3" name="object 3"/>
          <p:cNvSpPr/>
          <p:nvPr/>
        </p:nvSpPr>
        <p:spPr>
          <a:xfrm>
            <a:off x="1626107" y="2121407"/>
            <a:ext cx="3439668" cy="402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525010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955">
              <a:lnSpc>
                <a:spcPct val="110000"/>
              </a:lnSpc>
              <a:spcBef>
                <a:spcPts val="95"/>
              </a:spcBef>
            </a:pPr>
            <a:r>
              <a:rPr dirty="0" sz="3200" spc="-38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dirty="0" sz="3200" spc="-229">
                <a:solidFill>
                  <a:srgbClr val="404040"/>
                </a:solidFill>
                <a:latin typeface="Arial"/>
                <a:cs typeface="Arial"/>
              </a:rPr>
              <a:t>astronome </a:t>
            </a:r>
            <a:r>
              <a:rPr dirty="0" sz="3200" spc="-135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3200" spc="30">
                <a:solidFill>
                  <a:srgbClr val="404040"/>
                </a:solidFill>
                <a:latin typeface="Arial"/>
                <a:cs typeface="Arial"/>
              </a:rPr>
              <a:t>fait </a:t>
            </a:r>
            <a:r>
              <a:rPr dirty="0" sz="3200" spc="-245">
                <a:solidFill>
                  <a:srgbClr val="404040"/>
                </a:solidFill>
                <a:latin typeface="Arial"/>
                <a:cs typeface="Arial"/>
              </a:rPr>
              <a:t>des  </a:t>
            </a:r>
            <a:r>
              <a:rPr dirty="0" sz="3200" spc="-204">
                <a:solidFill>
                  <a:srgbClr val="404040"/>
                </a:solidFill>
                <a:latin typeface="Arial"/>
                <a:cs typeface="Arial"/>
              </a:rPr>
              <a:t>découvertes 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significatives, </a:t>
            </a:r>
            <a:r>
              <a:rPr dirty="0" sz="3200">
                <a:solidFill>
                  <a:srgbClr val="404040"/>
                </a:solidFill>
                <a:latin typeface="Arial"/>
                <a:cs typeface="Arial"/>
              </a:rPr>
              <a:t>y  </a:t>
            </a:r>
            <a:r>
              <a:rPr dirty="0" sz="3200" spc="-235">
                <a:solidFill>
                  <a:srgbClr val="404040"/>
                </a:solidFill>
                <a:latin typeface="Arial"/>
                <a:cs typeface="Arial"/>
              </a:rPr>
              <a:t>compris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l’identification de  </a:t>
            </a:r>
            <a:r>
              <a:rPr dirty="0" sz="3200" spc="-225">
                <a:solidFill>
                  <a:srgbClr val="404040"/>
                </a:solidFill>
                <a:latin typeface="Arial"/>
                <a:cs typeface="Arial"/>
              </a:rPr>
              <a:t>plusieurs </a:t>
            </a:r>
            <a:r>
              <a:rPr dirty="0" sz="3200" spc="-275">
                <a:solidFill>
                  <a:srgbClr val="404040"/>
                </a:solidFill>
                <a:latin typeface="Arial"/>
                <a:cs typeface="Arial"/>
              </a:rPr>
              <a:t>comètes. </a:t>
            </a:r>
            <a:r>
              <a:rPr dirty="0" sz="3200" spc="-235">
                <a:solidFill>
                  <a:srgbClr val="404040"/>
                </a:solidFill>
                <a:latin typeface="Arial"/>
                <a:cs typeface="Arial"/>
              </a:rPr>
              <a:t>Elle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3200" spc="-130">
                <a:solidFill>
                  <a:srgbClr val="404040"/>
                </a:solidFill>
                <a:latin typeface="Arial"/>
                <a:cs typeface="Arial"/>
              </a:rPr>
              <a:t>été 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200" spc="-140">
                <a:solidFill>
                  <a:srgbClr val="404040"/>
                </a:solidFill>
                <a:latin typeface="Arial"/>
                <a:cs typeface="Arial"/>
              </a:rPr>
              <a:t>première </a:t>
            </a:r>
            <a:r>
              <a:rPr dirty="0" sz="3200" spc="-250">
                <a:solidFill>
                  <a:srgbClr val="404040"/>
                </a:solidFill>
                <a:latin typeface="Arial"/>
                <a:cs typeface="Arial"/>
              </a:rPr>
              <a:t>femme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en  </a:t>
            </a:r>
            <a:r>
              <a:rPr dirty="0" sz="3200" spc="-114">
                <a:solidFill>
                  <a:srgbClr val="404040"/>
                </a:solidFill>
                <a:latin typeface="Arial"/>
                <a:cs typeface="Arial"/>
              </a:rPr>
              <a:t>Angleterre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être </a:t>
            </a:r>
            <a:r>
              <a:rPr dirty="0" sz="3200" spc="-90">
                <a:solidFill>
                  <a:srgbClr val="404040"/>
                </a:solidFill>
                <a:latin typeface="Arial"/>
                <a:cs typeface="Arial"/>
              </a:rPr>
              <a:t>payée </a:t>
            </a:r>
            <a:r>
              <a:rPr dirty="0" sz="3200" spc="-280">
                <a:solidFill>
                  <a:srgbClr val="404040"/>
                </a:solidFill>
                <a:latin typeface="Arial"/>
                <a:cs typeface="Arial"/>
              </a:rPr>
              <a:t>en  </a:t>
            </a:r>
            <a:r>
              <a:rPr dirty="0" sz="3200" spc="-110">
                <a:solidFill>
                  <a:srgbClr val="404040"/>
                </a:solidFill>
                <a:latin typeface="Arial"/>
                <a:cs typeface="Arial"/>
              </a:rPr>
              <a:t>tant </a:t>
            </a:r>
            <a:r>
              <a:rPr dirty="0" sz="3200" spc="-195">
                <a:solidFill>
                  <a:srgbClr val="404040"/>
                </a:solidFill>
                <a:latin typeface="Arial"/>
                <a:cs typeface="Arial"/>
              </a:rPr>
              <a:t>que</a:t>
            </a:r>
            <a:r>
              <a:rPr dirty="0" sz="3200" spc="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scientifique.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2419"/>
            <a:ext cx="3399154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solidFill>
                  <a:srgbClr val="333333"/>
                </a:solidFill>
                <a:latin typeface="Carlito"/>
                <a:cs typeface="Carlito"/>
              </a:rPr>
              <a:t>SAU </a:t>
            </a:r>
            <a:r>
              <a:rPr dirty="0" spc="-5">
                <a:solidFill>
                  <a:srgbClr val="333333"/>
                </a:solidFill>
                <a:latin typeface="Carlito"/>
                <a:cs typeface="Carlito"/>
              </a:rPr>
              <a:t>Lan</a:t>
            </a:r>
            <a:r>
              <a:rPr dirty="0" spc="-45">
                <a:solidFill>
                  <a:srgbClr val="333333"/>
                </a:solidFill>
                <a:latin typeface="Carlito"/>
                <a:cs typeface="Carlito"/>
              </a:rPr>
              <a:t> </a:t>
            </a:r>
            <a:r>
              <a:rPr dirty="0" spc="-75">
                <a:solidFill>
                  <a:srgbClr val="333333"/>
                </a:solidFill>
                <a:latin typeface="Carlito"/>
                <a:cs typeface="Carlito"/>
              </a:rPr>
              <a:t>Wu</a:t>
            </a:r>
          </a:p>
        </p:txBody>
      </p:sp>
      <p:sp>
        <p:nvSpPr>
          <p:cNvPr id="3" name="object 3"/>
          <p:cNvSpPr/>
          <p:nvPr/>
        </p:nvSpPr>
        <p:spPr>
          <a:xfrm>
            <a:off x="1097280" y="2654807"/>
            <a:ext cx="3985260" cy="2758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084323"/>
            <a:ext cx="4537075" cy="33635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dirty="0" sz="3000">
                <a:solidFill>
                  <a:srgbClr val="404040"/>
                </a:solidFill>
                <a:latin typeface="Carlito"/>
                <a:cs typeface="Carlito"/>
              </a:rPr>
              <a:t>Un </a:t>
            </a:r>
            <a:r>
              <a:rPr dirty="0" sz="3000" spc="-5">
                <a:solidFill>
                  <a:srgbClr val="404040"/>
                </a:solidFill>
                <a:latin typeface="Carlito"/>
                <a:cs typeface="Carlito"/>
              </a:rPr>
              <a:t>scientifique chinois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et  </a:t>
            </a:r>
            <a:r>
              <a:rPr dirty="0" sz="3000" spc="-20">
                <a:solidFill>
                  <a:srgbClr val="404040"/>
                </a:solidFill>
                <a:latin typeface="Carlito"/>
                <a:cs typeface="Carlito"/>
              </a:rPr>
              <a:t>physicien </a:t>
            </a:r>
            <a:r>
              <a:rPr dirty="0" sz="3000" spc="-5">
                <a:solidFill>
                  <a:srgbClr val="404040"/>
                </a:solidFill>
                <a:latin typeface="Carlito"/>
                <a:cs typeface="Carlito"/>
              </a:rPr>
              <a:t>des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particules, </a:t>
            </a:r>
            <a:r>
              <a:rPr dirty="0" sz="3000" spc="-5">
                <a:solidFill>
                  <a:srgbClr val="404040"/>
                </a:solidFill>
                <a:latin typeface="Carlito"/>
                <a:cs typeface="Carlito"/>
              </a:rPr>
              <a:t>qui  </a:t>
            </a:r>
            <a:r>
              <a:rPr dirty="0" sz="300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dirty="0" sz="3000" spc="-20">
                <a:solidFill>
                  <a:srgbClr val="404040"/>
                </a:solidFill>
                <a:latin typeface="Carlito"/>
                <a:cs typeface="Carlito"/>
              </a:rPr>
              <a:t>fait </a:t>
            </a:r>
            <a:r>
              <a:rPr dirty="0" sz="3000" spc="-15">
                <a:solidFill>
                  <a:srgbClr val="404040"/>
                </a:solidFill>
                <a:latin typeface="Carlito"/>
                <a:cs typeface="Carlito"/>
              </a:rPr>
              <a:t>plusieurs </a:t>
            </a:r>
            <a:r>
              <a:rPr dirty="0" sz="3000" spc="-10">
                <a:solidFill>
                  <a:srgbClr val="404040"/>
                </a:solidFill>
                <a:latin typeface="Carlito"/>
                <a:cs typeface="Carlito"/>
              </a:rPr>
              <a:t>découvertes.  </a:t>
            </a:r>
            <a:r>
              <a:rPr dirty="0" sz="3000" spc="-175">
                <a:solidFill>
                  <a:srgbClr val="404040"/>
                </a:solidFill>
                <a:latin typeface="Arial"/>
                <a:cs typeface="Arial"/>
              </a:rPr>
              <a:t>Elle </a:t>
            </a:r>
            <a:r>
              <a:rPr dirty="0" sz="3000" spc="-75">
                <a:solidFill>
                  <a:srgbClr val="404040"/>
                </a:solidFill>
                <a:latin typeface="Arial"/>
                <a:cs typeface="Arial"/>
              </a:rPr>
              <a:t>travaille </a:t>
            </a:r>
            <a:r>
              <a:rPr dirty="0" sz="3000" spc="-220">
                <a:solidFill>
                  <a:srgbClr val="404040"/>
                </a:solidFill>
                <a:latin typeface="Arial"/>
                <a:cs typeface="Arial"/>
              </a:rPr>
              <a:t>avec </a:t>
            </a:r>
            <a:r>
              <a:rPr dirty="0" sz="3000" spc="-100">
                <a:solidFill>
                  <a:srgbClr val="404040"/>
                </a:solidFill>
                <a:latin typeface="Arial"/>
                <a:cs typeface="Arial"/>
              </a:rPr>
              <a:t>l’équipe </a:t>
            </a:r>
            <a:r>
              <a:rPr dirty="0" sz="3000" spc="-14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dirty="0" sz="3000" spc="-114">
                <a:solidFill>
                  <a:srgbClr val="1F2021"/>
                </a:solidFill>
                <a:latin typeface="Arial"/>
                <a:cs typeface="Arial"/>
              </a:rPr>
              <a:t>l’Organisation </a:t>
            </a:r>
            <a:r>
              <a:rPr dirty="0" sz="3000" spc="-125">
                <a:solidFill>
                  <a:srgbClr val="1F2021"/>
                </a:solidFill>
                <a:latin typeface="Arial"/>
                <a:cs typeface="Arial"/>
              </a:rPr>
              <a:t>européenne  </a:t>
            </a:r>
            <a:r>
              <a:rPr dirty="0" sz="3000" spc="-5">
                <a:solidFill>
                  <a:srgbClr val="1F2021"/>
                </a:solidFill>
                <a:latin typeface="Carlito"/>
                <a:cs typeface="Carlito"/>
              </a:rPr>
              <a:t>pour </a:t>
            </a:r>
            <a:r>
              <a:rPr dirty="0" sz="3000">
                <a:solidFill>
                  <a:srgbClr val="1F2021"/>
                </a:solidFill>
                <a:latin typeface="Carlito"/>
                <a:cs typeface="Carlito"/>
              </a:rPr>
              <a:t>la </a:t>
            </a:r>
            <a:r>
              <a:rPr dirty="0" sz="3000" spc="-15">
                <a:solidFill>
                  <a:srgbClr val="1F2021"/>
                </a:solidFill>
                <a:latin typeface="Carlito"/>
                <a:cs typeface="Carlito"/>
              </a:rPr>
              <a:t>recherche </a:t>
            </a:r>
            <a:r>
              <a:rPr dirty="0" sz="3000" spc="-10">
                <a:solidFill>
                  <a:srgbClr val="1F2021"/>
                </a:solidFill>
                <a:latin typeface="Carlito"/>
                <a:cs typeface="Carlito"/>
              </a:rPr>
              <a:t>nucléaire  </a:t>
            </a:r>
            <a:r>
              <a:rPr dirty="0" sz="3000" spc="-5">
                <a:solidFill>
                  <a:srgbClr val="1F2021"/>
                </a:solidFill>
                <a:latin typeface="Carlito"/>
                <a:cs typeface="Carlito"/>
              </a:rPr>
              <a:t>(</a:t>
            </a:r>
            <a:r>
              <a:rPr dirty="0" u="heavy" sz="3000" spc="-5">
                <a:solidFill>
                  <a:srgbClr val="6354C5"/>
                </a:solidFill>
                <a:uFill>
                  <a:solidFill>
                    <a:srgbClr val="6354C5"/>
                  </a:solidFill>
                </a:uFill>
                <a:latin typeface="Carlito"/>
                <a:cs typeface="Carlito"/>
                <a:hlinkClick r:id="rId3"/>
              </a:rPr>
              <a:t>CERN</a:t>
            </a:r>
            <a:r>
              <a:rPr dirty="0" sz="3000" spc="-5">
                <a:solidFill>
                  <a:srgbClr val="1F2021"/>
                </a:solidFill>
                <a:latin typeface="Carlito"/>
                <a:cs typeface="Carlito"/>
              </a:rPr>
              <a:t>), où se </a:t>
            </a:r>
            <a:r>
              <a:rPr dirty="0" sz="3000" spc="-15">
                <a:solidFill>
                  <a:srgbClr val="1F2021"/>
                </a:solidFill>
                <a:latin typeface="Carlito"/>
                <a:cs typeface="Carlito"/>
              </a:rPr>
              <a:t>trouve </a:t>
            </a:r>
            <a:r>
              <a:rPr dirty="0" sz="3000">
                <a:solidFill>
                  <a:srgbClr val="1F2021"/>
                </a:solidFill>
                <a:latin typeface="Carlito"/>
                <a:cs typeface="Carlito"/>
              </a:rPr>
              <a:t>le</a:t>
            </a:r>
            <a:r>
              <a:rPr dirty="0" sz="3000" spc="-85">
                <a:solidFill>
                  <a:srgbClr val="1F2021"/>
                </a:solidFill>
                <a:latin typeface="Carlito"/>
                <a:cs typeface="Carlito"/>
              </a:rPr>
              <a:t> </a:t>
            </a:r>
            <a:r>
              <a:rPr dirty="0" sz="3000" spc="-15">
                <a:solidFill>
                  <a:srgbClr val="1F2021"/>
                </a:solidFill>
                <a:latin typeface="Carlito"/>
                <a:cs typeface="Carlito"/>
              </a:rPr>
              <a:t>grand  </a:t>
            </a:r>
            <a:r>
              <a:rPr dirty="0" sz="3000" spc="-10">
                <a:solidFill>
                  <a:srgbClr val="1F2021"/>
                </a:solidFill>
                <a:latin typeface="Carlito"/>
                <a:cs typeface="Carlito"/>
              </a:rPr>
              <a:t>collisionneur </a:t>
            </a:r>
            <a:r>
              <a:rPr dirty="0" sz="3000" spc="-5">
                <a:solidFill>
                  <a:srgbClr val="1F2021"/>
                </a:solidFill>
                <a:latin typeface="Carlito"/>
                <a:cs typeface="Carlito"/>
              </a:rPr>
              <a:t>de </a:t>
            </a:r>
            <a:r>
              <a:rPr dirty="0" sz="3000" spc="-15">
                <a:solidFill>
                  <a:srgbClr val="1F2021"/>
                </a:solidFill>
                <a:latin typeface="Carlito"/>
                <a:cs typeface="Carlito"/>
              </a:rPr>
              <a:t>hadrons.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54330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5"/>
              <a:t>Barbara</a:t>
            </a:r>
            <a:r>
              <a:rPr dirty="0" spc="-60"/>
              <a:t> </a:t>
            </a:r>
            <a:r>
              <a:rPr dirty="0" spc="-350"/>
              <a:t>McClintock</a:t>
            </a:r>
          </a:p>
        </p:txBody>
      </p:sp>
      <p:sp>
        <p:nvSpPr>
          <p:cNvPr id="3" name="object 3"/>
          <p:cNvSpPr/>
          <p:nvPr/>
        </p:nvSpPr>
        <p:spPr>
          <a:xfrm>
            <a:off x="1124711" y="2121407"/>
            <a:ext cx="4585716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6000"/>
            <a:ext cx="4535170" cy="4552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3335">
              <a:lnSpc>
                <a:spcPct val="110000"/>
              </a:lnSpc>
              <a:spcBef>
                <a:spcPts val="95"/>
              </a:spcBef>
            </a:pPr>
            <a:r>
              <a:rPr dirty="0" sz="3000" spc="-295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dirty="0" sz="3000" spc="-180">
                <a:solidFill>
                  <a:srgbClr val="404040"/>
                </a:solidFill>
                <a:latin typeface="Arial"/>
                <a:cs typeface="Arial"/>
              </a:rPr>
              <a:t>généticienne </a:t>
            </a:r>
            <a:r>
              <a:rPr dirty="0" sz="3000" spc="-13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dirty="0" sz="3000" spc="-15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3000" spc="30">
                <a:solidFill>
                  <a:srgbClr val="404040"/>
                </a:solidFill>
                <a:latin typeface="Arial"/>
                <a:cs typeface="Arial"/>
              </a:rPr>
              <a:t>fait  </a:t>
            </a:r>
            <a:r>
              <a:rPr dirty="0" sz="3000" spc="-229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dirty="0" sz="3000" spc="-195">
                <a:solidFill>
                  <a:srgbClr val="404040"/>
                </a:solidFill>
                <a:latin typeface="Arial"/>
                <a:cs typeface="Arial"/>
              </a:rPr>
              <a:t>découvertes </a:t>
            </a:r>
            <a:r>
              <a:rPr dirty="0" sz="3000" spc="-225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dirty="0" sz="3000" spc="-390">
                <a:solidFill>
                  <a:srgbClr val="404040"/>
                </a:solidFill>
                <a:latin typeface="Arial"/>
                <a:cs typeface="Arial"/>
              </a:rPr>
              <a:t>ses  </a:t>
            </a:r>
            <a:r>
              <a:rPr dirty="0" sz="3000" spc="-204">
                <a:solidFill>
                  <a:srgbClr val="404040"/>
                </a:solidFill>
                <a:latin typeface="Arial"/>
                <a:cs typeface="Arial"/>
              </a:rPr>
              <a:t>études </a:t>
            </a:r>
            <a:r>
              <a:rPr dirty="0" sz="3000" spc="-295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dirty="0" sz="3000" spc="-95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dirty="0" sz="3000" spc="-285">
                <a:solidFill>
                  <a:srgbClr val="404040"/>
                </a:solidFill>
                <a:latin typeface="Arial"/>
                <a:cs typeface="Arial"/>
              </a:rPr>
              <a:t>maïs, </a:t>
            </a:r>
            <a:r>
              <a:rPr dirty="0" sz="3000" spc="-260">
                <a:solidFill>
                  <a:srgbClr val="404040"/>
                </a:solidFill>
                <a:latin typeface="Arial"/>
                <a:cs typeface="Arial"/>
              </a:rPr>
              <a:t>ce </a:t>
            </a:r>
            <a:r>
              <a:rPr dirty="0" sz="3000" spc="-13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dirty="0" sz="3000" spc="-15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dirty="0" sz="3000" spc="-185">
                <a:solidFill>
                  <a:srgbClr val="404040"/>
                </a:solidFill>
                <a:latin typeface="Arial"/>
                <a:cs typeface="Arial"/>
              </a:rPr>
              <a:t>conduit </a:t>
            </a:r>
            <a:r>
              <a:rPr dirty="0" sz="3000" spc="-15">
                <a:solidFill>
                  <a:srgbClr val="404040"/>
                </a:solidFill>
                <a:latin typeface="Arial"/>
                <a:cs typeface="Arial"/>
              </a:rPr>
              <a:t>à la </a:t>
            </a:r>
            <a:r>
              <a:rPr dirty="0" sz="3000" spc="-245">
                <a:solidFill>
                  <a:srgbClr val="404040"/>
                </a:solidFill>
                <a:latin typeface="Arial"/>
                <a:cs typeface="Arial"/>
              </a:rPr>
              <a:t>compréhension  </a:t>
            </a:r>
            <a:r>
              <a:rPr dirty="0" sz="3000" spc="-229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dirty="0" sz="3000" spc="-100">
                <a:solidFill>
                  <a:srgbClr val="404040"/>
                </a:solidFill>
                <a:latin typeface="Arial"/>
                <a:cs typeface="Arial"/>
              </a:rPr>
              <a:t>traits </a:t>
            </a:r>
            <a:r>
              <a:rPr dirty="0" sz="3000" spc="-130">
                <a:solidFill>
                  <a:srgbClr val="404040"/>
                </a:solidFill>
                <a:latin typeface="Arial"/>
                <a:cs typeface="Arial"/>
              </a:rPr>
              <a:t>héréditaires. </a:t>
            </a:r>
            <a:r>
              <a:rPr dirty="0" sz="3000" spc="-350">
                <a:solidFill>
                  <a:srgbClr val="404040"/>
                </a:solidFill>
                <a:latin typeface="Arial"/>
                <a:cs typeface="Arial"/>
              </a:rPr>
              <a:t>Remise  </a:t>
            </a:r>
            <a:r>
              <a:rPr dirty="0" sz="3000" spc="-185">
                <a:solidFill>
                  <a:srgbClr val="404040"/>
                </a:solidFill>
                <a:latin typeface="Arial"/>
                <a:cs typeface="Arial"/>
              </a:rPr>
              <a:t>d’un </a:t>
            </a:r>
            <a:r>
              <a:rPr dirty="0" sz="3000" spc="-10">
                <a:solidFill>
                  <a:srgbClr val="404040"/>
                </a:solidFill>
                <a:latin typeface="Arial"/>
                <a:cs typeface="Arial"/>
              </a:rPr>
              <a:t>prix </a:t>
            </a:r>
            <a:r>
              <a:rPr dirty="0" sz="3000" spc="-145">
                <a:solidFill>
                  <a:srgbClr val="404040"/>
                </a:solidFill>
                <a:latin typeface="Arial"/>
                <a:cs typeface="Arial"/>
              </a:rPr>
              <a:t>nobel </a:t>
            </a:r>
            <a:r>
              <a:rPr dirty="0" sz="3000" spc="-180">
                <a:solidFill>
                  <a:srgbClr val="404040"/>
                </a:solidFill>
                <a:latin typeface="Arial"/>
                <a:cs typeface="Arial"/>
              </a:rPr>
              <a:t>(pas  </a:t>
            </a:r>
            <a:r>
              <a:rPr dirty="0" sz="3000" spc="-210">
                <a:solidFill>
                  <a:srgbClr val="404040"/>
                </a:solidFill>
                <a:latin typeface="Arial"/>
                <a:cs typeface="Arial"/>
              </a:rPr>
              <a:t>conjointement </a:t>
            </a:r>
            <a:r>
              <a:rPr dirty="0" sz="3000">
                <a:solidFill>
                  <a:srgbClr val="404040"/>
                </a:solidFill>
                <a:latin typeface="Arial"/>
                <a:cs typeface="Arial"/>
              </a:rPr>
              <a:t>— </a:t>
            </a:r>
            <a:r>
              <a:rPr dirty="0" sz="30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3000" spc="-130">
                <a:solidFill>
                  <a:srgbClr val="404040"/>
                </a:solidFill>
                <a:latin typeface="Arial"/>
                <a:cs typeface="Arial"/>
              </a:rPr>
              <a:t>première  </a:t>
            </a:r>
            <a:r>
              <a:rPr dirty="0" sz="3000" spc="-235">
                <a:solidFill>
                  <a:srgbClr val="404040"/>
                </a:solidFill>
                <a:latin typeface="Arial"/>
                <a:cs typeface="Arial"/>
              </a:rPr>
              <a:t>femme </a:t>
            </a:r>
            <a:r>
              <a:rPr dirty="0" sz="3000" spc="-15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dirty="0" sz="3000" spc="-145">
                <a:solidFill>
                  <a:srgbClr val="404040"/>
                </a:solidFill>
                <a:latin typeface="Arial"/>
                <a:cs typeface="Arial"/>
              </a:rPr>
              <a:t>recevoir </a:t>
            </a:r>
            <a:r>
              <a:rPr dirty="0" sz="3000" spc="-180">
                <a:solidFill>
                  <a:srgbClr val="404040"/>
                </a:solidFill>
                <a:latin typeface="Arial"/>
                <a:cs typeface="Arial"/>
              </a:rPr>
              <a:t>cet  </a:t>
            </a:r>
            <a:r>
              <a:rPr dirty="0" sz="3000" spc="-240">
                <a:solidFill>
                  <a:srgbClr val="404040"/>
                </a:solidFill>
                <a:latin typeface="Arial"/>
                <a:cs typeface="Arial"/>
              </a:rPr>
              <a:t>honneur!)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8163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75"/>
              <a:t>ADA</a:t>
            </a:r>
            <a:r>
              <a:rPr dirty="0" spc="-90"/>
              <a:t> </a:t>
            </a:r>
            <a:r>
              <a:rPr dirty="0" spc="-370"/>
              <a:t>Lovelace</a:t>
            </a:r>
          </a:p>
        </p:txBody>
      </p:sp>
      <p:sp>
        <p:nvSpPr>
          <p:cNvPr id="3" name="object 3"/>
          <p:cNvSpPr/>
          <p:nvPr/>
        </p:nvSpPr>
        <p:spPr>
          <a:xfrm>
            <a:off x="1543811" y="2121407"/>
            <a:ext cx="3747516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8439"/>
            <a:ext cx="4541520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10000"/>
              </a:lnSpc>
              <a:spcBef>
                <a:spcPts val="95"/>
              </a:spcBef>
            </a:pPr>
            <a:r>
              <a:rPr dirty="0" sz="2800" spc="-335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dirty="0" sz="2800" spc="-180">
                <a:solidFill>
                  <a:srgbClr val="404040"/>
                </a:solidFill>
                <a:latin typeface="Arial"/>
                <a:cs typeface="Arial"/>
              </a:rPr>
              <a:t>mathématicien </a:t>
            </a:r>
            <a:r>
              <a:rPr dirty="0" sz="2800" spc="-12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dirty="0" sz="2800" spc="-15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dirty="0" sz="2800" spc="-55">
                <a:solidFill>
                  <a:srgbClr val="404040"/>
                </a:solidFill>
                <a:latin typeface="Arial"/>
                <a:cs typeface="Arial"/>
              </a:rPr>
              <a:t>travaillé </a:t>
            </a:r>
            <a:r>
              <a:rPr dirty="0" sz="2800" spc="-185">
                <a:solidFill>
                  <a:srgbClr val="404040"/>
                </a:solidFill>
                <a:latin typeface="Arial"/>
                <a:cs typeface="Arial"/>
              </a:rPr>
              <a:t>avec Charles </a:t>
            </a:r>
            <a:r>
              <a:rPr dirty="0" sz="2800" spc="-110">
                <a:solidFill>
                  <a:srgbClr val="404040"/>
                </a:solidFill>
                <a:latin typeface="Arial"/>
                <a:cs typeface="Arial"/>
              </a:rPr>
              <a:t>Babbage  </a:t>
            </a:r>
            <a:r>
              <a:rPr dirty="0" sz="2800" spc="-270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dirty="0" sz="2800" spc="-15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dirty="0" sz="2800" spc="-120">
                <a:solidFill>
                  <a:srgbClr val="404040"/>
                </a:solidFill>
                <a:latin typeface="Arial"/>
                <a:cs typeface="Arial"/>
              </a:rPr>
              <a:t>première </a:t>
            </a:r>
            <a:r>
              <a:rPr dirty="0" sz="2800" spc="-90">
                <a:solidFill>
                  <a:srgbClr val="404040"/>
                </a:solidFill>
                <a:latin typeface="Arial"/>
                <a:cs typeface="Arial"/>
              </a:rPr>
              <a:t>idée</a:t>
            </a:r>
            <a:r>
              <a:rPr dirty="0" sz="2800" spc="-1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404040"/>
                </a:solidFill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12700" marR="177165">
              <a:lnSpc>
                <a:spcPct val="110000"/>
              </a:lnSpc>
            </a:pPr>
            <a:r>
              <a:rPr dirty="0" sz="2800" spc="-185">
                <a:solidFill>
                  <a:srgbClr val="404040"/>
                </a:solidFill>
                <a:latin typeface="Arial"/>
                <a:cs typeface="Arial"/>
              </a:rPr>
              <a:t>«moteur </a:t>
            </a:r>
            <a:r>
              <a:rPr dirty="0" sz="2800" spc="-105">
                <a:solidFill>
                  <a:srgbClr val="404040"/>
                </a:solidFill>
                <a:latin typeface="Arial"/>
                <a:cs typeface="Arial"/>
              </a:rPr>
              <a:t>analytique», </a:t>
            </a:r>
            <a:r>
              <a:rPr dirty="0" sz="2800" spc="-12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dirty="0" sz="2800" spc="-15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dirty="0" sz="2800" spc="-170">
                <a:solidFill>
                  <a:srgbClr val="404040"/>
                </a:solidFill>
                <a:latin typeface="Arial"/>
                <a:cs typeface="Arial"/>
              </a:rPr>
              <a:t>conduit </a:t>
            </a:r>
            <a:r>
              <a:rPr dirty="0" sz="2800" spc="-15">
                <a:solidFill>
                  <a:srgbClr val="404040"/>
                </a:solidFill>
                <a:latin typeface="Arial"/>
                <a:cs typeface="Arial"/>
              </a:rPr>
              <a:t>à la </a:t>
            </a:r>
            <a:r>
              <a:rPr dirty="0" sz="2800" spc="-130">
                <a:solidFill>
                  <a:srgbClr val="404040"/>
                </a:solidFill>
                <a:latin typeface="Arial"/>
                <a:cs typeface="Arial"/>
              </a:rPr>
              <a:t>création </a:t>
            </a:r>
            <a:r>
              <a:rPr dirty="0" sz="2800" spc="-9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dirty="0" sz="2800" spc="-114">
                <a:solidFill>
                  <a:srgbClr val="404040"/>
                </a:solidFill>
                <a:latin typeface="Arial"/>
                <a:cs typeface="Arial"/>
              </a:rPr>
              <a:t>l’ordinateur. </a:t>
            </a:r>
            <a:r>
              <a:rPr dirty="0" sz="2800" spc="-245">
                <a:solidFill>
                  <a:srgbClr val="404040"/>
                </a:solidFill>
                <a:latin typeface="Arial"/>
                <a:cs typeface="Arial"/>
              </a:rPr>
              <a:t>Souvent </a:t>
            </a:r>
            <a:r>
              <a:rPr dirty="0" sz="2800" spc="-60">
                <a:solidFill>
                  <a:srgbClr val="404040"/>
                </a:solidFill>
                <a:latin typeface="Arial"/>
                <a:cs typeface="Arial"/>
              </a:rPr>
              <a:t>appelé </a:t>
            </a:r>
            <a:r>
              <a:rPr dirty="0" sz="2800" spc="-90">
                <a:solidFill>
                  <a:srgbClr val="404040"/>
                </a:solidFill>
                <a:latin typeface="Arial"/>
                <a:cs typeface="Arial"/>
              </a:rPr>
              <a:t>le  </a:t>
            </a:r>
            <a:r>
              <a:rPr dirty="0" sz="2800" spc="-120">
                <a:solidFill>
                  <a:srgbClr val="404040"/>
                </a:solidFill>
                <a:latin typeface="Arial"/>
                <a:cs typeface="Arial"/>
              </a:rPr>
              <a:t>premier </a:t>
            </a:r>
            <a:r>
              <a:rPr dirty="0" sz="2800" spc="-155">
                <a:solidFill>
                  <a:srgbClr val="404040"/>
                </a:solidFill>
                <a:latin typeface="Arial"/>
                <a:cs typeface="Arial"/>
              </a:rPr>
              <a:t>«programmeur  </a:t>
            </a:r>
            <a:r>
              <a:rPr dirty="0" sz="2800" spc="-120">
                <a:solidFill>
                  <a:srgbClr val="404040"/>
                </a:solidFill>
                <a:latin typeface="Arial"/>
                <a:cs typeface="Arial"/>
              </a:rPr>
              <a:t>informatique» </a:t>
            </a:r>
            <a:r>
              <a:rPr dirty="0" sz="2800" spc="-17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dirty="0" sz="2800" spc="1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800" spc="-220">
                <a:solidFill>
                  <a:srgbClr val="404040"/>
                </a:solidFill>
                <a:latin typeface="Arial"/>
                <a:cs typeface="Arial"/>
              </a:rPr>
              <a:t>monde.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0354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Grace</a:t>
            </a:r>
            <a:r>
              <a:rPr dirty="0" spc="-80"/>
              <a:t> </a:t>
            </a:r>
            <a:r>
              <a:rPr dirty="0" spc="-220"/>
              <a:t>Hopper</a:t>
            </a:r>
          </a:p>
        </p:txBody>
      </p:sp>
      <p:sp>
        <p:nvSpPr>
          <p:cNvPr id="3" name="object 3"/>
          <p:cNvSpPr/>
          <p:nvPr/>
        </p:nvSpPr>
        <p:spPr>
          <a:xfrm>
            <a:off x="1877567" y="2121407"/>
            <a:ext cx="3078480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098040"/>
            <a:ext cx="4491990" cy="418719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 indent="13335">
              <a:lnSpc>
                <a:spcPct val="90000"/>
              </a:lnSpc>
              <a:spcBef>
                <a:spcPts val="459"/>
              </a:spcBef>
            </a:pPr>
            <a:r>
              <a:rPr dirty="0" sz="3000" spc="-375">
                <a:solidFill>
                  <a:srgbClr val="0F1215"/>
                </a:solidFill>
                <a:latin typeface="Arial Black"/>
                <a:cs typeface="Arial Black"/>
              </a:rPr>
              <a:t>Un </a:t>
            </a:r>
            <a:r>
              <a:rPr dirty="0" sz="3000" spc="-345">
                <a:solidFill>
                  <a:srgbClr val="0F1215"/>
                </a:solidFill>
                <a:latin typeface="Arial Black"/>
                <a:cs typeface="Arial Black"/>
              </a:rPr>
              <a:t>informaticien </a:t>
            </a:r>
            <a:r>
              <a:rPr dirty="0" sz="3000" spc="-280">
                <a:solidFill>
                  <a:srgbClr val="0F1215"/>
                </a:solidFill>
                <a:latin typeface="Arial Black"/>
                <a:cs typeface="Arial Black"/>
              </a:rPr>
              <a:t>dont </a:t>
            </a:r>
            <a:r>
              <a:rPr dirty="0" sz="3000" spc="-350">
                <a:solidFill>
                  <a:srgbClr val="0F1215"/>
                </a:solidFill>
                <a:latin typeface="Arial Black"/>
                <a:cs typeface="Arial Black"/>
              </a:rPr>
              <a:t>le  </a:t>
            </a:r>
            <a:r>
              <a:rPr dirty="0" sz="3000" spc="-365">
                <a:solidFill>
                  <a:srgbClr val="0F1215"/>
                </a:solidFill>
                <a:latin typeface="Arial Black"/>
                <a:cs typeface="Arial Black"/>
              </a:rPr>
              <a:t>travail </a:t>
            </a:r>
            <a:r>
              <a:rPr dirty="0" sz="3000" spc="-475">
                <a:solidFill>
                  <a:srgbClr val="0F1215"/>
                </a:solidFill>
                <a:latin typeface="Arial Black"/>
                <a:cs typeface="Arial Black"/>
              </a:rPr>
              <a:t>a </a:t>
            </a:r>
            <a:r>
              <a:rPr dirty="0" sz="3000" spc="-330">
                <a:solidFill>
                  <a:srgbClr val="0F1215"/>
                </a:solidFill>
                <a:latin typeface="Arial Black"/>
                <a:cs typeface="Arial Black"/>
              </a:rPr>
              <a:t>conduit </a:t>
            </a:r>
            <a:r>
              <a:rPr dirty="0" sz="3000" spc="-390">
                <a:solidFill>
                  <a:srgbClr val="0F1215"/>
                </a:solidFill>
                <a:latin typeface="Arial Black"/>
                <a:cs typeface="Arial Black"/>
              </a:rPr>
              <a:t>au  </a:t>
            </a:r>
            <a:r>
              <a:rPr dirty="0" sz="3000" spc="-340">
                <a:solidFill>
                  <a:srgbClr val="0F1215"/>
                </a:solidFill>
                <a:latin typeface="Arial Black"/>
                <a:cs typeface="Arial Black"/>
              </a:rPr>
              <a:t>développement </a:t>
            </a:r>
            <a:r>
              <a:rPr dirty="0" sz="3000" spc="-335">
                <a:solidFill>
                  <a:srgbClr val="0F1215"/>
                </a:solidFill>
                <a:latin typeface="Arial Black"/>
                <a:cs typeface="Arial Black"/>
              </a:rPr>
              <a:t>de  </a:t>
            </a:r>
            <a:r>
              <a:rPr dirty="0" u="heavy" sz="3000" spc="-4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 Black"/>
                <a:cs typeface="Arial Black"/>
                <a:hlinkClick r:id="rId3"/>
              </a:rPr>
              <a:t>COBOL</a:t>
            </a:r>
            <a:r>
              <a:rPr dirty="0" sz="3000" spc="-400">
                <a:solidFill>
                  <a:srgbClr val="0F1215"/>
                </a:solidFill>
                <a:latin typeface="Arial Black"/>
                <a:cs typeface="Arial Black"/>
              </a:rPr>
              <a:t>,un </a:t>
            </a:r>
            <a:r>
              <a:rPr dirty="0" sz="3000" spc="-355">
                <a:solidFill>
                  <a:srgbClr val="0F1215"/>
                </a:solidFill>
                <a:latin typeface="Arial Black"/>
                <a:cs typeface="Arial Black"/>
              </a:rPr>
              <a:t>langage </a:t>
            </a:r>
            <a:r>
              <a:rPr dirty="0" sz="3000" spc="-335">
                <a:solidFill>
                  <a:srgbClr val="0F1215"/>
                </a:solidFill>
                <a:latin typeface="Arial Black"/>
                <a:cs typeface="Arial Black"/>
              </a:rPr>
              <a:t>de  </a:t>
            </a:r>
            <a:r>
              <a:rPr dirty="0" sz="3000" spc="-330">
                <a:solidFill>
                  <a:srgbClr val="0F1215"/>
                </a:solidFill>
                <a:latin typeface="Arial Black"/>
                <a:cs typeface="Arial Black"/>
              </a:rPr>
              <a:t>programmation </a:t>
            </a:r>
            <a:r>
              <a:rPr dirty="0" sz="3000" spc="-420">
                <a:solidFill>
                  <a:srgbClr val="0F1215"/>
                </a:solidFill>
                <a:latin typeface="Arial Black"/>
                <a:cs typeface="Arial Black"/>
              </a:rPr>
              <a:t>précoce  </a:t>
            </a:r>
            <a:r>
              <a:rPr dirty="0" sz="3000" spc="-280">
                <a:solidFill>
                  <a:srgbClr val="0F1215"/>
                </a:solidFill>
                <a:latin typeface="Arial Black"/>
                <a:cs typeface="Arial Black"/>
              </a:rPr>
              <a:t>dont </a:t>
            </a:r>
            <a:r>
              <a:rPr dirty="0" sz="3000" spc="-355">
                <a:solidFill>
                  <a:srgbClr val="0F1215"/>
                </a:solidFill>
                <a:latin typeface="Arial Black"/>
                <a:cs typeface="Arial Black"/>
              </a:rPr>
              <a:t>nous </a:t>
            </a:r>
            <a:r>
              <a:rPr dirty="0" sz="3000" spc="-445">
                <a:solidFill>
                  <a:srgbClr val="0F1215"/>
                </a:solidFill>
                <a:latin typeface="Arial Black"/>
                <a:cs typeface="Arial Black"/>
              </a:rPr>
              <a:t>sommes </a:t>
            </a:r>
            <a:r>
              <a:rPr dirty="0" sz="3000" spc="-395">
                <a:solidFill>
                  <a:srgbClr val="0F1215"/>
                </a:solidFill>
                <a:latin typeface="Arial Black"/>
                <a:cs typeface="Arial Black"/>
              </a:rPr>
              <a:t>encore  </a:t>
            </a:r>
            <a:r>
              <a:rPr dirty="0" sz="3000" spc="-365">
                <a:solidFill>
                  <a:srgbClr val="0F1215"/>
                </a:solidFill>
                <a:latin typeface="Arial Black"/>
                <a:cs typeface="Arial Black"/>
              </a:rPr>
              <a:t>habitués </a:t>
            </a:r>
            <a:r>
              <a:rPr dirty="0" sz="3000" spc="-475">
                <a:solidFill>
                  <a:srgbClr val="0F1215"/>
                </a:solidFill>
                <a:latin typeface="Arial Black"/>
                <a:cs typeface="Arial Black"/>
              </a:rPr>
              <a:t>à </a:t>
            </a:r>
            <a:r>
              <a:rPr dirty="0" sz="3000" spc="-525">
                <a:solidFill>
                  <a:srgbClr val="0F1215"/>
                </a:solidFill>
                <a:latin typeface="Arial Black"/>
                <a:cs typeface="Arial Black"/>
              </a:rPr>
              <a:t>ce </a:t>
            </a:r>
            <a:r>
              <a:rPr dirty="0" sz="3000" spc="-350">
                <a:solidFill>
                  <a:srgbClr val="0F1215"/>
                </a:solidFill>
                <a:latin typeface="Arial Black"/>
                <a:cs typeface="Arial Black"/>
              </a:rPr>
              <a:t>jour. </a:t>
            </a:r>
            <a:r>
              <a:rPr dirty="0" sz="3000" spc="-480">
                <a:solidFill>
                  <a:srgbClr val="0F1215"/>
                </a:solidFill>
                <a:latin typeface="Arial Black"/>
                <a:cs typeface="Arial Black"/>
              </a:rPr>
              <a:t>En  </a:t>
            </a:r>
            <a:r>
              <a:rPr dirty="0" sz="3000" spc="-380">
                <a:solidFill>
                  <a:srgbClr val="0F1215"/>
                </a:solidFill>
                <a:latin typeface="Arial Black"/>
                <a:cs typeface="Arial Black"/>
              </a:rPr>
              <a:t>1947, </a:t>
            </a:r>
            <a:r>
              <a:rPr dirty="0" sz="3000" spc="-355">
                <a:solidFill>
                  <a:srgbClr val="0F1215"/>
                </a:solidFill>
                <a:latin typeface="Arial Black"/>
                <a:cs typeface="Arial Black"/>
              </a:rPr>
              <a:t>elle </a:t>
            </a:r>
            <a:r>
              <a:rPr dirty="0" sz="3000" spc="-365">
                <a:solidFill>
                  <a:srgbClr val="0F1215"/>
                </a:solidFill>
                <a:latin typeface="Arial Black"/>
                <a:cs typeface="Arial Black"/>
              </a:rPr>
              <a:t>enregistre </a:t>
            </a:r>
            <a:r>
              <a:rPr dirty="0" sz="3000" spc="-360">
                <a:solidFill>
                  <a:srgbClr val="0F1215"/>
                </a:solidFill>
                <a:latin typeface="Arial Black"/>
                <a:cs typeface="Arial Black"/>
              </a:rPr>
              <a:t>le  </a:t>
            </a:r>
            <a:r>
              <a:rPr dirty="0" sz="3000" spc="-345">
                <a:solidFill>
                  <a:srgbClr val="0F1215"/>
                </a:solidFill>
                <a:latin typeface="Arial Black"/>
                <a:cs typeface="Arial Black"/>
              </a:rPr>
              <a:t>premier </a:t>
            </a:r>
            <a:r>
              <a:rPr dirty="0" sz="3000" spc="-360">
                <a:solidFill>
                  <a:srgbClr val="0F1215"/>
                </a:solidFill>
                <a:latin typeface="Arial Black"/>
                <a:cs typeface="Arial Black"/>
              </a:rPr>
              <a:t>vrai </a:t>
            </a:r>
            <a:r>
              <a:rPr dirty="0" sz="3000" spc="-260">
                <a:solidFill>
                  <a:srgbClr val="0F1215"/>
                </a:solidFill>
                <a:latin typeface="Arial Black"/>
                <a:cs typeface="Arial Black"/>
              </a:rPr>
              <a:t>bug  </a:t>
            </a:r>
            <a:r>
              <a:rPr dirty="0" sz="3000" spc="-320">
                <a:solidFill>
                  <a:srgbClr val="0F1215"/>
                </a:solidFill>
                <a:latin typeface="Arial Black"/>
                <a:cs typeface="Arial Black"/>
              </a:rPr>
              <a:t>informatique </a:t>
            </a:r>
            <a:r>
              <a:rPr dirty="0" sz="3000" spc="-390">
                <a:solidFill>
                  <a:srgbClr val="0F1215"/>
                </a:solidFill>
                <a:latin typeface="Arial Black"/>
                <a:cs typeface="Arial Black"/>
              </a:rPr>
              <a:t>au</a:t>
            </a:r>
            <a:r>
              <a:rPr dirty="0" sz="3000" spc="-60">
                <a:solidFill>
                  <a:srgbClr val="0F1215"/>
                </a:solidFill>
                <a:latin typeface="Arial Black"/>
                <a:cs typeface="Arial Black"/>
              </a:rPr>
              <a:t> </a:t>
            </a:r>
            <a:r>
              <a:rPr dirty="0" sz="3000" spc="-335">
                <a:solidFill>
                  <a:srgbClr val="0F1215"/>
                </a:solidFill>
                <a:latin typeface="Arial Black"/>
                <a:cs typeface="Arial Black"/>
              </a:rPr>
              <a:t>monde.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2419"/>
            <a:ext cx="42341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rlito"/>
                <a:cs typeface="Carlito"/>
              </a:rPr>
              <a:t>Susan</a:t>
            </a:r>
            <a:r>
              <a:rPr dirty="0" spc="-80" b="1">
                <a:latin typeface="Carlito"/>
                <a:cs typeface="Carlito"/>
              </a:rPr>
              <a:t> </a:t>
            </a:r>
            <a:r>
              <a:rPr dirty="0" spc="-30" b="1">
                <a:latin typeface="Carlito"/>
                <a:cs typeface="Carlito"/>
              </a:rPr>
              <a:t>Wojcicki</a:t>
            </a:r>
          </a:p>
        </p:txBody>
      </p:sp>
      <p:sp>
        <p:nvSpPr>
          <p:cNvPr id="3" name="object 3"/>
          <p:cNvSpPr/>
          <p:nvPr/>
        </p:nvSpPr>
        <p:spPr>
          <a:xfrm>
            <a:off x="1808988" y="2121407"/>
            <a:ext cx="3215640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076065" cy="270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Seizième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employé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Google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et responsable 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marketing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initial,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elle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est 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maintenant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PDG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</a:t>
            </a:r>
            <a:r>
              <a:rPr dirty="0" sz="3200" spc="-80">
                <a:solidFill>
                  <a:srgbClr val="404040"/>
                </a:solidFill>
                <a:latin typeface="Carlito"/>
                <a:cs typeface="Carlito"/>
              </a:rPr>
              <a:t>You  </a:t>
            </a:r>
            <a:r>
              <a:rPr dirty="0" sz="3200" spc="-45">
                <a:solidFill>
                  <a:srgbClr val="404040"/>
                </a:solidFill>
                <a:latin typeface="Carlito"/>
                <a:cs typeface="Carlito"/>
              </a:rPr>
              <a:t>Tube.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2419"/>
            <a:ext cx="45154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 b="1">
                <a:latin typeface="Carlito"/>
                <a:cs typeface="Carlito"/>
              </a:rPr>
              <a:t>Reshma</a:t>
            </a:r>
            <a:r>
              <a:rPr dirty="0" spc="-75" b="1">
                <a:latin typeface="Carlito"/>
                <a:cs typeface="Carlito"/>
              </a:rPr>
              <a:t> </a:t>
            </a:r>
            <a:r>
              <a:rPr dirty="0" spc="-5" b="1">
                <a:latin typeface="Carlito"/>
                <a:cs typeface="Carlito"/>
              </a:rPr>
              <a:t>Saujani</a:t>
            </a:r>
          </a:p>
        </p:txBody>
      </p:sp>
      <p:sp>
        <p:nvSpPr>
          <p:cNvPr id="3" name="object 3"/>
          <p:cNvSpPr/>
          <p:nvPr/>
        </p:nvSpPr>
        <p:spPr>
          <a:xfrm>
            <a:off x="2177795" y="2121407"/>
            <a:ext cx="2478024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28520"/>
            <a:ext cx="4514215" cy="392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Un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auteur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à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succès du New  </a:t>
            </a:r>
            <a:r>
              <a:rPr dirty="0" sz="3200" spc="-65">
                <a:solidFill>
                  <a:srgbClr val="404040"/>
                </a:solidFill>
                <a:latin typeface="Carlito"/>
                <a:cs typeface="Carlito"/>
              </a:rPr>
              <a:t>York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Times et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les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cerveaux 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derrière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le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célèbre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TED  </a:t>
            </a:r>
            <a:r>
              <a:rPr dirty="0" sz="3200" spc="-50">
                <a:solidFill>
                  <a:srgbClr val="404040"/>
                </a:solidFill>
                <a:latin typeface="Carlito"/>
                <a:cs typeface="Carlito"/>
              </a:rPr>
              <a:t>Talk,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«Enseignez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aux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filles 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la </a:t>
            </a:r>
            <a:r>
              <a:rPr dirty="0" sz="3200" spc="-20">
                <a:solidFill>
                  <a:srgbClr val="404040"/>
                </a:solidFill>
                <a:latin typeface="Carlito"/>
                <a:cs typeface="Carlito"/>
              </a:rPr>
              <a:t>bravoure,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pas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la 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perfection.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Elle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est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la 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fondatrice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et PDG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Girls 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Who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 Code.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5783" y="118871"/>
            <a:ext cx="3619500" cy="1738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3115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25"/>
              <a:t>Zaha</a:t>
            </a:r>
            <a:r>
              <a:rPr dirty="0" spc="-75"/>
              <a:t> </a:t>
            </a:r>
            <a:r>
              <a:rPr dirty="0" spc="-155"/>
              <a:t>Hadid</a:t>
            </a:r>
          </a:p>
        </p:txBody>
      </p:sp>
      <p:sp>
        <p:nvSpPr>
          <p:cNvPr id="4" name="object 4"/>
          <p:cNvSpPr/>
          <p:nvPr/>
        </p:nvSpPr>
        <p:spPr>
          <a:xfrm>
            <a:off x="1850135" y="2121407"/>
            <a:ext cx="3134867" cy="3747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95618" y="2114804"/>
            <a:ext cx="4293870" cy="445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9725">
              <a:lnSpc>
                <a:spcPct val="110000"/>
              </a:lnSpc>
              <a:spcBef>
                <a:spcPts val="100"/>
              </a:spcBef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Un architecte qui a conçu le  London Aquatics Center et  l’Opéra de Guangzhou. Zaha  Hadid a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été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surnommée</a:t>
            </a:r>
            <a:r>
              <a:rPr dirty="0" sz="24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la</a:t>
            </a:r>
            <a:endParaRPr sz="2400">
              <a:latin typeface="Arial"/>
              <a:cs typeface="Arial"/>
            </a:endParaRPr>
          </a:p>
          <a:p>
            <a:pPr marL="12700" marR="289560">
              <a:lnSpc>
                <a:spcPct val="110000"/>
              </a:lnSpc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«Reine de la courbe»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et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en 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conséquence, a reçu des</a:t>
            </a:r>
            <a:r>
              <a:rPr dirty="0" sz="24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prix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comme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le prix de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l’architecture  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Pritzker,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qu’elle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remporté en  2004. Elle a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été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la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première  femme architecte à avoir gagné  cela.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287782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70"/>
              <a:t>Brainstorm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909767"/>
            <a:ext cx="9936480" cy="3957320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Dans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votre</a:t>
            </a:r>
            <a:r>
              <a:rPr dirty="0" sz="3200" spc="-25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groupe: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110000"/>
              </a:lnSpc>
              <a:spcBef>
                <a:spcPts val="1410"/>
              </a:spcBef>
              <a:buAutoNum type="arabicPeriod"/>
              <a:tabLst>
                <a:tab pos="415290" algn="l"/>
              </a:tabLst>
            </a:pPr>
            <a:r>
              <a:rPr dirty="0" sz="3200" spc="-55">
                <a:solidFill>
                  <a:srgbClr val="404040"/>
                </a:solidFill>
                <a:latin typeface="Carlito"/>
                <a:cs typeface="Carlito"/>
              </a:rPr>
              <a:t>Écrivez</a:t>
            </a:r>
            <a:r>
              <a:rPr dirty="0" sz="3200" spc="-55">
                <a:solidFill>
                  <a:srgbClr val="404040"/>
                </a:solidFill>
                <a:latin typeface="Arial"/>
                <a:cs typeface="Arial"/>
              </a:rPr>
              <a:t>une </a:t>
            </a:r>
            <a:r>
              <a:rPr dirty="0" sz="3200" spc="-80">
                <a:solidFill>
                  <a:srgbClr val="404040"/>
                </a:solidFill>
                <a:latin typeface="Arial"/>
                <a:cs typeface="Arial"/>
              </a:rPr>
              <a:t>liste </a:t>
            </a:r>
            <a:r>
              <a:rPr dirty="0" sz="3200" spc="-14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05">
                <a:solidFill>
                  <a:srgbClr val="404040"/>
                </a:solidFill>
                <a:latin typeface="Arial"/>
                <a:cs typeface="Arial"/>
              </a:rPr>
              <a:t>scientifiques </a:t>
            </a:r>
            <a:r>
              <a:rPr dirty="0" sz="3200" spc="-145">
                <a:solidFill>
                  <a:srgbClr val="404040"/>
                </a:solidFill>
                <a:latin typeface="Arial"/>
                <a:cs typeface="Arial"/>
              </a:rPr>
              <a:t>célèbres, </a:t>
            </a:r>
            <a:r>
              <a:rPr dirty="0" sz="3200" spc="-110">
                <a:solidFill>
                  <a:srgbClr val="404040"/>
                </a:solidFill>
                <a:latin typeface="Arial"/>
                <a:cs typeface="Arial"/>
              </a:rPr>
              <a:t>d’ingénieurs,</a:t>
            </a:r>
            <a:r>
              <a:rPr dirty="0" sz="3200" spc="-4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15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dirty="0" sz="3200" spc="-15">
                <a:solidFill>
                  <a:srgbClr val="404040"/>
                </a:solidFill>
                <a:latin typeface="Carlito"/>
                <a:cs typeface="Carlito"/>
              </a:rPr>
              <a:t>concepteurs,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de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leaders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technologiques que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vous  connaissez.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Carlito"/>
              <a:buAutoNum type="arabicPeriod"/>
            </a:pP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Carlito"/>
              <a:buAutoNum type="arabicPeriod"/>
            </a:pPr>
            <a:endParaRPr sz="2850">
              <a:latin typeface="Carlito"/>
              <a:cs typeface="Carlito"/>
            </a:endParaRPr>
          </a:p>
          <a:p>
            <a:pPr marL="414655" indent="-402590">
              <a:lnSpc>
                <a:spcPct val="100000"/>
              </a:lnSpc>
              <a:buAutoNum type="arabicPeriod"/>
              <a:tabLst>
                <a:tab pos="415290" algn="l"/>
              </a:tabLst>
            </a:pP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Maintenant,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nous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allons </a:t>
            </a:r>
            <a:r>
              <a:rPr dirty="0" sz="3200" spc="-10">
                <a:solidFill>
                  <a:srgbClr val="404040"/>
                </a:solidFill>
                <a:latin typeface="Carlito"/>
                <a:cs typeface="Carlito"/>
              </a:rPr>
              <a:t>partager </a:t>
            </a:r>
            <a:r>
              <a:rPr dirty="0" sz="3200" spc="-20">
                <a:solidFill>
                  <a:srgbClr val="404040"/>
                </a:solidFill>
                <a:latin typeface="Carlito"/>
                <a:cs typeface="Carlito"/>
              </a:rPr>
              <a:t>avec </a:t>
            </a:r>
            <a:r>
              <a:rPr dirty="0" sz="3200">
                <a:solidFill>
                  <a:srgbClr val="404040"/>
                </a:solidFill>
                <a:latin typeface="Carlito"/>
                <a:cs typeface="Carlito"/>
              </a:rPr>
              <a:t>la</a:t>
            </a:r>
            <a:r>
              <a:rPr dirty="0" sz="3200" spc="3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Carlito"/>
                <a:cs typeface="Carlito"/>
              </a:rPr>
              <a:t>classe.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25811" y="3988308"/>
            <a:ext cx="1466088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93394"/>
            <a:ext cx="43510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70" b="1">
                <a:solidFill>
                  <a:srgbClr val="585657"/>
                </a:solidFill>
                <a:latin typeface="Arial"/>
                <a:cs typeface="Arial"/>
              </a:rPr>
              <a:t>Sheryl</a:t>
            </a:r>
            <a:r>
              <a:rPr dirty="0" sz="4400" spc="-90" b="1">
                <a:solidFill>
                  <a:srgbClr val="585657"/>
                </a:solidFill>
                <a:latin typeface="Arial"/>
                <a:cs typeface="Arial"/>
              </a:rPr>
              <a:t> </a:t>
            </a:r>
            <a:r>
              <a:rPr dirty="0" sz="4400" spc="-65" b="1">
                <a:solidFill>
                  <a:srgbClr val="585657"/>
                </a:solidFill>
                <a:latin typeface="Arial"/>
                <a:cs typeface="Arial"/>
              </a:rPr>
              <a:t>Sandberg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3624" y="2121407"/>
            <a:ext cx="3706367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16937"/>
            <a:ext cx="4450080" cy="38817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2300" spc="-310">
                <a:solidFill>
                  <a:srgbClr val="585657"/>
                </a:solidFill>
                <a:latin typeface="Arial Black"/>
                <a:cs typeface="Arial Black"/>
              </a:rPr>
              <a:t>Elle </a:t>
            </a:r>
            <a:r>
              <a:rPr dirty="0" sz="2300" spc="-340">
                <a:solidFill>
                  <a:srgbClr val="585657"/>
                </a:solidFill>
                <a:latin typeface="Arial Black"/>
                <a:cs typeface="Arial Black"/>
              </a:rPr>
              <a:t>est </a:t>
            </a:r>
            <a:r>
              <a:rPr dirty="0" sz="2300" spc="-245">
                <a:solidFill>
                  <a:srgbClr val="585657"/>
                </a:solidFill>
                <a:latin typeface="Arial Black"/>
                <a:cs typeface="Arial Black"/>
              </a:rPr>
              <a:t>diplômée </a:t>
            </a:r>
            <a:r>
              <a:rPr dirty="0" sz="2300" spc="-204">
                <a:solidFill>
                  <a:srgbClr val="585657"/>
                </a:solidFill>
                <a:latin typeface="Arial Black"/>
                <a:cs typeface="Arial Black"/>
              </a:rPr>
              <a:t>du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Harvard  </a:t>
            </a:r>
            <a:r>
              <a:rPr dirty="0" sz="2300" spc="-260">
                <a:solidFill>
                  <a:srgbClr val="585657"/>
                </a:solidFill>
                <a:latin typeface="Arial Black"/>
                <a:cs typeface="Arial Black"/>
              </a:rPr>
              <a:t>College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</a:t>
            </a:r>
            <a:r>
              <a:rPr dirty="0" sz="2300" spc="-295">
                <a:solidFill>
                  <a:srgbClr val="585657"/>
                </a:solidFill>
                <a:latin typeface="Arial Black"/>
                <a:cs typeface="Arial Black"/>
              </a:rPr>
              <a:t>1991 </a:t>
            </a:r>
            <a:r>
              <a:rPr dirty="0" sz="2300" spc="-370">
                <a:solidFill>
                  <a:srgbClr val="585657"/>
                </a:solidFill>
                <a:latin typeface="Arial Black"/>
                <a:cs typeface="Arial Black"/>
              </a:rPr>
              <a:t>avec </a:t>
            </a:r>
            <a:r>
              <a:rPr dirty="0" sz="2300" spc="-235">
                <a:solidFill>
                  <a:srgbClr val="585657"/>
                </a:solidFill>
                <a:latin typeface="Arial Black"/>
                <a:cs typeface="Arial Black"/>
              </a:rPr>
              <a:t>un  </a:t>
            </a:r>
            <a:r>
              <a:rPr dirty="0" sz="2300" spc="-320">
                <a:solidFill>
                  <a:srgbClr val="585657"/>
                </a:solidFill>
                <a:latin typeface="Arial Black"/>
                <a:cs typeface="Arial Black"/>
              </a:rPr>
              <a:t>baccalauréat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</a:t>
            </a:r>
            <a:r>
              <a:rPr dirty="0" sz="2300" spc="-285">
                <a:solidFill>
                  <a:srgbClr val="585657"/>
                </a:solidFill>
                <a:latin typeface="Arial Black"/>
                <a:cs typeface="Arial Black"/>
              </a:rPr>
              <a:t>économie, </a:t>
            </a:r>
            <a:r>
              <a:rPr dirty="0" sz="2300" spc="-210">
                <a:solidFill>
                  <a:srgbClr val="585657"/>
                </a:solidFill>
                <a:latin typeface="Arial Black"/>
                <a:cs typeface="Arial Black"/>
              </a:rPr>
              <a:t>où </a:t>
            </a:r>
            <a:r>
              <a:rPr dirty="0" sz="2300" spc="-270">
                <a:solidFill>
                  <a:srgbClr val="585657"/>
                </a:solidFill>
                <a:latin typeface="Arial Black"/>
                <a:cs typeface="Arial Black"/>
              </a:rPr>
              <a:t>elle  </a:t>
            </a:r>
            <a:r>
              <a:rPr dirty="0" sz="2300" spc="-365">
                <a:solidFill>
                  <a:srgbClr val="585657"/>
                </a:solidFill>
                <a:latin typeface="Arial Black"/>
                <a:cs typeface="Arial Black"/>
              </a:rPr>
              <a:t>a </a:t>
            </a:r>
            <a:r>
              <a:rPr dirty="0" sz="2300" spc="-285">
                <a:solidFill>
                  <a:srgbClr val="585657"/>
                </a:solidFill>
                <a:latin typeface="Arial Black"/>
                <a:cs typeface="Arial Black"/>
              </a:rPr>
              <a:t>également </a:t>
            </a:r>
            <a:r>
              <a:rPr dirty="0" sz="2300" spc="-254">
                <a:solidFill>
                  <a:srgbClr val="585657"/>
                </a:solidFill>
                <a:latin typeface="Arial Black"/>
                <a:cs typeface="Arial Black"/>
              </a:rPr>
              <a:t>cofondé Women </a:t>
            </a:r>
            <a:r>
              <a:rPr dirty="0" sz="2300" spc="-225">
                <a:solidFill>
                  <a:srgbClr val="585657"/>
                </a:solidFill>
                <a:latin typeface="Arial Black"/>
                <a:cs typeface="Arial Black"/>
              </a:rPr>
              <a:t>in  </a:t>
            </a:r>
            <a:r>
              <a:rPr dirty="0" sz="2300" spc="-335">
                <a:solidFill>
                  <a:srgbClr val="585657"/>
                </a:solidFill>
                <a:latin typeface="Arial Black"/>
                <a:cs typeface="Arial Black"/>
              </a:rPr>
              <a:t>Economics </a:t>
            </a:r>
            <a:r>
              <a:rPr dirty="0" sz="2300" spc="-254">
                <a:solidFill>
                  <a:srgbClr val="585657"/>
                </a:solidFill>
                <a:latin typeface="Arial Black"/>
                <a:cs typeface="Arial Black"/>
              </a:rPr>
              <a:t>and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Government. </a:t>
            </a:r>
            <a:r>
              <a:rPr dirty="0" sz="2300" spc="-310">
                <a:solidFill>
                  <a:srgbClr val="585657"/>
                </a:solidFill>
                <a:latin typeface="Arial Black"/>
                <a:cs typeface="Arial Black"/>
              </a:rPr>
              <a:t>Elle  </a:t>
            </a:r>
            <a:r>
              <a:rPr dirty="0" sz="2300" spc="-350">
                <a:solidFill>
                  <a:srgbClr val="585657"/>
                </a:solidFill>
                <a:latin typeface="Arial Black"/>
                <a:cs typeface="Arial Black"/>
              </a:rPr>
              <a:t>s’est </a:t>
            </a:r>
            <a:r>
              <a:rPr dirty="0" sz="2300" spc="-290">
                <a:solidFill>
                  <a:srgbClr val="585657"/>
                </a:solidFill>
                <a:latin typeface="Arial Black"/>
                <a:cs typeface="Arial Black"/>
              </a:rPr>
              <a:t>ensuite </a:t>
            </a:r>
            <a:r>
              <a:rPr dirty="0" sz="2300" spc="-300">
                <a:solidFill>
                  <a:srgbClr val="585657"/>
                </a:solidFill>
                <a:latin typeface="Arial Black"/>
                <a:cs typeface="Arial Black"/>
              </a:rPr>
              <a:t>inscrite </a:t>
            </a:r>
            <a:r>
              <a:rPr dirty="0" sz="2300" spc="-365">
                <a:solidFill>
                  <a:srgbClr val="585657"/>
                </a:solidFill>
                <a:latin typeface="Arial Black"/>
                <a:cs typeface="Arial Black"/>
              </a:rPr>
              <a:t>à </a:t>
            </a:r>
            <a:r>
              <a:rPr dirty="0" sz="2300" spc="-290">
                <a:solidFill>
                  <a:srgbClr val="585657"/>
                </a:solidFill>
                <a:latin typeface="Arial Black"/>
                <a:cs typeface="Arial Black"/>
              </a:rPr>
              <a:t>la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Harvard  </a:t>
            </a:r>
            <a:r>
              <a:rPr dirty="0" sz="2300" spc="-350">
                <a:solidFill>
                  <a:srgbClr val="585657"/>
                </a:solidFill>
                <a:latin typeface="Arial Black"/>
                <a:cs typeface="Arial Black"/>
              </a:rPr>
              <a:t>Business </a:t>
            </a:r>
            <a:r>
              <a:rPr dirty="0" sz="2300" spc="-290">
                <a:solidFill>
                  <a:srgbClr val="585657"/>
                </a:solidFill>
                <a:latin typeface="Arial Black"/>
                <a:cs typeface="Arial Black"/>
              </a:rPr>
              <a:t>School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en </a:t>
            </a:r>
            <a:r>
              <a:rPr dirty="0" sz="2300" spc="-295">
                <a:solidFill>
                  <a:srgbClr val="585657"/>
                </a:solidFill>
                <a:latin typeface="Arial Black"/>
                <a:cs typeface="Arial Black"/>
              </a:rPr>
              <a:t>1993 </a:t>
            </a:r>
            <a:r>
              <a:rPr dirty="0" sz="2300" spc="-204">
                <a:solidFill>
                  <a:srgbClr val="585657"/>
                </a:solidFill>
                <a:latin typeface="Arial Black"/>
                <a:cs typeface="Arial Black"/>
              </a:rPr>
              <a:t>pour  </a:t>
            </a:r>
            <a:r>
              <a:rPr dirty="0" sz="2300" spc="-229">
                <a:solidFill>
                  <a:srgbClr val="585657"/>
                </a:solidFill>
                <a:latin typeface="Arial Black"/>
                <a:cs typeface="Arial Black"/>
              </a:rPr>
              <a:t>obtenir </a:t>
            </a:r>
            <a:r>
              <a:rPr dirty="0" sz="2300" spc="-285">
                <a:solidFill>
                  <a:srgbClr val="585657"/>
                </a:solidFill>
                <a:latin typeface="Arial Black"/>
                <a:cs typeface="Arial Black"/>
              </a:rPr>
              <a:t>son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M.B.A. </a:t>
            </a:r>
            <a:r>
              <a:rPr dirty="0" sz="2300" spc="-310">
                <a:solidFill>
                  <a:srgbClr val="585657"/>
                </a:solidFill>
                <a:latin typeface="Arial Black"/>
                <a:cs typeface="Arial Black"/>
              </a:rPr>
              <a:t>Elle </a:t>
            </a:r>
            <a:r>
              <a:rPr dirty="0" sz="2300" spc="-365">
                <a:solidFill>
                  <a:srgbClr val="585657"/>
                </a:solidFill>
                <a:latin typeface="Arial Black"/>
                <a:cs typeface="Arial Black"/>
              </a:rPr>
              <a:t>a </a:t>
            </a:r>
            <a:r>
              <a:rPr dirty="0" sz="2300" spc="-280">
                <a:solidFill>
                  <a:srgbClr val="585657"/>
                </a:solidFill>
                <a:latin typeface="Arial Black"/>
                <a:cs typeface="Arial Black"/>
              </a:rPr>
              <a:t>rencontré  </a:t>
            </a:r>
            <a:r>
              <a:rPr dirty="0" sz="2300" spc="-270">
                <a:solidFill>
                  <a:srgbClr val="585657"/>
                </a:solidFill>
                <a:latin typeface="Arial Black"/>
                <a:cs typeface="Arial Black"/>
              </a:rPr>
              <a:t>Mark </a:t>
            </a:r>
            <a:r>
              <a:rPr dirty="0" sz="2300" spc="-300">
                <a:solidFill>
                  <a:srgbClr val="585657"/>
                </a:solidFill>
                <a:latin typeface="Arial Black"/>
                <a:cs typeface="Arial Black"/>
              </a:rPr>
              <a:t>Zuckerberg </a:t>
            </a:r>
            <a:r>
              <a:rPr dirty="0" sz="2300" spc="-210">
                <a:solidFill>
                  <a:srgbClr val="585657"/>
                </a:solidFill>
                <a:latin typeface="Arial Black"/>
                <a:cs typeface="Arial Black"/>
              </a:rPr>
              <a:t>qui </a:t>
            </a:r>
            <a:r>
              <a:rPr dirty="0" sz="2300" spc="-220">
                <a:solidFill>
                  <a:srgbClr val="585657"/>
                </a:solidFill>
                <a:latin typeface="Arial Black"/>
                <a:cs typeface="Arial Black"/>
              </a:rPr>
              <a:t>lui </a:t>
            </a:r>
            <a:r>
              <a:rPr dirty="0" sz="2300" spc="-365">
                <a:solidFill>
                  <a:srgbClr val="585657"/>
                </a:solidFill>
                <a:latin typeface="Arial Black"/>
                <a:cs typeface="Arial Black"/>
              </a:rPr>
              <a:t>a </a:t>
            </a:r>
            <a:r>
              <a:rPr dirty="0" sz="2300" spc="-220">
                <a:solidFill>
                  <a:srgbClr val="585657"/>
                </a:solidFill>
                <a:latin typeface="Arial Black"/>
                <a:cs typeface="Arial Black"/>
              </a:rPr>
              <a:t>offert </a:t>
            </a:r>
            <a:r>
              <a:rPr dirty="0" sz="2300" spc="-275">
                <a:solidFill>
                  <a:srgbClr val="585657"/>
                </a:solidFill>
                <a:latin typeface="Arial Black"/>
                <a:cs typeface="Arial Black"/>
              </a:rPr>
              <a:t>le  </a:t>
            </a:r>
            <a:r>
              <a:rPr dirty="0" sz="2300" spc="-245">
                <a:solidFill>
                  <a:srgbClr val="585657"/>
                </a:solidFill>
                <a:latin typeface="Arial Black"/>
                <a:cs typeface="Arial Black"/>
              </a:rPr>
              <a:t>rôle </a:t>
            </a:r>
            <a:r>
              <a:rPr dirty="0" sz="2300" spc="-254">
                <a:solidFill>
                  <a:srgbClr val="585657"/>
                </a:solidFill>
                <a:latin typeface="Arial Black"/>
                <a:cs typeface="Arial Black"/>
              </a:rPr>
              <a:t>de COO</a:t>
            </a:r>
            <a:r>
              <a:rPr dirty="0" sz="2300" spc="35">
                <a:solidFill>
                  <a:srgbClr val="585657"/>
                </a:solidFill>
                <a:latin typeface="Arial Black"/>
                <a:cs typeface="Arial Black"/>
              </a:rPr>
              <a:t> </a:t>
            </a:r>
            <a:r>
              <a:rPr dirty="0" sz="2300" spc="-310">
                <a:solidFill>
                  <a:srgbClr val="585657"/>
                </a:solidFill>
                <a:latin typeface="Arial Black"/>
                <a:cs typeface="Arial Black"/>
              </a:rPr>
              <a:t>Facebook.</a:t>
            </a:r>
            <a:endParaRPr sz="2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589534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45"/>
              <a:t>Qu’avez-vous</a:t>
            </a:r>
            <a:r>
              <a:rPr dirty="0" spc="-30"/>
              <a:t> </a:t>
            </a:r>
            <a:r>
              <a:rPr dirty="0" spc="-280"/>
              <a:t>appris?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2088209"/>
            <a:ext cx="9565640" cy="3064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74370">
              <a:lnSpc>
                <a:spcPct val="110100"/>
              </a:lnSpc>
              <a:spcBef>
                <a:spcPts val="100"/>
              </a:spcBef>
            </a:pPr>
            <a:r>
              <a:rPr dirty="0" sz="3200" spc="-140">
                <a:solidFill>
                  <a:srgbClr val="404040"/>
                </a:solidFill>
                <a:latin typeface="Trebuchet MS"/>
                <a:cs typeface="Trebuchet MS"/>
              </a:rPr>
              <a:t>Combien de </a:t>
            </a:r>
            <a:r>
              <a:rPr dirty="0" sz="3200" spc="-150">
                <a:solidFill>
                  <a:srgbClr val="404040"/>
                </a:solidFill>
                <a:latin typeface="Trebuchet MS"/>
                <a:cs typeface="Trebuchet MS"/>
              </a:rPr>
              <a:t>ces </a:t>
            </a:r>
            <a:r>
              <a:rPr dirty="0" sz="3200" spc="-160">
                <a:solidFill>
                  <a:srgbClr val="404040"/>
                </a:solidFill>
                <a:latin typeface="Trebuchet MS"/>
                <a:cs typeface="Trebuchet MS"/>
              </a:rPr>
              <a:t>femmes influentes </a:t>
            </a:r>
            <a:r>
              <a:rPr dirty="0" sz="3200" spc="-165">
                <a:solidFill>
                  <a:srgbClr val="404040"/>
                </a:solidFill>
                <a:latin typeface="Trebuchet MS"/>
                <a:cs typeface="Trebuchet MS"/>
              </a:rPr>
              <a:t>avez-vous</a:t>
            </a:r>
            <a:r>
              <a:rPr dirty="0" sz="3200" spc="-7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45">
                <a:solidFill>
                  <a:srgbClr val="404040"/>
                </a:solidFill>
                <a:latin typeface="Trebuchet MS"/>
                <a:cs typeface="Trebuchet MS"/>
              </a:rPr>
              <a:t>entendu  </a:t>
            </a:r>
            <a:r>
              <a:rPr dirty="0" sz="3200" spc="-95">
                <a:solidFill>
                  <a:srgbClr val="404040"/>
                </a:solidFill>
                <a:latin typeface="Trebuchet MS"/>
                <a:cs typeface="Trebuchet MS"/>
              </a:rPr>
              <a:t>parler?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3200" spc="-204">
                <a:solidFill>
                  <a:srgbClr val="404040"/>
                </a:solidFill>
                <a:latin typeface="Trebuchet MS"/>
                <a:cs typeface="Trebuchet MS"/>
              </a:rPr>
              <a:t>Qu’est-ce </a:t>
            </a:r>
            <a:r>
              <a:rPr dirty="0" sz="3200" spc="-125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dirty="0" sz="3200" spc="-215">
                <a:solidFill>
                  <a:srgbClr val="404040"/>
                </a:solidFill>
                <a:latin typeface="Trebuchet MS"/>
                <a:cs typeface="Trebuchet MS"/>
              </a:rPr>
              <a:t>ça </a:t>
            </a:r>
            <a:r>
              <a:rPr dirty="0" sz="3200" spc="-70">
                <a:solidFill>
                  <a:srgbClr val="404040"/>
                </a:solidFill>
                <a:latin typeface="Trebuchet MS"/>
                <a:cs typeface="Trebuchet MS"/>
              </a:rPr>
              <a:t>nous</a:t>
            </a:r>
            <a:r>
              <a:rPr dirty="0" sz="3200" spc="-4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60">
                <a:solidFill>
                  <a:srgbClr val="404040"/>
                </a:solidFill>
                <a:latin typeface="Trebuchet MS"/>
                <a:cs typeface="Trebuchet MS"/>
              </a:rPr>
              <a:t>dit?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1395"/>
              </a:spcBef>
            </a:pPr>
            <a:r>
              <a:rPr dirty="0" sz="3200" spc="-145">
                <a:solidFill>
                  <a:srgbClr val="404040"/>
                </a:solidFill>
                <a:latin typeface="Trebuchet MS"/>
                <a:cs typeface="Trebuchet MS"/>
              </a:rPr>
              <a:t>Quelles</a:t>
            </a:r>
            <a:r>
              <a:rPr dirty="0" sz="3200" spc="-2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30">
                <a:solidFill>
                  <a:srgbClr val="404040"/>
                </a:solidFill>
                <a:latin typeface="Trebuchet MS"/>
                <a:cs typeface="Trebuchet MS"/>
              </a:rPr>
              <a:t>conclusions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90">
                <a:solidFill>
                  <a:srgbClr val="404040"/>
                </a:solidFill>
                <a:latin typeface="Trebuchet MS"/>
                <a:cs typeface="Trebuchet MS"/>
              </a:rPr>
              <a:t>pouvons-nous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3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dirty="0" sz="3200" spc="-229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85">
                <a:solidFill>
                  <a:srgbClr val="404040"/>
                </a:solidFill>
                <a:latin typeface="Trebuchet MS"/>
                <a:cs typeface="Trebuchet MS"/>
              </a:rPr>
              <a:t>tirer</a:t>
            </a:r>
            <a:r>
              <a:rPr dirty="0" sz="3200" spc="-2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95">
                <a:solidFill>
                  <a:srgbClr val="404040"/>
                </a:solidFill>
                <a:latin typeface="Trebuchet MS"/>
                <a:cs typeface="Trebuchet MS"/>
              </a:rPr>
              <a:t>sur</a:t>
            </a:r>
            <a:r>
              <a:rPr dirty="0" sz="3200" spc="-25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55">
                <a:solidFill>
                  <a:srgbClr val="404040"/>
                </a:solidFill>
                <a:latin typeface="Trebuchet MS"/>
                <a:cs typeface="Trebuchet MS"/>
              </a:rPr>
              <a:t>les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75">
                <a:solidFill>
                  <a:srgbClr val="404040"/>
                </a:solidFill>
                <a:latin typeface="Trebuchet MS"/>
                <a:cs typeface="Trebuchet MS"/>
              </a:rPr>
              <a:t>préjugés  </a:t>
            </a:r>
            <a:r>
              <a:rPr dirty="0" sz="3200" spc="-170">
                <a:solidFill>
                  <a:srgbClr val="404040"/>
                </a:solidFill>
                <a:latin typeface="Trebuchet MS"/>
                <a:cs typeface="Trebuchet MS"/>
              </a:rPr>
              <a:t>sexistes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10">
                <a:solidFill>
                  <a:srgbClr val="404040"/>
                </a:solidFill>
                <a:latin typeface="Trebuchet MS"/>
                <a:cs typeface="Trebuchet MS"/>
              </a:rPr>
              <a:t>dans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14">
                <a:solidFill>
                  <a:srgbClr val="404040"/>
                </a:solidFill>
                <a:latin typeface="Trebuchet MS"/>
                <a:cs typeface="Trebuchet MS"/>
              </a:rPr>
              <a:t>monde</a:t>
            </a:r>
            <a:r>
              <a:rPr dirty="0" sz="3200" spc="-2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45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4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dirty="0" sz="3200" spc="-229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60">
                <a:solidFill>
                  <a:srgbClr val="404040"/>
                </a:solidFill>
                <a:latin typeface="Trebuchet MS"/>
                <a:cs typeface="Trebuchet MS"/>
              </a:rPr>
              <a:t>science</a:t>
            </a:r>
            <a:r>
              <a:rPr dirty="0" sz="3200" spc="-24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r>
              <a:rPr dirty="0" sz="3200" spc="-229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45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204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dirty="0" sz="3200" spc="-2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3200" spc="-114">
                <a:solidFill>
                  <a:srgbClr val="404040"/>
                </a:solidFill>
                <a:latin typeface="Trebuchet MS"/>
                <a:cs typeface="Trebuchet MS"/>
              </a:rPr>
              <a:t>technologie?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157" y="675513"/>
            <a:ext cx="17386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 spc="-3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</a:t>
            </a:r>
            <a:r>
              <a:rPr dirty="0" u="heavy" sz="3200" spc="-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heavy" sz="32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3200" spc="-2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3200" spc="-1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157" y="1650873"/>
            <a:ext cx="3964304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305">
                <a:latin typeface="Arial"/>
                <a:cs typeface="Arial"/>
              </a:rPr>
              <a:t>Mes </a:t>
            </a:r>
            <a:r>
              <a:rPr dirty="0" sz="3200" spc="-190">
                <a:latin typeface="Arial"/>
                <a:cs typeface="Arial"/>
              </a:rPr>
              <a:t>forces </a:t>
            </a:r>
            <a:r>
              <a:rPr dirty="0" sz="3200" spc="-215">
                <a:latin typeface="Arial"/>
                <a:cs typeface="Arial"/>
              </a:rPr>
              <a:t>personnelles  </a:t>
            </a:r>
            <a:r>
              <a:rPr dirty="0" sz="3200" spc="-100">
                <a:latin typeface="Arial"/>
                <a:cs typeface="Arial"/>
              </a:rPr>
              <a:t>et </a:t>
            </a:r>
            <a:r>
              <a:rPr dirty="0" sz="3200" spc="-415">
                <a:latin typeface="Arial"/>
                <a:cs typeface="Arial"/>
              </a:rPr>
              <a:t>mes </a:t>
            </a:r>
            <a:r>
              <a:rPr dirty="0" sz="3200" spc="-190">
                <a:latin typeface="Arial"/>
                <a:cs typeface="Arial"/>
              </a:rPr>
              <a:t>plans </a:t>
            </a:r>
            <a:r>
              <a:rPr dirty="0" sz="3200" spc="-95">
                <a:latin typeface="Arial"/>
                <a:cs typeface="Arial"/>
              </a:rPr>
              <a:t>de</a:t>
            </a:r>
            <a:r>
              <a:rPr dirty="0" sz="3200" spc="140">
                <a:latin typeface="Arial"/>
                <a:cs typeface="Arial"/>
              </a:rPr>
              <a:t> </a:t>
            </a:r>
            <a:r>
              <a:rPr dirty="0" sz="3200" spc="-95">
                <a:latin typeface="Arial"/>
                <a:cs typeface="Arial"/>
              </a:rPr>
              <a:t>carrière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2721" y="297725"/>
            <a:ext cx="8822124" cy="569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185" y="521030"/>
            <a:ext cx="2302510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210" b="1">
                <a:latin typeface="Arial"/>
                <a:cs typeface="Arial"/>
              </a:rPr>
              <a:t>Voir </a:t>
            </a:r>
            <a:r>
              <a:rPr dirty="0" sz="2800" spc="-65" b="1">
                <a:latin typeface="Arial"/>
                <a:cs typeface="Arial"/>
              </a:rPr>
              <a:t>la  </a:t>
            </a:r>
            <a:r>
              <a:rPr dirty="0" sz="2800" spc="-165" b="1">
                <a:latin typeface="Arial"/>
                <a:cs typeface="Arial"/>
              </a:rPr>
              <a:t>diapositive  </a:t>
            </a:r>
            <a:r>
              <a:rPr dirty="0" sz="2800" spc="-185" b="1">
                <a:latin typeface="Arial"/>
                <a:cs typeface="Arial"/>
              </a:rPr>
              <a:t>suivante </a:t>
            </a:r>
            <a:r>
              <a:rPr dirty="0" sz="2800" spc="-225" b="1">
                <a:latin typeface="Arial"/>
                <a:cs typeface="Arial"/>
              </a:rPr>
              <a:t>pour  </a:t>
            </a:r>
            <a:r>
              <a:rPr dirty="0" sz="2800" spc="-229" b="1">
                <a:latin typeface="Arial"/>
                <a:cs typeface="Arial"/>
              </a:rPr>
              <a:t>un </a:t>
            </a:r>
            <a:r>
              <a:rPr dirty="0" sz="2800" spc="-190" b="1">
                <a:latin typeface="Arial"/>
                <a:cs typeface="Arial"/>
              </a:rPr>
              <a:t>exemple </a:t>
            </a:r>
            <a:r>
              <a:rPr dirty="0" sz="2800" spc="-225" b="1">
                <a:latin typeface="Arial"/>
                <a:cs typeface="Arial"/>
              </a:rPr>
              <a:t>de  </a:t>
            </a:r>
            <a:r>
              <a:rPr dirty="0" sz="2800" spc="-185" b="1">
                <a:latin typeface="Arial"/>
                <a:cs typeface="Arial"/>
              </a:rPr>
              <a:t>nuage </a:t>
            </a:r>
            <a:r>
              <a:rPr dirty="0" sz="2800" spc="-225" b="1">
                <a:latin typeface="Arial"/>
                <a:cs typeface="Arial"/>
              </a:rPr>
              <a:t>de </a:t>
            </a:r>
            <a:r>
              <a:rPr dirty="0" sz="2800" spc="-240" b="1">
                <a:latin typeface="Arial"/>
                <a:cs typeface="Arial"/>
              </a:rPr>
              <a:t>mots.  </a:t>
            </a:r>
            <a:r>
              <a:rPr dirty="0" sz="2800" spc="-204" b="1">
                <a:latin typeface="Arial"/>
                <a:cs typeface="Arial"/>
              </a:rPr>
              <a:t>Certains </a:t>
            </a:r>
            <a:r>
              <a:rPr dirty="0" sz="2800" spc="-225" b="1">
                <a:latin typeface="Arial"/>
                <a:cs typeface="Arial"/>
              </a:rPr>
              <a:t>de </a:t>
            </a:r>
            <a:r>
              <a:rPr dirty="0" sz="2800" spc="-335" b="1">
                <a:latin typeface="Arial"/>
                <a:cs typeface="Arial"/>
              </a:rPr>
              <a:t>ces  </a:t>
            </a:r>
            <a:r>
              <a:rPr dirty="0" sz="2800" spc="-270" b="1">
                <a:latin typeface="Arial"/>
                <a:cs typeface="Arial"/>
              </a:rPr>
              <a:t>mots </a:t>
            </a:r>
            <a:r>
              <a:rPr dirty="0" sz="2800" spc="-204" b="1">
                <a:latin typeface="Arial"/>
                <a:cs typeface="Arial"/>
              </a:rPr>
              <a:t>peuvent  </a:t>
            </a:r>
            <a:r>
              <a:rPr dirty="0" sz="2800" spc="-240" b="1">
                <a:latin typeface="Arial"/>
                <a:cs typeface="Arial"/>
              </a:rPr>
              <a:t>vous </a:t>
            </a:r>
            <a:r>
              <a:rPr dirty="0" sz="2800" spc="-200" b="1">
                <a:latin typeface="Arial"/>
                <a:cs typeface="Arial"/>
              </a:rPr>
              <a:t>être  </a:t>
            </a:r>
            <a:r>
              <a:rPr dirty="0" sz="2800" spc="-175" b="1">
                <a:latin typeface="Arial"/>
                <a:cs typeface="Arial"/>
              </a:rPr>
              <a:t>utiles.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158572"/>
            <a:ext cx="8742680" cy="15074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835"/>
              </a:lnSpc>
              <a:spcBef>
                <a:spcPts val="100"/>
              </a:spcBef>
            </a:pPr>
            <a:r>
              <a:rPr dirty="0" spc="-415"/>
              <a:t>Exemple </a:t>
            </a:r>
            <a:r>
              <a:rPr dirty="0" spc="-335"/>
              <a:t>d’un </a:t>
            </a:r>
            <a:r>
              <a:rPr dirty="0" spc="-355"/>
              <a:t>nuage </a:t>
            </a:r>
            <a:r>
              <a:rPr dirty="0" spc="-165"/>
              <a:t>de </a:t>
            </a:r>
            <a:r>
              <a:rPr dirty="0" spc="-540"/>
              <a:t>mots</a:t>
            </a:r>
            <a:r>
              <a:rPr dirty="0" spc="75"/>
              <a:t> </a:t>
            </a:r>
            <a:r>
              <a:rPr dirty="0" spc="-165"/>
              <a:t>de</a:t>
            </a:r>
          </a:p>
          <a:p>
            <a:pPr marL="12700">
              <a:lnSpc>
                <a:spcPts val="5835"/>
              </a:lnSpc>
            </a:pPr>
            <a:r>
              <a:rPr dirty="0" spc="-210"/>
              <a:t>force</a:t>
            </a:r>
          </a:p>
        </p:txBody>
      </p:sp>
      <p:sp>
        <p:nvSpPr>
          <p:cNvPr id="3" name="object 3"/>
          <p:cNvSpPr/>
          <p:nvPr/>
        </p:nvSpPr>
        <p:spPr>
          <a:xfrm>
            <a:off x="2313335" y="2264410"/>
            <a:ext cx="7774288" cy="338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712" y="1782717"/>
            <a:ext cx="10344721" cy="4464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96241" y="212725"/>
            <a:ext cx="3144817" cy="136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513842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Partager </a:t>
            </a:r>
            <a:r>
              <a:rPr dirty="0" spc="-615"/>
              <a:t>nos</a:t>
            </a:r>
            <a:r>
              <a:rPr dirty="0" spc="110"/>
              <a:t> </a:t>
            </a:r>
            <a:r>
              <a:rPr dirty="0" spc="-315"/>
              <a:t>idées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943709"/>
            <a:ext cx="9956800" cy="369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02815">
              <a:lnSpc>
                <a:spcPct val="145100"/>
              </a:lnSpc>
              <a:spcBef>
                <a:spcPts val="100"/>
              </a:spcBef>
            </a:pPr>
            <a:r>
              <a:rPr dirty="0" sz="2600" spc="-200">
                <a:solidFill>
                  <a:srgbClr val="404040"/>
                </a:solidFill>
                <a:latin typeface="Arial"/>
                <a:cs typeface="Arial"/>
              </a:rPr>
              <a:t>Voulez-vous </a:t>
            </a:r>
            <a:r>
              <a:rPr dirty="0" sz="2600" spc="-25">
                <a:solidFill>
                  <a:srgbClr val="404040"/>
                </a:solidFill>
                <a:latin typeface="Arial"/>
                <a:cs typeface="Arial"/>
              </a:rPr>
              <a:t>partager 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certaines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265">
                <a:solidFill>
                  <a:srgbClr val="404040"/>
                </a:solidFill>
                <a:latin typeface="Arial"/>
                <a:cs typeface="Arial"/>
              </a:rPr>
              <a:t>vos </a:t>
            </a:r>
            <a:r>
              <a:rPr dirty="0" sz="2600" spc="-155">
                <a:solidFill>
                  <a:srgbClr val="404040"/>
                </a:solidFill>
                <a:latin typeface="Arial"/>
                <a:cs typeface="Arial"/>
              </a:rPr>
              <a:t>forces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personnelles?  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Quelles </a:t>
            </a:r>
            <a:r>
              <a:rPr dirty="0" sz="2600" spc="-225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dirty="0" sz="2600" spc="-120">
                <a:solidFill>
                  <a:srgbClr val="404040"/>
                </a:solidFill>
                <a:latin typeface="Arial"/>
                <a:cs typeface="Arial"/>
              </a:rPr>
              <a:t>carrières </a:t>
            </a:r>
            <a:r>
              <a:rPr dirty="0" sz="2600" spc="-114">
                <a:solidFill>
                  <a:srgbClr val="404040"/>
                </a:solidFill>
                <a:latin typeface="Arial"/>
                <a:cs typeface="Arial"/>
              </a:rPr>
              <a:t>potentielles </a:t>
            </a:r>
            <a:r>
              <a:rPr dirty="0" sz="2600" spc="-110">
                <a:solidFill>
                  <a:srgbClr val="404040"/>
                </a:solidFill>
                <a:latin typeface="Arial"/>
                <a:cs typeface="Arial"/>
              </a:rPr>
              <a:t>qui </a:t>
            </a:r>
            <a:r>
              <a:rPr dirty="0" sz="2600" spc="-275">
                <a:solidFill>
                  <a:srgbClr val="404040"/>
                </a:solidFill>
                <a:latin typeface="Arial"/>
                <a:cs typeface="Arial"/>
              </a:rPr>
              <a:t>vous</a:t>
            </a:r>
            <a:r>
              <a:rPr dirty="0" sz="2600" spc="-2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04">
                <a:solidFill>
                  <a:srgbClr val="404040"/>
                </a:solidFill>
                <a:latin typeface="Arial"/>
                <a:cs typeface="Arial"/>
              </a:rPr>
              <a:t>intéressent?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Combien 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d’entre 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eux </a:t>
            </a:r>
            <a:r>
              <a:rPr dirty="0" sz="2600" spc="-225">
                <a:solidFill>
                  <a:srgbClr val="404040"/>
                </a:solidFill>
                <a:latin typeface="Arial"/>
                <a:cs typeface="Arial"/>
              </a:rPr>
              <a:t>sont </a:t>
            </a:r>
            <a:r>
              <a:rPr dirty="0" sz="2600" spc="-150">
                <a:solidFill>
                  <a:srgbClr val="404040"/>
                </a:solidFill>
                <a:latin typeface="Arial"/>
                <a:cs typeface="Arial"/>
              </a:rPr>
              <a:t>liés </a:t>
            </a:r>
            <a:r>
              <a:rPr dirty="0" sz="2600" spc="-160">
                <a:solidFill>
                  <a:srgbClr val="404040"/>
                </a:solidFill>
                <a:latin typeface="Arial"/>
                <a:cs typeface="Arial"/>
              </a:rPr>
              <a:t>au </a:t>
            </a:r>
            <a:r>
              <a:rPr dirty="0" sz="2600" spc="-210">
                <a:solidFill>
                  <a:srgbClr val="404040"/>
                </a:solidFill>
                <a:latin typeface="Arial"/>
                <a:cs typeface="Arial"/>
              </a:rPr>
              <a:t>monde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dirty="0" sz="2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75">
                <a:solidFill>
                  <a:srgbClr val="404040"/>
                </a:solidFill>
                <a:latin typeface="Arial"/>
                <a:cs typeface="Arial"/>
              </a:rPr>
              <a:t>STEAM?</a:t>
            </a:r>
            <a:endParaRPr sz="2600">
              <a:latin typeface="Arial"/>
              <a:cs typeface="Arial"/>
            </a:endParaRPr>
          </a:p>
          <a:p>
            <a:pPr marL="12700" marR="904240">
              <a:lnSpc>
                <a:spcPct val="100000"/>
              </a:lnSpc>
              <a:spcBef>
                <a:spcPts val="1395"/>
              </a:spcBef>
            </a:pPr>
            <a:r>
              <a:rPr dirty="0" sz="2600" spc="-240">
                <a:solidFill>
                  <a:srgbClr val="404040"/>
                </a:solidFill>
                <a:latin typeface="Arial"/>
                <a:cs typeface="Arial"/>
              </a:rPr>
              <a:t>Pouvez-vous </a:t>
            </a:r>
            <a:r>
              <a:rPr dirty="0" sz="2600" spc="-90">
                <a:solidFill>
                  <a:srgbClr val="404040"/>
                </a:solidFill>
                <a:latin typeface="Arial"/>
                <a:cs typeface="Arial"/>
              </a:rPr>
              <a:t>voir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préjugés </a:t>
            </a:r>
            <a:r>
              <a:rPr dirty="0" sz="2600" spc="-210">
                <a:solidFill>
                  <a:srgbClr val="404040"/>
                </a:solidFill>
                <a:latin typeface="Arial"/>
                <a:cs typeface="Arial"/>
              </a:rPr>
              <a:t>sexistes </a:t>
            </a:r>
            <a:r>
              <a:rPr dirty="0" sz="2600" spc="-19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choix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carrière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des  </a:t>
            </a:r>
            <a:r>
              <a:rPr dirty="0" sz="2600" spc="-180">
                <a:solidFill>
                  <a:srgbClr val="404040"/>
                </a:solidFill>
                <a:latin typeface="Arial"/>
                <a:cs typeface="Arial"/>
              </a:rPr>
              <a:t>garçons </a:t>
            </a:r>
            <a:r>
              <a:rPr dirty="0" sz="2600" spc="-85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des </a:t>
            </a:r>
            <a:r>
              <a:rPr dirty="0" sz="2600" spc="-75">
                <a:solidFill>
                  <a:srgbClr val="404040"/>
                </a:solidFill>
                <a:latin typeface="Arial"/>
                <a:cs typeface="Arial"/>
              </a:rPr>
              <a:t>filles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2600" spc="-15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dirty="0" sz="2600" spc="4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254">
                <a:solidFill>
                  <a:srgbClr val="404040"/>
                </a:solidFill>
                <a:latin typeface="Arial"/>
                <a:cs typeface="Arial"/>
              </a:rPr>
              <a:t>classe?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</a:pPr>
            <a:r>
              <a:rPr dirty="0" sz="2600" spc="-204">
                <a:solidFill>
                  <a:srgbClr val="404040"/>
                </a:solidFill>
                <a:latin typeface="Arial"/>
                <a:cs typeface="Arial"/>
              </a:rPr>
              <a:t>Qu’avons-nous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appris de </a:t>
            </a:r>
            <a:r>
              <a:rPr dirty="0" sz="2600" spc="-125">
                <a:solidFill>
                  <a:srgbClr val="404040"/>
                </a:solidFill>
                <a:latin typeface="Arial"/>
                <a:cs typeface="Arial"/>
              </a:rPr>
              <a:t>cette </a:t>
            </a:r>
            <a:r>
              <a:rPr dirty="0" sz="2600" spc="-180">
                <a:solidFill>
                  <a:srgbClr val="404040"/>
                </a:solidFill>
                <a:latin typeface="Arial"/>
                <a:cs typeface="Arial"/>
              </a:rPr>
              <a:t>leçon </a:t>
            </a:r>
            <a:r>
              <a:rPr dirty="0" sz="2600" spc="-250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dirty="0" sz="2600" spc="-195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dirty="0" sz="2600" spc="-130">
                <a:solidFill>
                  <a:srgbClr val="404040"/>
                </a:solidFill>
                <a:latin typeface="Arial"/>
                <a:cs typeface="Arial"/>
              </a:rPr>
              <a:t>préjugés </a:t>
            </a:r>
            <a:r>
              <a:rPr dirty="0" sz="2600" spc="-210">
                <a:solidFill>
                  <a:srgbClr val="404040"/>
                </a:solidFill>
                <a:latin typeface="Arial"/>
                <a:cs typeface="Arial"/>
              </a:rPr>
              <a:t>sexistes </a:t>
            </a:r>
            <a:r>
              <a:rPr dirty="0" sz="2600" spc="-190">
                <a:solidFill>
                  <a:srgbClr val="404040"/>
                </a:solidFill>
                <a:latin typeface="Arial"/>
                <a:cs typeface="Arial"/>
              </a:rPr>
              <a:t>dans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dirty="0" sz="2600" spc="-210">
                <a:solidFill>
                  <a:srgbClr val="404040"/>
                </a:solidFill>
                <a:latin typeface="Arial"/>
                <a:cs typeface="Arial"/>
              </a:rPr>
              <a:t>monde  </a:t>
            </a:r>
            <a:r>
              <a:rPr dirty="0" sz="2600" spc="-8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dirty="0" sz="2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600" spc="-375">
                <a:solidFill>
                  <a:srgbClr val="404040"/>
                </a:solidFill>
                <a:latin typeface="Arial"/>
                <a:cs typeface="Arial"/>
              </a:rPr>
              <a:t>STEAM?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34043" y="117347"/>
            <a:ext cx="2630424" cy="162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69500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45"/>
              <a:t>Poursuite </a:t>
            </a:r>
            <a:r>
              <a:rPr dirty="0" spc="-165"/>
              <a:t>de </a:t>
            </a:r>
            <a:r>
              <a:rPr dirty="0" spc="-25"/>
              <a:t>la</a:t>
            </a:r>
            <a:r>
              <a:rPr dirty="0" spc="-535"/>
              <a:t> </a:t>
            </a:r>
            <a:r>
              <a:rPr dirty="0" spc="-490"/>
              <a:t>discussion: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2088209"/>
            <a:ext cx="3824604" cy="2887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1165" indent="20955">
              <a:lnSpc>
                <a:spcPct val="110100"/>
              </a:lnSpc>
              <a:spcBef>
                <a:spcPts val="100"/>
              </a:spcBef>
            </a:pPr>
            <a:r>
              <a:rPr dirty="0" sz="3200" spc="-185">
                <a:solidFill>
                  <a:srgbClr val="404040"/>
                </a:solidFill>
                <a:latin typeface="Arial"/>
                <a:cs typeface="Arial"/>
              </a:rPr>
              <a:t>Regardez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dirty="0" sz="3200" spc="-90">
                <a:solidFill>
                  <a:srgbClr val="404040"/>
                </a:solidFill>
                <a:latin typeface="Arial"/>
                <a:cs typeface="Arial"/>
              </a:rPr>
              <a:t>film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des  </a:t>
            </a:r>
            <a:r>
              <a:rPr dirty="0" sz="3200" spc="-135">
                <a:solidFill>
                  <a:srgbClr val="404040"/>
                </a:solidFill>
                <a:latin typeface="Arial"/>
                <a:cs typeface="Arial"/>
              </a:rPr>
              <a:t>figures</a:t>
            </a:r>
            <a:r>
              <a:rPr dirty="0" sz="3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265">
                <a:solidFill>
                  <a:srgbClr val="404040"/>
                </a:solidFill>
                <a:latin typeface="Arial"/>
                <a:cs typeface="Arial"/>
              </a:rPr>
              <a:t>cachées.</a:t>
            </a:r>
            <a:endParaRPr sz="3200">
              <a:latin typeface="Arial"/>
              <a:cs typeface="Arial"/>
            </a:endParaRPr>
          </a:p>
          <a:p>
            <a:pPr marL="12700" marR="5080" indent="20955">
              <a:lnSpc>
                <a:spcPct val="110000"/>
              </a:lnSpc>
              <a:spcBef>
                <a:spcPts val="1405"/>
              </a:spcBef>
            </a:pP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Étudier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les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effets </a:t>
            </a:r>
            <a:r>
              <a:rPr dirty="0" sz="3200" spc="-245">
                <a:solidFill>
                  <a:srgbClr val="404040"/>
                </a:solidFill>
                <a:latin typeface="Arial"/>
                <a:cs typeface="Arial"/>
              </a:rPr>
              <a:t>des  </a:t>
            </a:r>
            <a:r>
              <a:rPr dirty="0" sz="3200" spc="-165">
                <a:solidFill>
                  <a:srgbClr val="404040"/>
                </a:solidFill>
                <a:latin typeface="Arial"/>
                <a:cs typeface="Arial"/>
              </a:rPr>
              <a:t>préjugés </a:t>
            </a:r>
            <a:r>
              <a:rPr dirty="0" sz="3200" spc="-260">
                <a:solidFill>
                  <a:srgbClr val="404040"/>
                </a:solidFill>
                <a:latin typeface="Arial"/>
                <a:cs typeface="Arial"/>
              </a:rPr>
              <a:t>sexistes </a:t>
            </a:r>
            <a:r>
              <a:rPr dirty="0" sz="3200" spc="-10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dirty="0" sz="3200" spc="-204">
                <a:solidFill>
                  <a:srgbClr val="404040"/>
                </a:solidFill>
                <a:latin typeface="Arial"/>
                <a:cs typeface="Arial"/>
              </a:rPr>
              <a:t>du  </a:t>
            </a:r>
            <a:r>
              <a:rPr dirty="0" sz="3200" spc="-240">
                <a:solidFill>
                  <a:srgbClr val="404040"/>
                </a:solidFill>
                <a:latin typeface="Arial"/>
                <a:cs typeface="Arial"/>
              </a:rPr>
              <a:t>racisme </a:t>
            </a: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dirty="0" sz="3200" spc="-360">
                <a:solidFill>
                  <a:srgbClr val="404040"/>
                </a:solidFill>
                <a:latin typeface="Arial"/>
                <a:cs typeface="Arial"/>
              </a:rPr>
              <a:t>ces</a:t>
            </a:r>
            <a:r>
              <a:rPr dirty="0" sz="32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285">
                <a:solidFill>
                  <a:srgbClr val="404040"/>
                </a:solidFill>
                <a:latin typeface="Arial"/>
                <a:cs typeface="Arial"/>
              </a:rPr>
              <a:t>femmes.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2011" y="2107692"/>
            <a:ext cx="3470147" cy="409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39928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Prépare</a:t>
            </a:r>
            <a:r>
              <a:rPr dirty="0" spc="-240"/>
              <a:t>z</a:t>
            </a:r>
            <a:r>
              <a:rPr dirty="0"/>
              <a:t>-</a:t>
            </a:r>
            <a:r>
              <a:rPr dirty="0" spc="-445"/>
              <a:t>v</a:t>
            </a:r>
            <a:r>
              <a:rPr dirty="0" spc="-640"/>
              <a:t>ou</a:t>
            </a:r>
            <a:r>
              <a:rPr dirty="0" spc="-625"/>
              <a:t>s</a:t>
            </a:r>
            <a:r>
              <a:rPr dirty="0" spc="-325"/>
              <a:t>...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6379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1939"/>
              </a:spcBef>
            </a:pPr>
            <a:r>
              <a:rPr dirty="0" sz="3600" spc="-210" b="0">
                <a:latin typeface="Arial"/>
                <a:cs typeface="Arial"/>
              </a:rPr>
              <a:t>Regardez </a:t>
            </a:r>
            <a:r>
              <a:rPr dirty="0" sz="3600" spc="-275" b="0">
                <a:latin typeface="Arial"/>
                <a:cs typeface="Arial"/>
              </a:rPr>
              <a:t>les</a:t>
            </a:r>
            <a:r>
              <a:rPr dirty="0" sz="3600" spc="160" b="0">
                <a:latin typeface="Arial"/>
                <a:cs typeface="Arial"/>
              </a:rPr>
              <a:t> </a:t>
            </a:r>
            <a:r>
              <a:rPr dirty="0" sz="3600" spc="-175" b="0">
                <a:latin typeface="Arial"/>
                <a:cs typeface="Arial"/>
              </a:rPr>
              <a:t>diapositives.</a:t>
            </a:r>
            <a:endParaRPr sz="36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839"/>
              </a:spcBef>
            </a:pPr>
            <a:r>
              <a:rPr dirty="0" sz="3600" spc="-335" b="0">
                <a:latin typeface="Arial"/>
                <a:cs typeface="Arial"/>
              </a:rPr>
              <a:t>Pouvez-vous </a:t>
            </a:r>
            <a:r>
              <a:rPr dirty="0" sz="3600" spc="-340" b="0">
                <a:latin typeface="Arial"/>
                <a:cs typeface="Arial"/>
              </a:rPr>
              <a:t>nommer </a:t>
            </a:r>
            <a:r>
              <a:rPr dirty="0" sz="3600" spc="-409" b="0">
                <a:latin typeface="Arial"/>
                <a:cs typeface="Arial"/>
              </a:rPr>
              <a:t>ces </a:t>
            </a:r>
            <a:r>
              <a:rPr dirty="0" sz="3600" spc="-330" b="0">
                <a:latin typeface="Arial"/>
                <a:cs typeface="Arial"/>
              </a:rPr>
              <a:t>gens</a:t>
            </a:r>
            <a:r>
              <a:rPr dirty="0" sz="3600" spc="-235" b="0">
                <a:latin typeface="Arial"/>
                <a:cs typeface="Arial"/>
              </a:rPr>
              <a:t> </a:t>
            </a:r>
            <a:r>
              <a:rPr dirty="0" sz="3600" spc="-254" b="0">
                <a:latin typeface="Arial"/>
                <a:cs typeface="Arial"/>
              </a:rPr>
              <a:t>célèbres?</a:t>
            </a:r>
            <a:endParaRPr sz="36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825"/>
              </a:spcBef>
            </a:pPr>
            <a:r>
              <a:rPr dirty="0" sz="3600" spc="-270" b="0">
                <a:latin typeface="Arial"/>
                <a:cs typeface="Arial"/>
              </a:rPr>
              <a:t>Combien </a:t>
            </a:r>
            <a:r>
              <a:rPr dirty="0" sz="3600" spc="-125" b="0">
                <a:latin typeface="Arial"/>
                <a:cs typeface="Arial"/>
              </a:rPr>
              <a:t>d’entre </a:t>
            </a:r>
            <a:r>
              <a:rPr dirty="0" sz="3600" spc="-210" b="0">
                <a:latin typeface="Arial"/>
                <a:cs typeface="Arial"/>
              </a:rPr>
              <a:t>eux </a:t>
            </a:r>
            <a:r>
              <a:rPr dirty="0" sz="3600" spc="-315" b="0">
                <a:latin typeface="Arial"/>
                <a:cs typeface="Arial"/>
              </a:rPr>
              <a:t>en </a:t>
            </a:r>
            <a:r>
              <a:rPr dirty="0" sz="3600" spc="-225" b="0">
                <a:latin typeface="Arial"/>
                <a:cs typeface="Arial"/>
              </a:rPr>
              <a:t>aviez-vous </a:t>
            </a:r>
            <a:r>
              <a:rPr dirty="0" sz="3600" spc="-60" b="0">
                <a:latin typeface="Arial"/>
                <a:cs typeface="Arial"/>
              </a:rPr>
              <a:t>déjà </a:t>
            </a:r>
            <a:r>
              <a:rPr dirty="0" sz="3600" spc="-345" b="0">
                <a:latin typeface="Arial"/>
                <a:cs typeface="Arial"/>
              </a:rPr>
              <a:t>sur </a:t>
            </a:r>
            <a:r>
              <a:rPr dirty="0" sz="3600" spc="-370" b="0">
                <a:latin typeface="Arial"/>
                <a:cs typeface="Arial"/>
              </a:rPr>
              <a:t>vos</a:t>
            </a:r>
            <a:r>
              <a:rPr dirty="0" sz="3600" spc="15" b="0">
                <a:latin typeface="Arial"/>
                <a:cs typeface="Arial"/>
              </a:rPr>
              <a:t> </a:t>
            </a:r>
            <a:r>
              <a:rPr dirty="0" sz="3600" spc="-300" b="0">
                <a:latin typeface="Arial"/>
                <a:cs typeface="Arial"/>
              </a:rPr>
              <a:t>listes?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308" y="381000"/>
            <a:ext cx="2709672" cy="2199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3500" y="3429000"/>
            <a:ext cx="2711196" cy="243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06256" y="220979"/>
            <a:ext cx="2599944" cy="1761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9700" y="220979"/>
            <a:ext cx="3157728" cy="229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98864" y="2580132"/>
            <a:ext cx="2438400" cy="3464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69764" y="2823972"/>
            <a:ext cx="2438399" cy="3358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3281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35"/>
              <a:t>Qui </a:t>
            </a:r>
            <a:r>
              <a:rPr dirty="0" spc="-25"/>
              <a:t>a </a:t>
            </a:r>
            <a:r>
              <a:rPr dirty="0" spc="-565"/>
              <a:t>conçu</a:t>
            </a:r>
            <a:r>
              <a:rPr dirty="0" spc="125"/>
              <a:t> </a:t>
            </a:r>
            <a:r>
              <a:rPr dirty="0" spc="-525"/>
              <a:t>ça?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3708" y="2081783"/>
            <a:ext cx="3061970" cy="3931920"/>
            <a:chOff x="1473708" y="2081783"/>
            <a:chExt cx="3061970" cy="3931920"/>
          </a:xfrm>
        </p:grpSpPr>
        <p:sp>
          <p:nvSpPr>
            <p:cNvPr id="4" name="object 4"/>
            <p:cNvSpPr/>
            <p:nvPr/>
          </p:nvSpPr>
          <p:spPr>
            <a:xfrm>
              <a:off x="3664824" y="4022979"/>
              <a:ext cx="9539" cy="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73708" y="2081783"/>
              <a:ext cx="3061716" cy="393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456931" y="2081783"/>
            <a:ext cx="2266187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38719" y="5321605"/>
            <a:ext cx="21056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4" b="1">
                <a:latin typeface="Arial"/>
                <a:cs typeface="Arial"/>
              </a:rPr>
              <a:t>Gustave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140" b="1">
                <a:latin typeface="Arial"/>
                <a:cs typeface="Arial"/>
              </a:rPr>
              <a:t>Eiffel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4991" y="1621536"/>
            <a:ext cx="3247644" cy="374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76504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35"/>
              <a:t>Qui </a:t>
            </a:r>
            <a:r>
              <a:rPr dirty="0" spc="-25"/>
              <a:t>a </a:t>
            </a:r>
            <a:r>
              <a:rPr dirty="0" spc="-345"/>
              <a:t>inventé</a:t>
            </a:r>
            <a:r>
              <a:rPr dirty="0" spc="175"/>
              <a:t> </a:t>
            </a:r>
            <a:r>
              <a:rPr dirty="0" spc="-530"/>
              <a:t>ça?</a:t>
            </a:r>
          </a:p>
        </p:txBody>
      </p:sp>
      <p:sp>
        <p:nvSpPr>
          <p:cNvPr id="4" name="object 4"/>
          <p:cNvSpPr/>
          <p:nvPr/>
        </p:nvSpPr>
        <p:spPr>
          <a:xfrm>
            <a:off x="1097280" y="2247900"/>
            <a:ext cx="4640580" cy="3494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45983" y="5588000"/>
            <a:ext cx="189738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10" b="1">
                <a:latin typeface="Arial"/>
                <a:cs typeface="Arial"/>
              </a:rPr>
              <a:t>Henry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320" b="1">
                <a:latin typeface="Arial"/>
                <a:cs typeface="Arial"/>
              </a:rPr>
              <a:t>Ford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0" rIns="0" bIns="0" rtlCol="0" vert="horz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1350"/>
              </a:spcBef>
            </a:pPr>
            <a:r>
              <a:rPr dirty="0" spc="-345"/>
              <a:t>Qu’avez-vous </a:t>
            </a:r>
            <a:r>
              <a:rPr dirty="0" spc="-280"/>
              <a:t>remarqué </a:t>
            </a:r>
            <a:r>
              <a:rPr dirty="0" spc="-165"/>
              <a:t>de </a:t>
            </a:r>
            <a:r>
              <a:rPr dirty="0" spc="-470"/>
              <a:t>tous </a:t>
            </a:r>
            <a:r>
              <a:rPr dirty="0" spc="-620"/>
              <a:t>ces  </a:t>
            </a:r>
            <a:r>
              <a:rPr dirty="0" spc="-375"/>
              <a:t>visages </a:t>
            </a:r>
            <a:r>
              <a:rPr dirty="0" spc="-175"/>
              <a:t>et </a:t>
            </a:r>
            <a:r>
              <a:rPr dirty="0" spc="-690"/>
              <a:t>noms</a:t>
            </a:r>
            <a:r>
              <a:rPr dirty="0" spc="-305"/>
              <a:t> </a:t>
            </a:r>
            <a:r>
              <a:rPr dirty="0" spc="-380"/>
              <a:t>célèbres?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2088032"/>
            <a:ext cx="3521710" cy="1367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3815">
              <a:lnSpc>
                <a:spcPct val="110000"/>
              </a:lnSpc>
              <a:spcBef>
                <a:spcPts val="100"/>
              </a:spcBef>
            </a:pPr>
            <a:r>
              <a:rPr dirty="0" sz="4000" spc="-440" b="1">
                <a:solidFill>
                  <a:srgbClr val="FF0000"/>
                </a:solidFill>
                <a:latin typeface="Arial"/>
                <a:cs typeface="Arial"/>
              </a:rPr>
              <a:t>Ce </a:t>
            </a:r>
            <a:r>
              <a:rPr dirty="0" sz="4000" spc="-365" b="1">
                <a:solidFill>
                  <a:srgbClr val="FF0000"/>
                </a:solidFill>
                <a:latin typeface="Arial"/>
                <a:cs typeface="Arial"/>
              </a:rPr>
              <a:t>sont tous </a:t>
            </a:r>
            <a:r>
              <a:rPr dirty="0" sz="4000" spc="-385" b="1">
                <a:solidFill>
                  <a:srgbClr val="FF0000"/>
                </a:solidFill>
                <a:latin typeface="Arial"/>
                <a:cs typeface="Arial"/>
              </a:rPr>
              <a:t>des  </a:t>
            </a:r>
            <a:r>
              <a:rPr dirty="0" sz="4000" spc="-395" b="1">
                <a:solidFill>
                  <a:srgbClr val="FF0000"/>
                </a:solidFill>
                <a:latin typeface="Arial"/>
                <a:cs typeface="Arial"/>
              </a:rPr>
              <a:t>hommes!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5618" y="2095333"/>
            <a:ext cx="4547870" cy="3043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0480">
              <a:lnSpc>
                <a:spcPct val="110000"/>
              </a:lnSpc>
              <a:spcBef>
                <a:spcPts val="95"/>
              </a:spcBef>
            </a:pPr>
            <a:r>
              <a:rPr dirty="0" sz="3600" spc="-245" b="1">
                <a:solidFill>
                  <a:srgbClr val="00AF50"/>
                </a:solidFill>
                <a:latin typeface="Arial"/>
                <a:cs typeface="Arial"/>
              </a:rPr>
              <a:t>Cela </a:t>
            </a:r>
            <a:r>
              <a:rPr dirty="0" sz="3600" spc="-165" b="1">
                <a:solidFill>
                  <a:srgbClr val="00AF50"/>
                </a:solidFill>
                <a:latin typeface="Arial"/>
                <a:cs typeface="Arial"/>
              </a:rPr>
              <a:t>signifie-t-il </a:t>
            </a:r>
            <a:r>
              <a:rPr dirty="0" sz="3600" spc="-290" b="1">
                <a:solidFill>
                  <a:srgbClr val="00AF50"/>
                </a:solidFill>
                <a:latin typeface="Arial"/>
                <a:cs typeface="Arial"/>
              </a:rPr>
              <a:t>que </a:t>
            </a:r>
            <a:r>
              <a:rPr dirty="0" sz="3600" spc="-270" b="1">
                <a:solidFill>
                  <a:srgbClr val="00AF50"/>
                </a:solidFill>
                <a:latin typeface="Arial"/>
                <a:cs typeface="Arial"/>
              </a:rPr>
              <a:t>les  </a:t>
            </a:r>
            <a:r>
              <a:rPr dirty="0" sz="3600" spc="-295" b="1">
                <a:solidFill>
                  <a:srgbClr val="00AF50"/>
                </a:solidFill>
                <a:latin typeface="Arial"/>
                <a:cs typeface="Arial"/>
              </a:rPr>
              <a:t>femmes </a:t>
            </a:r>
            <a:r>
              <a:rPr dirty="0" sz="3600" spc="-280" b="1">
                <a:solidFill>
                  <a:srgbClr val="00AF50"/>
                </a:solidFill>
                <a:latin typeface="Arial"/>
                <a:cs typeface="Arial"/>
              </a:rPr>
              <a:t>n’ont </a:t>
            </a:r>
            <a:r>
              <a:rPr dirty="0" sz="3600" spc="-290" b="1">
                <a:solidFill>
                  <a:srgbClr val="00AF50"/>
                </a:solidFill>
                <a:latin typeface="Arial"/>
                <a:cs typeface="Arial"/>
              </a:rPr>
              <a:t>pas </a:t>
            </a:r>
            <a:r>
              <a:rPr dirty="0" sz="3600" spc="-120" b="1">
                <a:solidFill>
                  <a:srgbClr val="00AF50"/>
                </a:solidFill>
                <a:latin typeface="Arial"/>
                <a:cs typeface="Arial"/>
              </a:rPr>
              <a:t>fait  </a:t>
            </a:r>
            <a:r>
              <a:rPr dirty="0" sz="3600" spc="-285" b="1">
                <a:solidFill>
                  <a:srgbClr val="00AF50"/>
                </a:solidFill>
                <a:latin typeface="Arial"/>
                <a:cs typeface="Arial"/>
              </a:rPr>
              <a:t>de </a:t>
            </a:r>
            <a:r>
              <a:rPr dirty="0" sz="3600" spc="-295" b="1">
                <a:solidFill>
                  <a:srgbClr val="00AF50"/>
                </a:solidFill>
                <a:latin typeface="Arial"/>
                <a:cs typeface="Arial"/>
              </a:rPr>
              <a:t>découvertes</a:t>
            </a:r>
            <a:r>
              <a:rPr dirty="0" sz="3600" spc="19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600" spc="-290" b="1">
                <a:solidFill>
                  <a:srgbClr val="00AF50"/>
                </a:solidFill>
                <a:latin typeface="Arial"/>
                <a:cs typeface="Arial"/>
              </a:rPr>
              <a:t>ou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3600" spc="-235" b="1">
                <a:solidFill>
                  <a:srgbClr val="00AF50"/>
                </a:solidFill>
                <a:latin typeface="Arial"/>
                <a:cs typeface="Arial"/>
              </a:rPr>
              <a:t>d’inventions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3600" spc="-280" b="1">
                <a:solidFill>
                  <a:srgbClr val="00AF50"/>
                </a:solidFill>
                <a:latin typeface="Arial"/>
                <a:cs typeface="Arial"/>
              </a:rPr>
              <a:t>scientifiques?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19131" y="3518915"/>
            <a:ext cx="1786127" cy="245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3432" y="3287267"/>
            <a:ext cx="1770888" cy="1770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496443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35"/>
              <a:t>Qui </a:t>
            </a:r>
            <a:r>
              <a:rPr dirty="0" spc="-475"/>
              <a:t>sont </a:t>
            </a:r>
            <a:r>
              <a:rPr dirty="0" spc="-610"/>
              <a:t>ces</a:t>
            </a:r>
            <a:r>
              <a:rPr dirty="0" spc="-420"/>
              <a:t> </a:t>
            </a:r>
            <a:r>
              <a:rPr dirty="0" spc="-585"/>
              <a:t>gens?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64795" rIns="0" bIns="0" rtlCol="0" vert="horz">
            <a:spAutoFit/>
          </a:bodyPr>
          <a:lstStyle/>
          <a:p>
            <a:pPr algn="ctr" marL="224154">
              <a:lnSpc>
                <a:spcPct val="100000"/>
              </a:lnSpc>
              <a:spcBef>
                <a:spcPts val="2085"/>
              </a:spcBef>
            </a:pPr>
            <a:r>
              <a:rPr dirty="0" spc="-370"/>
              <a:t>Pouvez-vous </a:t>
            </a:r>
            <a:r>
              <a:rPr dirty="0" spc="-360"/>
              <a:t>les</a:t>
            </a:r>
            <a:r>
              <a:rPr dirty="0" spc="200"/>
              <a:t> </a:t>
            </a:r>
            <a:r>
              <a:rPr dirty="0" spc="-440"/>
              <a:t>nommer?</a:t>
            </a:r>
          </a:p>
          <a:p>
            <a:pPr algn="ctr" marL="224154">
              <a:lnSpc>
                <a:spcPct val="100000"/>
              </a:lnSpc>
              <a:spcBef>
                <a:spcPts val="1980"/>
              </a:spcBef>
            </a:pPr>
            <a:r>
              <a:rPr dirty="0" spc="-270"/>
              <a:t>Qu’ont-ils</a:t>
            </a:r>
            <a:r>
              <a:rPr dirty="0" spc="-50"/>
              <a:t> </a:t>
            </a:r>
            <a:r>
              <a:rPr dirty="0" spc="-254"/>
              <a:t>fait?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17626"/>
            <a:ext cx="32797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Marie</a:t>
            </a:r>
            <a:r>
              <a:rPr dirty="0" spc="-80"/>
              <a:t> </a:t>
            </a:r>
            <a:r>
              <a:rPr dirty="0" spc="-320"/>
              <a:t>Curie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068067"/>
            <a:ext cx="5533644" cy="363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95618" y="2102038"/>
            <a:ext cx="4154170" cy="4496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05180" indent="20955">
              <a:lnSpc>
                <a:spcPct val="110000"/>
              </a:lnSpc>
              <a:spcBef>
                <a:spcPts val="95"/>
              </a:spcBef>
            </a:pPr>
            <a:r>
              <a:rPr dirty="0" sz="3200" spc="-135">
                <a:solidFill>
                  <a:srgbClr val="404040"/>
                </a:solidFill>
                <a:latin typeface="Arial"/>
                <a:cs typeface="Arial"/>
              </a:rPr>
              <a:t>Célèbre </a:t>
            </a:r>
            <a:r>
              <a:rPr dirty="0" sz="3200" spc="-145">
                <a:solidFill>
                  <a:srgbClr val="404040"/>
                </a:solidFill>
                <a:latin typeface="Arial"/>
                <a:cs typeface="Arial"/>
              </a:rPr>
              <a:t>pour </a:t>
            </a:r>
            <a:r>
              <a:rPr dirty="0" sz="3200" spc="-420">
                <a:solidFill>
                  <a:srgbClr val="404040"/>
                </a:solidFill>
                <a:latin typeface="Arial"/>
                <a:cs typeface="Arial"/>
              </a:rPr>
              <a:t>ses  </a:t>
            </a:r>
            <a:r>
              <a:rPr dirty="0" sz="3200" spc="-229">
                <a:solidFill>
                  <a:srgbClr val="404040"/>
                </a:solidFill>
                <a:latin typeface="Arial"/>
                <a:cs typeface="Arial"/>
              </a:rPr>
              <a:t>recherches </a:t>
            </a:r>
            <a:r>
              <a:rPr dirty="0" sz="3200" spc="-310">
                <a:solidFill>
                  <a:srgbClr val="404040"/>
                </a:solidFill>
                <a:latin typeface="Arial"/>
                <a:cs typeface="Arial"/>
              </a:rPr>
              <a:t>sur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la 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radioactivité, </a:t>
            </a:r>
            <a:r>
              <a:rPr dirty="0" sz="3200" spc="-135">
                <a:solidFill>
                  <a:srgbClr val="404040"/>
                </a:solidFill>
                <a:latin typeface="Arial"/>
                <a:cs typeface="Arial"/>
              </a:rPr>
              <a:t>qui</a:t>
            </a:r>
            <a:r>
              <a:rPr dirty="0" sz="3200" spc="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404040"/>
                </a:solidFill>
                <a:latin typeface="Arial"/>
                <a:cs typeface="Arial"/>
              </a:rPr>
              <a:t>ont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3200" spc="-190">
                <a:solidFill>
                  <a:srgbClr val="404040"/>
                </a:solidFill>
                <a:latin typeface="Arial"/>
                <a:cs typeface="Arial"/>
              </a:rPr>
              <a:t>conduit </a:t>
            </a:r>
            <a:r>
              <a:rPr dirty="0" sz="3200" spc="-15">
                <a:solidFill>
                  <a:srgbClr val="404040"/>
                </a:solidFill>
                <a:latin typeface="Arial"/>
                <a:cs typeface="Arial"/>
              </a:rPr>
              <a:t>à </a:t>
            </a:r>
            <a:r>
              <a:rPr dirty="0" sz="3200" spc="-170">
                <a:solidFill>
                  <a:srgbClr val="404040"/>
                </a:solidFill>
                <a:latin typeface="Arial"/>
                <a:cs typeface="Arial"/>
              </a:rPr>
              <a:t>l’invention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dirty="0" sz="3200" spc="2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404040"/>
                </a:solidFill>
                <a:latin typeface="Arial"/>
                <a:cs typeface="Arial"/>
              </a:rPr>
              <a:t>la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3200" spc="-90">
                <a:solidFill>
                  <a:srgbClr val="404040"/>
                </a:solidFill>
                <a:latin typeface="Arial"/>
                <a:cs typeface="Arial"/>
              </a:rPr>
              <a:t>radiographie.</a:t>
            </a:r>
            <a:endParaRPr sz="3200">
              <a:latin typeface="Arial"/>
              <a:cs typeface="Arial"/>
            </a:endParaRPr>
          </a:p>
          <a:p>
            <a:pPr marL="12700" marR="205740" indent="20955">
              <a:lnSpc>
                <a:spcPct val="110000"/>
              </a:lnSpc>
              <a:spcBef>
                <a:spcPts val="1405"/>
              </a:spcBef>
            </a:pPr>
            <a:r>
              <a:rPr dirty="0" sz="3200" spc="-20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3200" spc="-229">
                <a:solidFill>
                  <a:srgbClr val="404040"/>
                </a:solidFill>
                <a:latin typeface="Arial"/>
                <a:cs typeface="Arial"/>
              </a:rPr>
              <a:t>reçu </a:t>
            </a:r>
            <a:r>
              <a:rPr dirty="0" sz="3200" spc="-380">
                <a:solidFill>
                  <a:srgbClr val="404040"/>
                </a:solidFill>
                <a:latin typeface="Arial"/>
                <a:cs typeface="Arial"/>
              </a:rPr>
              <a:t>un </a:t>
            </a:r>
            <a:r>
              <a:rPr dirty="0" sz="3200" spc="-5">
                <a:solidFill>
                  <a:srgbClr val="404040"/>
                </a:solidFill>
                <a:latin typeface="Arial"/>
                <a:cs typeface="Arial"/>
              </a:rPr>
              <a:t>prix </a:t>
            </a:r>
            <a:r>
              <a:rPr dirty="0" sz="3200" spc="-95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dirty="0" sz="3200" spc="-160">
                <a:solidFill>
                  <a:srgbClr val="404040"/>
                </a:solidFill>
                <a:latin typeface="Arial"/>
                <a:cs typeface="Arial"/>
              </a:rPr>
              <a:t>nobel,  </a:t>
            </a:r>
            <a:r>
              <a:rPr dirty="0" sz="3200" spc="-215">
                <a:solidFill>
                  <a:srgbClr val="404040"/>
                </a:solidFill>
                <a:latin typeface="Arial"/>
                <a:cs typeface="Arial"/>
              </a:rPr>
              <a:t>conjointement </a:t>
            </a:r>
            <a:r>
              <a:rPr dirty="0" sz="3200" spc="-204">
                <a:solidFill>
                  <a:srgbClr val="404040"/>
                </a:solidFill>
                <a:latin typeface="Arial"/>
                <a:cs typeface="Arial"/>
              </a:rPr>
              <a:t>avec </a:t>
            </a:r>
            <a:r>
              <a:rPr dirty="0" sz="3200" spc="-370">
                <a:solidFill>
                  <a:srgbClr val="404040"/>
                </a:solidFill>
                <a:latin typeface="Arial"/>
                <a:cs typeface="Arial"/>
              </a:rPr>
              <a:t>son  </a:t>
            </a:r>
            <a:r>
              <a:rPr dirty="0" sz="3200" spc="-150">
                <a:solidFill>
                  <a:srgbClr val="404040"/>
                </a:solidFill>
                <a:latin typeface="Arial"/>
                <a:cs typeface="Arial"/>
              </a:rPr>
              <a:t>mari.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2023-10-18T09:31:12Z</dcterms:created>
  <dcterms:modified xsi:type="dcterms:W3CDTF">2023-10-18T09:31:12Z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2023-10-18T00:00:00Z</vt:filetime>
  </property>
</Properties>
</file>