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272" r:id="rId3"/>
    <p:sldId id="282" r:id="rId4"/>
    <p:sldId id="261" r:id="rId5"/>
    <p:sldId id="271" r:id="rId6"/>
    <p:sldId id="277" r:id="rId7"/>
    <p:sldId id="283" r:id="rId8"/>
    <p:sldId id="279" r:id="rId9"/>
    <p:sldId id="280" r:id="rId10"/>
    <p:sldId id="284" r:id="rId11"/>
    <p:sldId id="285" r:id="rId12"/>
    <p:sldId id="286" r:id="rId13"/>
    <p:sldId id="287" r:id="rId14"/>
    <p:sldId id="288" r:id="rId15"/>
    <p:sldId id="289" r:id="rId16"/>
    <p:sldId id="290" r:id="rId17"/>
    <p:sldId id="293" r:id="rId18"/>
  </p:sldIdLst>
  <p:sldSz cx="9144000" cy="6858000" type="screen4x3"/>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rn Swiss" id="{FD2B0C0D-84C0-42ED-88AF-E5F83906AE8B}">
          <p14:sldIdLst>
            <p14:sldId id="259"/>
            <p14:sldId id="272"/>
            <p14:sldId id="282"/>
            <p14:sldId id="261"/>
            <p14:sldId id="271"/>
            <p14:sldId id="277"/>
            <p14:sldId id="283"/>
            <p14:sldId id="279"/>
            <p14:sldId id="280"/>
            <p14:sldId id="284"/>
            <p14:sldId id="285"/>
            <p14:sldId id="286"/>
            <p14:sldId id="287"/>
            <p14:sldId id="288"/>
            <p14:sldId id="289"/>
            <p14:sldId id="290"/>
            <p14:sldId id="293"/>
          </p14:sldIdLst>
        </p14:section>
      </p14:sectionLst>
    </p:ext>
    <p:ext uri="{EFAFB233-063F-42B5-8137-9DF3F51BA10A}">
      <p15:sldGuideLst xmlns:p15="http://schemas.microsoft.com/office/powerpoint/2012/main">
        <p15:guide id="1" orient="horz" pos="25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E97"/>
    <a:srgbClr val="31CCE8"/>
    <a:srgbClr val="118497"/>
    <a:srgbClr val="17B1CB"/>
    <a:srgbClr val="BC873A"/>
    <a:srgbClr val="C1C139"/>
    <a:srgbClr val="A48F52"/>
    <a:srgbClr val="9C975A"/>
    <a:srgbClr val="CCCC00"/>
    <a:srgbClr val="A6A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744" autoAdjust="0"/>
    <p:restoredTop sz="94668" autoAdjust="0"/>
  </p:normalViewPr>
  <p:slideViewPr>
    <p:cSldViewPr snapToGrid="0" snapToObjects="1">
      <p:cViewPr varScale="1">
        <p:scale>
          <a:sx n="128" d="100"/>
          <a:sy n="128" d="100"/>
        </p:scale>
        <p:origin x="2696" y="-208"/>
      </p:cViewPr>
      <p:guideLst>
        <p:guide orient="horz" pos="2516"/>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66" d="100"/>
          <a:sy n="66" d="100"/>
        </p:scale>
        <p:origin x="-2748" y="-1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B8EB65-FCB1-492D-96F1-1EEFDB36395A}" type="datetimeFigureOut">
              <a:rPr lang="en-US" smtClean="0"/>
              <a:pPr/>
              <a:t>7/3/23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8B7C37-3688-416D-8869-513F3AB67DF6}" type="slidenum">
              <a:rPr lang="en-US" smtClean="0"/>
              <a:pPr/>
              <a:t>‹#›</a:t>
            </a:fld>
            <a:endParaRPr lang="en-US"/>
          </a:p>
        </p:txBody>
      </p:sp>
    </p:spTree>
    <p:extLst>
      <p:ext uri="{BB962C8B-B14F-4D97-AF65-F5344CB8AC3E}">
        <p14:creationId xmlns:p14="http://schemas.microsoft.com/office/powerpoint/2010/main" val="267922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fld id="{8272A57C-5FAA-4E66-BDD9-A79C3D547D7C}" type="datetimeFigureOut">
              <a:rPr lang="en-US" smtClean="0"/>
              <a:t>7/3/23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fld id="{F19303DE-3E45-4DD3-9505-92EF4803EF97}" type="slidenum">
              <a:rPr lang="en-US" smtClean="0"/>
              <a:t>‹#›</a:t>
            </a:fld>
            <a:endParaRPr lang="en-US"/>
          </a:p>
        </p:txBody>
      </p:sp>
    </p:spTree>
    <p:extLst>
      <p:ext uri="{BB962C8B-B14F-4D97-AF65-F5344CB8AC3E}">
        <p14:creationId xmlns:p14="http://schemas.microsoft.com/office/powerpoint/2010/main" val="587102967"/>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mn-lt"/>
        <a:ea typeface="+mn-ea"/>
        <a:cs typeface="+mn-cs"/>
      </a:defRPr>
    </a:lvl1pPr>
    <a:lvl2pPr marL="228600" indent="-114300" algn="l" defTabSz="9144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3429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3pPr>
    <a:lvl4pPr marL="4572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4pPr>
    <a:lvl5pPr marL="5715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4"/>
            <a:ext cx="4866908" cy="2742289"/>
          </a:xfrm>
        </p:spPr>
        <p:txBody>
          <a:bodyPr/>
          <a:lstStyle>
            <a:lvl1pPr>
              <a:lnSpc>
                <a:spcPct val="90000"/>
              </a:lnSpc>
              <a:defRPr sz="6600" kern="100" cap="all" baseline="0">
                <a:solidFill>
                  <a:schemeClr val="bg1"/>
                </a:solidFill>
              </a:defRPr>
            </a:lvl1pPr>
          </a:lstStyle>
          <a:p>
            <a:r>
              <a:t>ajouter le titre du slidedoc</a:t>
            </a:r>
          </a:p>
        </p:txBody>
      </p:sp>
      <p:sp>
        <p:nvSpPr>
          <p:cNvPr id="60" name="Text Placeholder 59"/>
          <p:cNvSpPr>
            <a:spLocks noGrp="1"/>
          </p:cNvSpPr>
          <p:nvPr>
            <p:ph type="body" sz="quarter" idx="10"/>
          </p:nvPr>
        </p:nvSpPr>
        <p:spPr>
          <a:xfrm>
            <a:off x="457200" y="3496727"/>
            <a:ext cx="1497013" cy="2512484"/>
          </a:xfrm>
        </p:spPr>
        <p:txBody>
          <a:bodyPr anchor="b"/>
          <a:lstStyle>
            <a:lvl1pPr>
              <a:lnSpc>
                <a:spcPct val="100000"/>
              </a:lnSpc>
              <a:defRPr sz="1300">
                <a:solidFill>
                  <a:schemeClr val="tx2"/>
                </a:solidFill>
              </a:defRPr>
            </a:lvl1pPr>
            <a:lvl2pPr>
              <a:defRPr b="1"/>
            </a:lvl2pPr>
          </a:lstStyle>
          <a:p>
            <a:pPr lvl="0"/>
            <a:r>
              <a:t>Cliquez pour modifier les styles de texte Master</a:t>
            </a:r>
          </a:p>
          <a:p>
            <a:pPr lvl="1"/>
            <a:r>
              <a:t>Deuxième niveau</a:t>
            </a:r>
          </a:p>
          <a:p>
            <a:pPr lvl="2"/>
            <a:r>
              <a:t>Troisième niveau</a:t>
            </a:r>
          </a:p>
          <a:p>
            <a:pPr lvl="3"/>
            <a:r>
              <a:t>Quatrième niveau</a:t>
            </a:r>
          </a:p>
          <a:p>
            <a:pPr lvl="4"/>
            <a:r>
              <a:t>Cinquième niveau</a:t>
            </a:r>
          </a:p>
        </p:txBody>
      </p:sp>
      <p:cxnSp>
        <p:nvCxnSpPr>
          <p:cNvPr id="62" name="Straight Connector 61"/>
          <p:cNvCxnSpPr/>
          <p:nvPr userDrawn="1"/>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4" y="5181598"/>
            <a:ext cx="1497013" cy="1022351"/>
          </a:xfrm>
        </p:spPr>
        <p:txBody>
          <a:bodyPr anchor="b"/>
          <a:lstStyle>
            <a:lvl1pPr algn="r">
              <a:lnSpc>
                <a:spcPct val="100000"/>
              </a:lnSpc>
              <a:defRPr sz="1300" b="1">
                <a:solidFill>
                  <a:schemeClr val="bg1"/>
                </a:solidFill>
              </a:defRPr>
            </a:lvl1pPr>
            <a:lvl2pPr>
              <a:defRPr b="1"/>
            </a:lvl2pPr>
          </a:lstStyle>
          <a:p>
            <a:pPr lvl="0"/>
            <a:r>
              <a:t>Cliquez pour modifier les styles de texte Master</a:t>
            </a:r>
          </a:p>
        </p:txBody>
      </p:sp>
      <p:sp>
        <p:nvSpPr>
          <p:cNvPr id="64" name="Text Placeholder 59"/>
          <p:cNvSpPr>
            <a:spLocks noGrp="1"/>
          </p:cNvSpPr>
          <p:nvPr>
            <p:ph type="body" sz="quarter" idx="12"/>
          </p:nvPr>
        </p:nvSpPr>
        <p:spPr>
          <a:xfrm>
            <a:off x="7189787" y="5181598"/>
            <a:ext cx="1497013" cy="1022351"/>
          </a:xfrm>
        </p:spPr>
        <p:txBody>
          <a:bodyPr anchor="b"/>
          <a:lstStyle>
            <a:lvl1pPr algn="r">
              <a:lnSpc>
                <a:spcPct val="100000"/>
              </a:lnSpc>
              <a:defRPr sz="1300" b="1">
                <a:solidFill>
                  <a:schemeClr val="bg1"/>
                </a:solidFill>
              </a:defRPr>
            </a:lvl1pPr>
            <a:lvl2pPr>
              <a:defRPr b="1"/>
            </a:lvl2pPr>
          </a:lstStyle>
          <a:p>
            <a:pPr lvl="0"/>
            <a:r>
              <a:t>Cliquez pour modifier les styles de texte Master</a:t>
            </a:r>
          </a:p>
        </p:txBody>
      </p:sp>
    </p:spTree>
    <p:extLst>
      <p:ext uri="{BB962C8B-B14F-4D97-AF65-F5344CB8AC3E}">
        <p14:creationId xmlns:p14="http://schemas.microsoft.com/office/powerpoint/2010/main" val="336864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2543773"/>
          </a:xfrm>
        </p:spPr>
        <p:txBody>
          <a:bodyPr>
            <a:spAutoFit/>
          </a:bodyPr>
          <a:lstStyle>
            <a:lvl1pPr>
              <a:defRPr sz="5800" kern="100" baseline="0">
                <a:solidFill>
                  <a:schemeClr val="bg1"/>
                </a:solidFill>
              </a:defRPr>
            </a:lvl1pPr>
          </a:lstStyle>
          <a:p>
            <a:r>
              <a:t>Cliquez pour modifier le style de titre Master</a:t>
            </a:r>
          </a:p>
        </p:txBody>
      </p:sp>
    </p:spTree>
    <p:extLst>
      <p:ext uri="{BB962C8B-B14F-4D97-AF65-F5344CB8AC3E}">
        <p14:creationId xmlns:p14="http://schemas.microsoft.com/office/powerpoint/2010/main" val="307210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cxnSp>
          <p:nvCxnSpPr>
            <p:cNvPr id="49" name="Straight Connector 48"/>
            <p:cNvCxnSpPr/>
            <p:nvPr userDrawn="1"/>
          </p:nvCxnSpPr>
          <p:spPr>
            <a:xfrm>
              <a:off x="4572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86868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11372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30062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95439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14305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279682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2990753"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363925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82907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4787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67033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32410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551276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653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35519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00896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19761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85139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80400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572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0" y="6858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0" y="61785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0" y="64071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H="1">
              <a:off x="0" y="34290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492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p>
            <a:r>
              <a:t>Cliquez pour modifier le style de titre Master</a:t>
            </a:r>
          </a:p>
        </p:txBody>
      </p:sp>
      <p:sp>
        <p:nvSpPr>
          <p:cNvPr id="34" name="Text Placeholder 33"/>
          <p:cNvSpPr>
            <a:spLocks noGrp="1"/>
          </p:cNvSpPr>
          <p:nvPr>
            <p:ph type="body" sz="quarter" idx="10" hasCustomPrompt="1"/>
          </p:nvPr>
        </p:nvSpPr>
        <p:spPr>
          <a:xfrm>
            <a:off x="457200" y="2319870"/>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37" name="Text Placeholder 36"/>
          <p:cNvSpPr>
            <a:spLocks noGrp="1"/>
          </p:cNvSpPr>
          <p:nvPr>
            <p:ph type="body" sz="quarter" idx="11"/>
          </p:nvPr>
        </p:nvSpPr>
        <p:spPr>
          <a:xfrm>
            <a:off x="3829050" y="685800"/>
            <a:ext cx="4857750" cy="1228028"/>
          </a:xfrm>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38" name="Text Placeholder 33"/>
          <p:cNvSpPr>
            <a:spLocks noGrp="1"/>
          </p:cNvSpPr>
          <p:nvPr>
            <p:ph type="body" sz="quarter" idx="12" hasCustomPrompt="1"/>
          </p:nvPr>
        </p:nvSpPr>
        <p:spPr>
          <a:xfrm>
            <a:off x="2140347" y="2319870"/>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40" name="Text Placeholder 33"/>
          <p:cNvSpPr>
            <a:spLocks noGrp="1"/>
          </p:cNvSpPr>
          <p:nvPr>
            <p:ph type="body" sz="quarter" idx="13" hasCustomPrompt="1"/>
          </p:nvPr>
        </p:nvSpPr>
        <p:spPr>
          <a:xfrm>
            <a:off x="3823494" y="2319870"/>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42" name="Text Placeholder 33"/>
          <p:cNvSpPr>
            <a:spLocks noGrp="1"/>
          </p:cNvSpPr>
          <p:nvPr>
            <p:ph type="body" sz="quarter" idx="14" hasCustomPrompt="1"/>
          </p:nvPr>
        </p:nvSpPr>
        <p:spPr>
          <a:xfrm>
            <a:off x="5506641" y="2319870"/>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44" name="Text Placeholder 33"/>
          <p:cNvSpPr>
            <a:spLocks noGrp="1"/>
          </p:cNvSpPr>
          <p:nvPr>
            <p:ph type="body" sz="quarter" idx="15" hasCustomPrompt="1"/>
          </p:nvPr>
        </p:nvSpPr>
        <p:spPr>
          <a:xfrm>
            <a:off x="7189787" y="2319870"/>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25" name="Text Placeholder 33"/>
          <p:cNvSpPr>
            <a:spLocks noGrp="1"/>
          </p:cNvSpPr>
          <p:nvPr>
            <p:ph type="body" sz="quarter" idx="21" hasCustomPrompt="1"/>
          </p:nvPr>
        </p:nvSpPr>
        <p:spPr>
          <a:xfrm>
            <a:off x="457200" y="2228136"/>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26" name="Text Placeholder 33"/>
          <p:cNvSpPr>
            <a:spLocks noGrp="1"/>
          </p:cNvSpPr>
          <p:nvPr>
            <p:ph type="body" sz="quarter" idx="22" hasCustomPrompt="1"/>
          </p:nvPr>
        </p:nvSpPr>
        <p:spPr>
          <a:xfrm>
            <a:off x="2140347" y="2228136"/>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27" name="Text Placeholder 33"/>
          <p:cNvSpPr>
            <a:spLocks noGrp="1"/>
          </p:cNvSpPr>
          <p:nvPr>
            <p:ph type="body" sz="quarter" idx="23" hasCustomPrompt="1"/>
          </p:nvPr>
        </p:nvSpPr>
        <p:spPr>
          <a:xfrm>
            <a:off x="3823494" y="2228136"/>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28" name="Text Placeholder 33"/>
          <p:cNvSpPr>
            <a:spLocks noGrp="1"/>
          </p:cNvSpPr>
          <p:nvPr>
            <p:ph type="body" sz="quarter" idx="24" hasCustomPrompt="1"/>
          </p:nvPr>
        </p:nvSpPr>
        <p:spPr>
          <a:xfrm>
            <a:off x="5506641" y="2228136"/>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29" name="Text Placeholder 33"/>
          <p:cNvSpPr>
            <a:spLocks noGrp="1"/>
          </p:cNvSpPr>
          <p:nvPr>
            <p:ph type="body" sz="quarter" idx="25" hasCustomPrompt="1"/>
          </p:nvPr>
        </p:nvSpPr>
        <p:spPr>
          <a:xfrm>
            <a:off x="7189787" y="2228136"/>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71" name="Text Placeholder 33"/>
          <p:cNvSpPr>
            <a:spLocks noGrp="1"/>
          </p:cNvSpPr>
          <p:nvPr>
            <p:ph type="body" sz="quarter" idx="31" hasCustomPrompt="1"/>
          </p:nvPr>
        </p:nvSpPr>
        <p:spPr>
          <a:xfrm>
            <a:off x="457200" y="4428069"/>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72" name="Text Placeholder 33"/>
          <p:cNvSpPr>
            <a:spLocks noGrp="1"/>
          </p:cNvSpPr>
          <p:nvPr>
            <p:ph type="body" sz="quarter" idx="32" hasCustomPrompt="1"/>
          </p:nvPr>
        </p:nvSpPr>
        <p:spPr>
          <a:xfrm>
            <a:off x="2140347" y="4428069"/>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73" name="Text Placeholder 33"/>
          <p:cNvSpPr>
            <a:spLocks noGrp="1"/>
          </p:cNvSpPr>
          <p:nvPr>
            <p:ph type="body" sz="quarter" idx="33" hasCustomPrompt="1"/>
          </p:nvPr>
        </p:nvSpPr>
        <p:spPr>
          <a:xfrm>
            <a:off x="3823494" y="4428069"/>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74" name="Text Placeholder 33"/>
          <p:cNvSpPr>
            <a:spLocks noGrp="1"/>
          </p:cNvSpPr>
          <p:nvPr>
            <p:ph type="body" sz="quarter" idx="34" hasCustomPrompt="1"/>
          </p:nvPr>
        </p:nvSpPr>
        <p:spPr>
          <a:xfrm>
            <a:off x="5506641" y="4428069"/>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75" name="Text Placeholder 33"/>
          <p:cNvSpPr>
            <a:spLocks noGrp="1"/>
          </p:cNvSpPr>
          <p:nvPr>
            <p:ph type="body" sz="quarter" idx="35" hasCustomPrompt="1"/>
          </p:nvPr>
        </p:nvSpPr>
        <p:spPr>
          <a:xfrm>
            <a:off x="7189787" y="4428069"/>
            <a:ext cx="1497013" cy="1083733"/>
          </a:xfrm>
        </p:spPr>
        <p:txBody>
          <a:bodyPr/>
          <a:lstStyle>
            <a:lvl1pPr>
              <a:buNone/>
              <a:defRPr sz="6600" b="1" i="0">
                <a:solidFill>
                  <a:schemeClr val="accent5"/>
                </a:solidFill>
                <a:latin typeface="+mj-lt"/>
              </a:defRPr>
            </a:lvl1pPr>
            <a:lvl2pPr>
              <a:buNone/>
            </a:lvl2pPr>
            <a:lvl3pPr>
              <a:buNone/>
            </a:lvl3pPr>
            <a:lvl4pPr marL="0" indent="0">
              <a:buNone/>
            </a:lvl4pPr>
            <a:lvl5pPr marL="171450" indent="0">
              <a:buNone/>
            </a:lvl5pPr>
          </a:lstStyle>
          <a:p>
            <a:pPr lvl="0"/>
            <a:r>
              <a:t>##</a:t>
            </a:r>
          </a:p>
        </p:txBody>
      </p:sp>
      <p:sp>
        <p:nvSpPr>
          <p:cNvPr id="76" name="Text Placeholder 33"/>
          <p:cNvSpPr>
            <a:spLocks noGrp="1"/>
          </p:cNvSpPr>
          <p:nvPr>
            <p:ph type="body" sz="quarter" idx="36" hasCustomPrompt="1"/>
          </p:nvPr>
        </p:nvSpPr>
        <p:spPr>
          <a:xfrm>
            <a:off x="457200" y="4336335"/>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77" name="Text Placeholder 33"/>
          <p:cNvSpPr>
            <a:spLocks noGrp="1"/>
          </p:cNvSpPr>
          <p:nvPr>
            <p:ph type="body" sz="quarter" idx="37" hasCustomPrompt="1"/>
          </p:nvPr>
        </p:nvSpPr>
        <p:spPr>
          <a:xfrm>
            <a:off x="2140347" y="4336335"/>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78" name="Text Placeholder 33"/>
          <p:cNvSpPr>
            <a:spLocks noGrp="1"/>
          </p:cNvSpPr>
          <p:nvPr>
            <p:ph type="body" sz="quarter" idx="38" hasCustomPrompt="1"/>
          </p:nvPr>
        </p:nvSpPr>
        <p:spPr>
          <a:xfrm>
            <a:off x="3823494" y="4336335"/>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79" name="Text Placeholder 33"/>
          <p:cNvSpPr>
            <a:spLocks noGrp="1"/>
          </p:cNvSpPr>
          <p:nvPr>
            <p:ph type="body" sz="quarter" idx="39" hasCustomPrompt="1"/>
          </p:nvPr>
        </p:nvSpPr>
        <p:spPr>
          <a:xfrm>
            <a:off x="5506641" y="4336335"/>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
        <p:nvSpPr>
          <p:cNvPr id="80" name="Text Placeholder 33"/>
          <p:cNvSpPr>
            <a:spLocks noGrp="1"/>
          </p:cNvSpPr>
          <p:nvPr>
            <p:ph type="body" sz="quarter" idx="40" hasCustomPrompt="1"/>
          </p:nvPr>
        </p:nvSpPr>
        <p:spPr>
          <a:xfrm>
            <a:off x="7189787" y="4336335"/>
            <a:ext cx="1497013" cy="295466"/>
          </a:xfrm>
        </p:spPr>
        <p:txBody>
          <a:bodyPr anchor="b">
            <a:noAutofit/>
          </a:bodyPr>
          <a:lstStyle>
            <a:lvl1pPr>
              <a:buNone/>
              <a:defRPr sz="1600" b="0" i="1">
                <a:solidFill>
                  <a:schemeClr val="bg2"/>
                </a:solidFill>
                <a:latin typeface="Corbel" panose="020B0503020204020204" pitchFamily="34" charset="0"/>
              </a:defRPr>
            </a:lvl1pPr>
            <a:lvl2pPr>
              <a:buNone/>
            </a:lvl2pPr>
            <a:lvl3pPr>
              <a:buNone/>
            </a:lvl3pPr>
            <a:lvl4pPr marL="0" indent="0">
              <a:buNone/>
            </a:lvl4pPr>
            <a:lvl5pPr marL="171450" indent="0">
              <a:buNone/>
            </a:lvl5pPr>
          </a:lstStyle>
          <a:p>
            <a:pPr lvl="0"/>
            <a:r>
              <a:t>Insérer</a:t>
            </a:r>
          </a:p>
        </p:txBody>
      </p:sp>
    </p:spTree>
    <p:extLst>
      <p:ext uri="{BB962C8B-B14F-4D97-AF65-F5344CB8AC3E}">
        <p14:creationId xmlns:p14="http://schemas.microsoft.com/office/powerpoint/2010/main" val="14197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Cliquez pour modifier le style de titre Master</a:t>
            </a:r>
          </a:p>
        </p:txBody>
      </p:sp>
      <p:sp>
        <p:nvSpPr>
          <p:cNvPr id="3" name="Content Placeholder 2"/>
          <p:cNvSpPr>
            <a:spLocks noGrp="1"/>
          </p:cNvSpPr>
          <p:nvPr>
            <p:ph idx="1"/>
          </p:nvPr>
        </p:nvSpPr>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t>Cliquez pour insérer l’attribution</a:t>
            </a:r>
          </a:p>
        </p:txBody>
      </p:sp>
    </p:spTree>
    <p:extLst>
      <p:ext uri="{BB962C8B-B14F-4D97-AF65-F5344CB8AC3E}">
        <p14:creationId xmlns:p14="http://schemas.microsoft.com/office/powerpoint/2010/main" val="303323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Cliquez pour modifier le style de titre Master</a:t>
            </a:r>
          </a:p>
        </p:txBody>
      </p:sp>
      <p:sp>
        <p:nvSpPr>
          <p:cNvPr id="3" name="Content Placeholder 2"/>
          <p:cNvSpPr>
            <a:spLocks noGrp="1"/>
          </p:cNvSpPr>
          <p:nvPr>
            <p:ph idx="1"/>
          </p:nvPr>
        </p:nvSpPr>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5" name="Content Placeholder 2"/>
          <p:cNvSpPr>
            <a:spLocks noGrp="1"/>
          </p:cNvSpPr>
          <p:nvPr>
            <p:ph idx="13"/>
          </p:nvPr>
        </p:nvSpPr>
        <p:spPr>
          <a:xfrm>
            <a:off x="1301262" y="3429000"/>
            <a:ext cx="2321755" cy="2749550"/>
          </a:xfrm>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t>Cliquez pour insérer l’attribution</a:t>
            </a:r>
          </a:p>
        </p:txBody>
      </p:sp>
    </p:spTree>
    <p:extLst>
      <p:ext uri="{BB962C8B-B14F-4D97-AF65-F5344CB8AC3E}">
        <p14:creationId xmlns:p14="http://schemas.microsoft.com/office/powerpoint/2010/main" val="392806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27585" y="3429000"/>
            <a:ext cx="485921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83775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Cliquez pour modifier le style de titre Master</a:t>
            </a:r>
          </a:p>
        </p:txBody>
      </p:sp>
      <p:sp>
        <p:nvSpPr>
          <p:cNvPr id="3" name="Content Placeholder 2"/>
          <p:cNvSpPr>
            <a:spLocks noGrp="1"/>
          </p:cNvSpPr>
          <p:nvPr>
            <p:ph idx="1"/>
          </p:nvPr>
        </p:nvSpPr>
        <p:spPr>
          <a:xfrm>
            <a:off x="3827585" y="685800"/>
            <a:ext cx="2321755" cy="5492750"/>
          </a:xfrm>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46" name="Content Placeholder 2"/>
          <p:cNvSpPr>
            <a:spLocks noGrp="1"/>
          </p:cNvSpPr>
          <p:nvPr>
            <p:ph idx="10"/>
          </p:nvPr>
        </p:nvSpPr>
        <p:spPr>
          <a:xfrm>
            <a:off x="6353908" y="685800"/>
            <a:ext cx="2332892" cy="5492750"/>
          </a:xfrm>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5"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t>Cliquez pour insérer l’attribution</a:t>
            </a:r>
          </a:p>
        </p:txBody>
      </p:sp>
    </p:spTree>
    <p:extLst>
      <p:ext uri="{BB962C8B-B14F-4D97-AF65-F5344CB8AC3E}">
        <p14:creationId xmlns:p14="http://schemas.microsoft.com/office/powerpoint/2010/main" val="273749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Cliquez pour modifier le style de titre Master</a:t>
            </a:r>
          </a:p>
        </p:txBody>
      </p:sp>
      <p:sp>
        <p:nvSpPr>
          <p:cNvPr id="9" name="Content Placeholder 2"/>
          <p:cNvSpPr>
            <a:spLocks noGrp="1"/>
          </p:cNvSpPr>
          <p:nvPr>
            <p:ph idx="1"/>
          </p:nvPr>
        </p:nvSpPr>
        <p:spPr>
          <a:xfrm>
            <a:off x="3827585" y="3429000"/>
            <a:ext cx="2321755" cy="2749550"/>
          </a:xfrm>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10" name="Content Placeholder 2"/>
          <p:cNvSpPr>
            <a:spLocks noGrp="1"/>
          </p:cNvSpPr>
          <p:nvPr>
            <p:ph idx="10"/>
          </p:nvPr>
        </p:nvSpPr>
        <p:spPr>
          <a:xfrm>
            <a:off x="6353908" y="3429000"/>
            <a:ext cx="2332892" cy="2749550"/>
          </a:xfrm>
        </p:spPr>
        <p:txBody>
          <a:bodyPr/>
          <a:lstStyle/>
          <a:p>
            <a:pPr lvl="0"/>
            <a:r>
              <a:t>Cliquez pour modifier les styles de texte Master</a:t>
            </a:r>
          </a:p>
          <a:p>
            <a:pPr lvl="1"/>
            <a:r>
              <a:t>Deuxième niveau</a:t>
            </a:r>
          </a:p>
          <a:p>
            <a:pPr lvl="2"/>
            <a:r>
              <a:t>Troisième niveau</a:t>
            </a:r>
          </a:p>
          <a:p>
            <a:pPr lvl="3"/>
            <a:r>
              <a:t>Quatrième niveau</a:t>
            </a:r>
          </a:p>
          <a:p>
            <a:pPr lvl="4"/>
            <a:r>
              <a:t>Cinquième niveau</a:t>
            </a:r>
          </a:p>
        </p:txBody>
      </p:sp>
      <p:sp>
        <p:nvSpPr>
          <p:cNvPr id="13"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t>Cliquez pour insérer l’attribution</a:t>
            </a:r>
          </a:p>
        </p:txBody>
      </p:sp>
    </p:spTree>
    <p:extLst>
      <p:ext uri="{BB962C8B-B14F-4D97-AF65-F5344CB8AC3E}">
        <p14:creationId xmlns:p14="http://schemas.microsoft.com/office/powerpoint/2010/main" val="181193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3827585"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0"/>
          </p:nvPr>
        </p:nvSpPr>
        <p:spPr>
          <a:xfrm>
            <a:off x="6353908" y="3429000"/>
            <a:ext cx="2332892"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1"/>
          </p:nvPr>
        </p:nvSpPr>
        <p:spPr>
          <a:xfrm>
            <a:off x="1301262"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2"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32792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hasCustomPrompt="1"/>
          </p:nvPr>
        </p:nvSpPr>
        <p:spPr>
          <a:xfrm>
            <a:off x="457200" y="6407150"/>
            <a:ext cx="75828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74890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3182052" cy="1228028"/>
          </a:xfrm>
          <a:prstGeom prst="rect">
            <a:avLst/>
          </a:prstGeom>
        </p:spPr>
        <p:txBody>
          <a:bodyPr vert="horz" wrap="square" lIns="0" tIns="0" rIns="0" bIns="0" anchor="t">
            <a:noAutofit/>
          </a:bodyPr>
          <a:lstStyle/>
          <a:p>
            <a:r>
              <a:t>Tous Cliquez pour modifier le titre principal Style</a:t>
            </a:r>
          </a:p>
        </p:txBody>
      </p:sp>
      <p:sp>
        <p:nvSpPr>
          <p:cNvPr id="3" name="Text Placeholder 2"/>
          <p:cNvSpPr>
            <a:spLocks noGrp="1"/>
          </p:cNvSpPr>
          <p:nvPr>
            <p:ph type="body" idx="1"/>
          </p:nvPr>
        </p:nvSpPr>
        <p:spPr>
          <a:xfrm>
            <a:off x="3829078" y="685800"/>
            <a:ext cx="4857722" cy="5492750"/>
          </a:xfrm>
          <a:prstGeom prst="rect">
            <a:avLst/>
          </a:prstGeom>
        </p:spPr>
        <p:txBody>
          <a:bodyPr vert="horz" lIns="0" tIns="0" rIns="0" bIns="0">
            <a:noAutofit/>
          </a:bodyPr>
          <a:lstStyle/>
          <a:p>
            <a:pPr lvl="0"/>
            <a:r>
              <a:t>Cliquez pour modifier les styles de texte Master</a:t>
            </a:r>
          </a:p>
          <a:p>
            <a:pPr lvl="1"/>
            <a:r>
              <a:t>Deuxième niveau</a:t>
            </a:r>
          </a:p>
          <a:p>
            <a:pPr lvl="2"/>
            <a:r>
              <a:t>Troisième niveau</a:t>
            </a:r>
          </a:p>
          <a:p>
            <a:pPr lvl="3"/>
            <a:r>
              <a:t>Quatrième niveau</a:t>
            </a:r>
          </a:p>
          <a:p>
            <a:pPr lvl="4"/>
            <a:r>
              <a:t>Cinquième niveau</a:t>
            </a:r>
          </a:p>
          <a:p>
            <a:pPr lvl="5"/>
            <a:r>
              <a:t>Sixième niveau</a:t>
            </a:r>
          </a:p>
          <a:p>
            <a:pPr lvl="6"/>
            <a:r>
              <a:t>Septième niveau</a:t>
            </a:r>
          </a:p>
          <a:p>
            <a:pPr lvl="7"/>
            <a:r>
              <a:t>Plus</a:t>
            </a:r>
          </a:p>
          <a:p>
            <a:pPr lvl="8"/>
            <a:r>
              <a:t>Plus</a:t>
            </a:r>
          </a:p>
        </p:txBody>
      </p:sp>
      <p:cxnSp>
        <p:nvCxnSpPr>
          <p:cNvPr id="69" name="Straight Connector 68"/>
          <p:cNvCxnSpPr/>
          <p:nvPr userDrawn="1"/>
        </p:nvCxnSpPr>
        <p:spPr>
          <a:xfrm>
            <a:off x="457200" y="460057"/>
            <a:ext cx="318205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8" y="460057"/>
            <a:ext cx="485772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a:off x="8561766" y="6397715"/>
            <a:ext cx="125034" cy="123111"/>
          </a:xfrm>
          <a:prstGeom prst="rect">
            <a:avLst/>
          </a:prstGeom>
          <a:noFill/>
        </p:spPr>
        <p:txBody>
          <a:bodyPr wrap="none" lIns="0" tIns="0" rIns="0" bIns="0">
            <a:spAutoFit/>
          </a:bodyPr>
          <a:lstStyle/>
          <a:p>
            <a:pPr algn="r"/>
            <a:fld id="{2385CB4A-7E96-44CA-B116-B71B544B697D}" type="slidenum">
              <a:rPr lang="en-US" sz="800" smtClean="0">
                <a:solidFill>
                  <a:schemeClr val="bg2"/>
                </a:solidFill>
              </a:rPr>
              <a:pPr algn="r"/>
              <a:t>‹#›</a:t>
            </a:fld>
            <a:endParaRPr sz="800">
              <a:solidFill>
                <a:schemeClr val="bg2"/>
              </a:solidFill>
            </a:endParaRPr>
          </a:p>
        </p:txBody>
      </p:sp>
      <p:sp>
        <p:nvSpPr>
          <p:cNvPr id="117" name="TextBox 116"/>
          <p:cNvSpPr txBox="1"/>
          <p:nvPr userDrawn="1"/>
        </p:nvSpPr>
        <p:spPr>
          <a:xfrm>
            <a:off x="8331889" y="6397715"/>
            <a:ext cx="24045" cy="123111"/>
          </a:xfrm>
          <a:prstGeom prst="rect">
            <a:avLst/>
          </a:prstGeom>
          <a:noFill/>
        </p:spPr>
        <p:txBody>
          <a:bodyPr wrap="none" lIns="0" tIns="0" rIns="0" bIns="0">
            <a:spAutoFit/>
          </a:bodyPr>
          <a:lstStyle/>
          <a:p>
            <a:pPr algn="r">
              <a:defRPr sz="800">
                <a:solidFill>
                  <a:schemeClr val="bg2"/>
                </a:solidFill>
              </a:defRPr>
            </a:pPr>
            <a:r>
              <a:t>|</a:t>
            </a:r>
          </a:p>
        </p:txBody>
      </p:sp>
    </p:spTree>
    <p:extLst>
      <p:ext uri="{BB962C8B-B14F-4D97-AF65-F5344CB8AC3E}">
        <p14:creationId xmlns:p14="http://schemas.microsoft.com/office/powerpoint/2010/main" val="372813708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6" r:id="rId4"/>
    <p:sldLayoutId id="2147483658" r:id="rId5"/>
    <p:sldLayoutId id="2147483650" r:id="rId6"/>
    <p:sldLayoutId id="2147483657" r:id="rId7"/>
    <p:sldLayoutId id="2147483659" r:id="rId8"/>
    <p:sldLayoutId id="2147483654" r:id="rId9"/>
    <p:sldLayoutId id="2147483660" r:id="rId10"/>
    <p:sldLayoutId id="2147483655" r:id="rId11"/>
  </p:sldLayoutIdLst>
  <p:txStyles>
    <p:titleStyle>
      <a:lvl1pPr algn="l" defTabSz="914400" rtl="0" eaLnBrk="1" latinLnBrk="0" hangingPunct="1">
        <a:lnSpc>
          <a:spcPct val="95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eige.europa.eu/gender-equality-index/2022" TargetMode="External"/><Relationship Id="rId7" Type="http://schemas.openxmlformats.org/officeDocument/2006/relationships/image" Target="../media/image14.jpeg"/><Relationship Id="rId2" Type="http://schemas.openxmlformats.org/officeDocument/2006/relationships/hyperlink" Target="https://commission.europa.eu/strategy-and-policy/policies/justice-and-fundamental-rights/gender-equality/gender-equality-strategy_en" TargetMode="External"/><Relationship Id="rId1" Type="http://schemas.openxmlformats.org/officeDocument/2006/relationships/slideLayout" Target="../slideLayouts/slideLayout6.xml"/><Relationship Id="rId6" Type="http://schemas.openxmlformats.org/officeDocument/2006/relationships/hyperlink" Target="https://gateproject.eu/" TargetMode="External"/><Relationship Id="rId5" Type="http://schemas.openxmlformats.org/officeDocument/2006/relationships/hyperlink" Target="https://education.ec.europa.eu/focus-topics/digital-education/action-plan" TargetMode="External"/><Relationship Id="rId4" Type="http://schemas.openxmlformats.org/officeDocument/2006/relationships/hyperlink" Target="https://education.ec.europa.eu/focus-topics/digital-education/action-plan/action-13?"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bEbs6I3eLw"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ducation.ec.europa.eu/news/ethical-guidelines-on-the-use-of-artificial-intelligence-and-data-in-teaching-and-learning-for-educator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38328" y="221764"/>
            <a:ext cx="4674736" cy="2445236"/>
          </a:xfrm>
        </p:spPr>
        <p:txBody>
          <a:bodyPr/>
          <a:lstStyle/>
          <a:p>
            <a:pPr>
              <a:defRPr sz="4400"/>
            </a:pPr>
            <a:r>
              <a:t>Autonomiser l’ÉDUCATION de vapeur Avec ai</a:t>
            </a:r>
          </a:p>
        </p:txBody>
      </p:sp>
      <p:sp>
        <p:nvSpPr>
          <p:cNvPr id="3" name="Text Placeholder 2"/>
          <p:cNvSpPr>
            <a:spLocks noGrp="1"/>
          </p:cNvSpPr>
          <p:nvPr>
            <p:ph type="body" sz="quarter" idx="10"/>
          </p:nvPr>
        </p:nvSpPr>
        <p:spPr>
          <a:xfrm>
            <a:off x="200416" y="3001385"/>
            <a:ext cx="5308928" cy="1761115"/>
          </a:xfrm>
        </p:spPr>
        <p:txBody>
          <a:bodyPr/>
          <a:lstStyle/>
          <a:p>
            <a:pPr>
              <a:buNone/>
              <a:defRPr sz="1800" kern="0">
                <a:solidFill>
                  <a:srgbClr val="000000"/>
                </a:solidFill>
                <a:effectLst/>
                <a:latin typeface="Avenir Normal"/>
                <a:ea typeface="Times New Roman" panose="02020603050405020304" pitchFamily="18" charset="0"/>
                <a:cs typeface="Times New Roman" panose="02020603050405020304" pitchFamily="18" charset="0"/>
              </a:defRPr>
            </a:pPr>
            <a:r>
              <a:t>L’IA peut fournir un apprentissage personnalisé aux étudiants et donner aux enseignants plus de temps pour se concentrer sur les aspects les plus importants de l’éducation</a:t>
            </a:r>
            <a:endParaRPr sz="1600" b="1" i="0"/>
          </a:p>
        </p:txBody>
      </p:sp>
      <p:sp>
        <p:nvSpPr>
          <p:cNvPr id="4" name="Text Placeholder 3"/>
          <p:cNvSpPr>
            <a:spLocks noGrp="1"/>
          </p:cNvSpPr>
          <p:nvPr>
            <p:ph type="body" sz="quarter" idx="11"/>
          </p:nvPr>
        </p:nvSpPr>
        <p:spPr>
          <a:xfrm>
            <a:off x="4281545" y="5181598"/>
            <a:ext cx="2377440" cy="1022351"/>
          </a:xfrm>
        </p:spPr>
        <p:txBody>
          <a:bodyPr/>
          <a:lstStyle/>
          <a:p>
            <a:pPr>
              <a:buNone/>
            </a:pPr>
            <a:r>
              <a:t>AVRIL 2023</a:t>
            </a:r>
          </a:p>
        </p:txBody>
      </p:sp>
      <p:sp>
        <p:nvSpPr>
          <p:cNvPr id="6" name="Text Placeholder 5"/>
          <p:cNvSpPr>
            <a:spLocks noGrp="1"/>
          </p:cNvSpPr>
          <p:nvPr>
            <p:ph type="body" sz="quarter" idx="12"/>
          </p:nvPr>
        </p:nvSpPr>
        <p:spPr>
          <a:xfrm>
            <a:off x="7421171" y="4762500"/>
            <a:ext cx="1252892" cy="745415"/>
          </a:xfrm>
        </p:spPr>
        <p:txBody>
          <a:bodyPr/>
          <a:lstStyle/>
          <a:p>
            <a:pPr>
              <a:buNone/>
            </a:pPr>
            <a:r>
              <a:t>Préparé par:Angela Cotoara</a:t>
            </a:r>
          </a:p>
        </p:txBody>
      </p:sp>
      <p:pic>
        <p:nvPicPr>
          <p:cNvPr id="1026" name="Picture 2" descr="C:\Users\Angela\Pictures\logo2.jpg"/>
          <p:cNvPicPr>
            <a:picLocks noChangeAspect="1" noChangeArrowheads="1"/>
          </p:cNvPicPr>
          <p:nvPr/>
        </p:nvPicPr>
        <p:blipFill>
          <a:blip r:embed="rId2" cstate="print"/>
          <a:srcRect/>
          <a:stretch>
            <a:fillRect/>
          </a:stretch>
        </p:blipFill>
        <p:spPr bwMode="auto">
          <a:xfrm>
            <a:off x="7008513" y="5623704"/>
            <a:ext cx="1665550" cy="580245"/>
          </a:xfrm>
          <a:prstGeom prst="rect">
            <a:avLst/>
          </a:prstGeom>
          <a:noFill/>
        </p:spPr>
      </p:pic>
      <p:sp>
        <p:nvSpPr>
          <p:cNvPr id="9" name="Rectangle 8"/>
          <p:cNvSpPr/>
          <p:nvPr/>
        </p:nvSpPr>
        <p:spPr>
          <a:xfrm>
            <a:off x="6383867" y="3567945"/>
            <a:ext cx="2290195" cy="646331"/>
          </a:xfrm>
          <a:prstGeom prst="rect">
            <a:avLst/>
          </a:prstGeom>
        </p:spPr>
        <p:txBody>
          <a:bodyPr wrap="square">
            <a:spAutoFit/>
          </a:bodyPr>
          <a:lstStyle/>
          <a:p>
            <a:pPr>
              <a:defRPr sz="1800">
                <a:solidFill>
                  <a:srgbClr val="000000"/>
                </a:solidFill>
                <a:latin typeface="Calibri" panose="020F0502020204030204" pitchFamily="34" charset="0"/>
              </a:defRPr>
            </a:pPr>
            <a:r>
              <a:t>2021-1-ES01-KA220-SCH-000032742</a:t>
            </a:r>
            <a:endParaRPr sz="1400" i="1">
              <a:solidFill>
                <a:schemeClr val="bg1"/>
              </a:solidFill>
            </a:endParaRPr>
          </a:p>
        </p:txBody>
      </p:sp>
      <p:pic>
        <p:nvPicPr>
          <p:cNvPr id="11" name="Picture 10">
            <a:extLst>
              <a:ext uri="{FF2B5EF4-FFF2-40B4-BE49-F238E27FC236}">
                <a16:creationId xmlns:a16="http://schemas.microsoft.com/office/drawing/2014/main" id="{A20A28E3-7ED9-A38B-B6B5-94D6D9C9AE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503" y="450496"/>
            <a:ext cx="1432560" cy="1926336"/>
          </a:xfrm>
          <a:prstGeom prst="rect">
            <a:avLst/>
          </a:prstGeom>
        </p:spPr>
      </p:pic>
      <p:pic>
        <p:nvPicPr>
          <p:cNvPr id="13" name="Picture 12">
            <a:extLst>
              <a:ext uri="{FF2B5EF4-FFF2-40B4-BE49-F238E27FC236}">
                <a16:creationId xmlns:a16="http://schemas.microsoft.com/office/drawing/2014/main" id="{F523DEBF-B202-BD24-4A83-13E3CE584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28" y="5404530"/>
            <a:ext cx="3712684" cy="799419"/>
          </a:xfrm>
          <a:prstGeom prst="rect">
            <a:avLst/>
          </a:prstGeom>
        </p:spPr>
      </p:pic>
      <p:sp>
        <p:nvSpPr>
          <p:cNvPr id="7" name="TextBox 6">
            <a:extLst>
              <a:ext uri="{FF2B5EF4-FFF2-40B4-BE49-F238E27FC236}">
                <a16:creationId xmlns:a16="http://schemas.microsoft.com/office/drawing/2014/main" id="{B3C8CE7B-A802-B354-D594-31AD293608C9}"/>
              </a:ext>
            </a:extLst>
          </p:cNvPr>
          <p:cNvSpPr txBox="1"/>
          <p:nvPr/>
        </p:nvSpPr>
        <p:spPr>
          <a:xfrm>
            <a:off x="200416" y="2667000"/>
            <a:ext cx="4674736" cy="671915"/>
          </a:xfrm>
          <a:prstGeom prst="rect">
            <a:avLst/>
          </a:prstGeom>
          <a:noFill/>
        </p:spPr>
        <p:txBody>
          <a:bodyPr wrap="square">
            <a:spAutoFit/>
          </a:bodyPr>
          <a:lstStyle/>
          <a:p>
            <a:pPr marL="0" marR="0">
              <a:lnSpc>
                <a:spcPct val="107000"/>
              </a:lnSpc>
              <a:spcBef>
                <a:spcPts val="0"/>
              </a:spcBef>
              <a:spcAft>
                <a:spcPts val="750"/>
              </a:spcAft>
              <a:defRPr sz="1800">
                <a:solidFill>
                  <a:srgbClr val="000000"/>
                </a:solidFill>
                <a:effectLst/>
                <a:latin typeface="Avenir Normal"/>
                <a:ea typeface="Times New Roman" panose="02020603050405020304" pitchFamily="18" charset="0"/>
                <a:cs typeface="Times New Roman" panose="02020603050405020304" pitchFamily="18" charset="0"/>
              </a:defRPr>
            </a:pPr>
            <a:r>
              <a:rPr dirty="0" err="1"/>
              <a:t>L’intelligence</a:t>
            </a:r>
            <a:r>
              <a:rPr dirty="0"/>
              <a:t> </a:t>
            </a:r>
            <a:r>
              <a:rPr dirty="0" err="1"/>
              <a:t>artificielle</a:t>
            </a:r>
            <a:r>
              <a:rPr dirty="0"/>
              <a:t> (IA) </a:t>
            </a:r>
            <a:r>
              <a:rPr dirty="0" err="1"/>
              <a:t>est</a:t>
            </a:r>
            <a:r>
              <a:rPr dirty="0"/>
              <a:t> </a:t>
            </a:r>
            <a:r>
              <a:rPr dirty="0" err="1"/>
              <a:t>extrêmement</a:t>
            </a:r>
            <a:r>
              <a:rPr dirty="0"/>
              <a:t> </a:t>
            </a:r>
            <a:r>
              <a:rPr dirty="0" err="1"/>
              <a:t>prometteuse</a:t>
            </a:r>
            <a:r>
              <a:rPr dirty="0"/>
              <a:t> pour </a:t>
            </a:r>
            <a:r>
              <a:rPr dirty="0" err="1"/>
              <a:t>améliorer</a:t>
            </a:r>
            <a:r>
              <a:rPr dirty="0"/>
              <a:t> </a:t>
            </a:r>
            <a:r>
              <a:rPr dirty="0" err="1"/>
              <a:t>nos</a:t>
            </a:r>
            <a:r>
              <a:rPr dirty="0"/>
              <a:t> </a:t>
            </a:r>
            <a:r>
              <a:rPr dirty="0" err="1"/>
              <a:t>systèmes</a:t>
            </a:r>
            <a:r>
              <a:rPr dirty="0"/>
              <a:t> </a:t>
            </a:r>
            <a:r>
              <a:rPr dirty="0" err="1"/>
              <a:t>éducatifs</a:t>
            </a:r>
            <a:r>
              <a:rPr dirty="0"/>
              <a:t>.</a:t>
            </a:r>
            <a:endParaRPr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708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1310"/>
            <a:ext cx="4229100" cy="4364181"/>
          </a:xfrm>
        </p:spPr>
        <p:txBody>
          <a:bodyPr/>
          <a:lstStyle/>
          <a:p>
            <a:pPr>
              <a:defRPr sz="4400"/>
            </a:pPr>
            <a:r>
              <a:t>03 </a:t>
            </a:r>
          </a:p>
        </p:txBody>
      </p:sp>
      <p:sp>
        <p:nvSpPr>
          <p:cNvPr id="3" name="Rectangle 2"/>
          <p:cNvSpPr/>
          <p:nvPr/>
        </p:nvSpPr>
        <p:spPr>
          <a:xfrm>
            <a:off x="5397500" y="4445000"/>
            <a:ext cx="2895600" cy="1754326"/>
          </a:xfrm>
          <a:prstGeom prst="rect">
            <a:avLst/>
          </a:prstGeom>
        </p:spPr>
        <p:txBody>
          <a:bodyPr wrap="square">
            <a:spAutoFit/>
          </a:bodyPr>
          <a:lstStyle/>
          <a:p>
            <a:pPr>
              <a:defRPr i="1"/>
            </a:pPr>
            <a:r>
              <a:t>SELFIE </a:t>
            </a:r>
          </a:p>
          <a:p>
            <a:pPr>
              <a:defRPr>
                <a:solidFill>
                  <a:srgbClr val="404040"/>
                </a:solidFill>
                <a:effectLst/>
                <a:latin typeface="Arial" panose="020B0604020202020204" pitchFamily="34" charset="0"/>
              </a:defRPr>
            </a:pPr>
            <a:r>
              <a:t>est un outil gratuit et personnalisable pour aider les écoles à réfléchir à la façon dont elles utilisent les technologies numériques pour soutenir l’apprentissage.</a:t>
            </a:r>
            <a:endParaRPr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685800"/>
            <a:ext cx="3302367" cy="1228028"/>
          </a:xfrm>
        </p:spPr>
        <p:txBody>
          <a:bodyPr/>
          <a:lstStyle/>
          <a:p>
            <a:r>
              <a:t>Introduction de la pensée informatique</a:t>
            </a:r>
            <a:endParaRPr>
              <a:solidFill>
                <a:schemeClr val="accent1"/>
              </a:solidFill>
            </a:endParaRPr>
          </a:p>
        </p:txBody>
      </p:sp>
      <p:sp>
        <p:nvSpPr>
          <p:cNvPr id="3" name="Content Placeholder 2"/>
          <p:cNvSpPr>
            <a:spLocks noGrp="1"/>
          </p:cNvSpPr>
          <p:nvPr>
            <p:ph idx="1"/>
          </p:nvPr>
        </p:nvSpPr>
        <p:spPr>
          <a:xfrm>
            <a:off x="3639251" y="685800"/>
            <a:ext cx="2431349" cy="5386500"/>
          </a:xfrm>
        </p:spPr>
        <p:txBody>
          <a:bodyPr/>
          <a:lstStyle/>
          <a:p>
            <a:pPr>
              <a:buNone/>
              <a:defRPr sz="1200">
                <a:solidFill>
                  <a:srgbClr val="0070C0"/>
                </a:solidFill>
                <a:effectLst/>
                <a:latin typeface="Arial" panose="020B0604020202020204" pitchFamily="34" charset="0"/>
              </a:defRPr>
            </a:pPr>
            <a:r>
              <a:rPr dirty="0"/>
              <a:t>La </a:t>
            </a:r>
            <a:r>
              <a:rPr dirty="0" err="1"/>
              <a:t>scolarité</a:t>
            </a:r>
            <a:r>
              <a:rPr dirty="0"/>
              <a:t>» doit </a:t>
            </a:r>
            <a:r>
              <a:rPr dirty="0" err="1"/>
              <a:t>être</a:t>
            </a:r>
            <a:r>
              <a:rPr dirty="0"/>
              <a:t> </a:t>
            </a:r>
            <a:r>
              <a:rPr dirty="0" err="1"/>
              <a:t>distinguée</a:t>
            </a:r>
            <a:r>
              <a:rPr dirty="0"/>
              <a:t> de l’«</a:t>
            </a:r>
            <a:r>
              <a:rPr dirty="0" err="1"/>
              <a:t>apprentissage</a:t>
            </a:r>
            <a:r>
              <a:rPr dirty="0"/>
              <a:t>»: Bien que la </a:t>
            </a:r>
            <a:r>
              <a:rPr dirty="0" err="1"/>
              <a:t>scolarité</a:t>
            </a:r>
            <a:r>
              <a:rPr dirty="0"/>
              <a:t> se </a:t>
            </a:r>
            <a:r>
              <a:rPr dirty="0" err="1"/>
              <a:t>déroule</a:t>
            </a:r>
            <a:r>
              <a:rPr dirty="0"/>
              <a:t> dans des </a:t>
            </a:r>
            <a:r>
              <a:rPr dirty="0" err="1"/>
              <a:t>environnements</a:t>
            </a:r>
            <a:r>
              <a:rPr dirty="0"/>
              <a:t> </a:t>
            </a:r>
            <a:r>
              <a:rPr dirty="0" err="1"/>
              <a:t>d’apprentissage</a:t>
            </a:r>
            <a:r>
              <a:rPr dirty="0"/>
              <a:t> </a:t>
            </a:r>
            <a:r>
              <a:rPr dirty="0" err="1"/>
              <a:t>structurés</a:t>
            </a:r>
            <a:r>
              <a:rPr dirty="0"/>
              <a:t> </a:t>
            </a:r>
            <a:r>
              <a:rPr dirty="0" err="1"/>
              <a:t>contenus</a:t>
            </a:r>
            <a:r>
              <a:rPr dirty="0"/>
              <a:t> dans un temps et un lieu fixes, </a:t>
            </a:r>
            <a:r>
              <a:rPr dirty="0" err="1"/>
              <a:t>l’apprentissage</a:t>
            </a:r>
            <a:r>
              <a:rPr dirty="0"/>
              <a:t> se </a:t>
            </a:r>
            <a:r>
              <a:rPr dirty="0" err="1"/>
              <a:t>déroule</a:t>
            </a:r>
            <a:r>
              <a:rPr dirty="0"/>
              <a:t> de manière continue, </a:t>
            </a:r>
            <a:r>
              <a:rPr dirty="0" err="1"/>
              <a:t>indépendamment</a:t>
            </a:r>
            <a:r>
              <a:rPr dirty="0"/>
              <a:t> de </a:t>
            </a:r>
            <a:r>
              <a:rPr dirty="0" err="1"/>
              <a:t>l’heure</a:t>
            </a:r>
            <a:r>
              <a:rPr dirty="0"/>
              <a:t> et du lieu. Avec </a:t>
            </a:r>
            <a:r>
              <a:rPr dirty="0" err="1"/>
              <a:t>l’existence</a:t>
            </a:r>
            <a:r>
              <a:rPr dirty="0"/>
              <a:t> des technologies mobiles, par </a:t>
            </a:r>
            <a:r>
              <a:rPr dirty="0" err="1"/>
              <a:t>exemple</a:t>
            </a:r>
            <a:r>
              <a:rPr dirty="0"/>
              <a:t>, il </a:t>
            </a:r>
            <a:r>
              <a:rPr dirty="0" err="1"/>
              <a:t>est</a:t>
            </a:r>
            <a:r>
              <a:rPr dirty="0"/>
              <a:t> </a:t>
            </a:r>
            <a:r>
              <a:rPr dirty="0" err="1"/>
              <a:t>devenu</a:t>
            </a:r>
            <a:r>
              <a:rPr dirty="0"/>
              <a:t> encore plus </a:t>
            </a:r>
            <a:r>
              <a:rPr dirty="0" err="1"/>
              <a:t>évident</a:t>
            </a:r>
            <a:r>
              <a:rPr dirty="0"/>
              <a:t> que </a:t>
            </a:r>
            <a:r>
              <a:rPr dirty="0" err="1"/>
              <a:t>l’apprentissage</a:t>
            </a:r>
            <a:r>
              <a:rPr dirty="0"/>
              <a:t> </a:t>
            </a:r>
            <a:r>
              <a:rPr dirty="0" err="1"/>
              <a:t>peut</a:t>
            </a:r>
            <a:r>
              <a:rPr dirty="0"/>
              <a:t> se </a:t>
            </a:r>
            <a:r>
              <a:rPr dirty="0" err="1"/>
              <a:t>produire</a:t>
            </a:r>
            <a:r>
              <a:rPr dirty="0"/>
              <a:t> bien </a:t>
            </a:r>
            <a:r>
              <a:rPr dirty="0" err="1"/>
              <a:t>en</a:t>
            </a:r>
            <a:r>
              <a:rPr dirty="0"/>
              <a:t> dehors des </a:t>
            </a:r>
            <a:r>
              <a:rPr dirty="0" err="1"/>
              <a:t>limites</a:t>
            </a:r>
            <a:r>
              <a:rPr dirty="0"/>
              <a:t> des </a:t>
            </a:r>
            <a:r>
              <a:rPr dirty="0" err="1"/>
              <a:t>établissements</a:t>
            </a:r>
            <a:r>
              <a:rPr dirty="0"/>
              <a:t> </a:t>
            </a:r>
            <a:r>
              <a:rPr dirty="0" err="1"/>
              <a:t>d’enseignement</a:t>
            </a:r>
            <a:r>
              <a:rPr dirty="0"/>
              <a:t> </a:t>
            </a:r>
            <a:r>
              <a:rPr dirty="0" err="1"/>
              <a:t>traditionnels</a:t>
            </a:r>
            <a:r>
              <a:rPr dirty="0"/>
              <a:t> </a:t>
            </a:r>
            <a:r>
              <a:rPr dirty="0" err="1"/>
              <a:t>en</a:t>
            </a:r>
            <a:r>
              <a:rPr dirty="0"/>
              <a:t> </a:t>
            </a:r>
            <a:r>
              <a:rPr dirty="0" err="1"/>
              <a:t>brique</a:t>
            </a:r>
            <a:r>
              <a:rPr dirty="0"/>
              <a:t> et mortier (Woolf et al., 2013). Les </a:t>
            </a:r>
            <a:r>
              <a:rPr dirty="0" err="1"/>
              <a:t>cours</a:t>
            </a:r>
            <a:r>
              <a:rPr dirty="0"/>
              <a:t> </a:t>
            </a:r>
            <a:r>
              <a:rPr dirty="0" err="1"/>
              <a:t>en</a:t>
            </a:r>
            <a:r>
              <a:rPr dirty="0"/>
              <a:t> </a:t>
            </a:r>
            <a:r>
              <a:rPr dirty="0" err="1"/>
              <a:t>ligne</a:t>
            </a:r>
            <a:r>
              <a:rPr dirty="0"/>
              <a:t> </a:t>
            </a:r>
            <a:r>
              <a:rPr dirty="0" err="1"/>
              <a:t>massivement</a:t>
            </a:r>
            <a:r>
              <a:rPr dirty="0"/>
              <a:t> </a:t>
            </a:r>
            <a:r>
              <a:rPr dirty="0" err="1"/>
              <a:t>ouverts</a:t>
            </a:r>
            <a:r>
              <a:rPr dirty="0"/>
              <a:t> (MOOC) et les </a:t>
            </a:r>
            <a:r>
              <a:rPr dirty="0" err="1"/>
              <a:t>plateformes</a:t>
            </a:r>
            <a:r>
              <a:rPr dirty="0"/>
              <a:t> </a:t>
            </a:r>
            <a:r>
              <a:rPr dirty="0" err="1"/>
              <a:t>d’apprentissage</a:t>
            </a:r>
            <a:r>
              <a:rPr dirty="0"/>
              <a:t> </a:t>
            </a:r>
            <a:r>
              <a:rPr dirty="0" err="1"/>
              <a:t>en</a:t>
            </a:r>
            <a:r>
              <a:rPr dirty="0"/>
              <a:t> </a:t>
            </a:r>
            <a:r>
              <a:rPr dirty="0" err="1"/>
              <a:t>ligne</a:t>
            </a:r>
            <a:r>
              <a:rPr dirty="0"/>
              <a:t> </a:t>
            </a:r>
            <a:r>
              <a:rPr dirty="0" err="1"/>
              <a:t>telles</a:t>
            </a:r>
            <a:r>
              <a:rPr dirty="0"/>
              <a:t> que Khan Academy </a:t>
            </a:r>
            <a:r>
              <a:rPr dirty="0" err="1"/>
              <a:t>sont</a:t>
            </a:r>
            <a:r>
              <a:rPr dirty="0"/>
              <a:t> des </a:t>
            </a:r>
            <a:r>
              <a:rPr dirty="0" err="1"/>
              <a:t>canaux</a:t>
            </a:r>
            <a:r>
              <a:rPr dirty="0"/>
              <a:t> </a:t>
            </a:r>
            <a:r>
              <a:rPr dirty="0" err="1"/>
              <a:t>alternatifs</a:t>
            </a:r>
            <a:r>
              <a:rPr dirty="0"/>
              <a:t> par </a:t>
            </a:r>
            <a:r>
              <a:rPr dirty="0" err="1"/>
              <a:t>lesquels</a:t>
            </a:r>
            <a:r>
              <a:rPr dirty="0"/>
              <a:t> les </a:t>
            </a:r>
            <a:r>
              <a:rPr dirty="0" err="1"/>
              <a:t>individus</a:t>
            </a:r>
            <a:r>
              <a:rPr dirty="0"/>
              <a:t> </a:t>
            </a:r>
            <a:r>
              <a:rPr dirty="0" err="1"/>
              <a:t>peuvent</a:t>
            </a:r>
            <a:r>
              <a:rPr dirty="0"/>
              <a:t> </a:t>
            </a:r>
            <a:r>
              <a:rPr dirty="0" err="1"/>
              <a:t>accéder</a:t>
            </a:r>
            <a:r>
              <a:rPr dirty="0"/>
              <a:t> </a:t>
            </a:r>
            <a:r>
              <a:rPr dirty="0" err="1"/>
              <a:t>à</a:t>
            </a:r>
            <a:r>
              <a:rPr dirty="0"/>
              <a:t> </a:t>
            </a:r>
            <a:r>
              <a:rPr dirty="0" err="1"/>
              <a:t>une</a:t>
            </a:r>
            <a:r>
              <a:rPr dirty="0"/>
              <a:t> formation sur les </a:t>
            </a:r>
            <a:r>
              <a:rPr dirty="0" err="1"/>
              <a:t>compétences</a:t>
            </a:r>
            <a:r>
              <a:rPr dirty="0"/>
              <a:t> </a:t>
            </a:r>
            <a:r>
              <a:rPr dirty="0" err="1"/>
              <a:t>liées</a:t>
            </a:r>
            <a:r>
              <a:rPr dirty="0"/>
              <a:t> </a:t>
            </a:r>
            <a:r>
              <a:rPr dirty="0" err="1"/>
              <a:t>à</a:t>
            </a:r>
            <a:r>
              <a:rPr dirty="0"/>
              <a:t> </a:t>
            </a:r>
            <a:r>
              <a:rPr dirty="0" err="1"/>
              <a:t>l’IA</a:t>
            </a:r>
            <a:r>
              <a:rPr dirty="0"/>
              <a:t>, avec </a:t>
            </a:r>
            <a:r>
              <a:rPr dirty="0" err="1"/>
              <a:t>diverses</a:t>
            </a:r>
            <a:r>
              <a:rPr dirty="0"/>
              <a:t> </a:t>
            </a:r>
            <a:r>
              <a:rPr dirty="0" err="1"/>
              <a:t>universités</a:t>
            </a:r>
            <a:r>
              <a:rPr dirty="0"/>
              <a:t> proposant des </a:t>
            </a:r>
            <a:r>
              <a:rPr dirty="0" err="1"/>
              <a:t>cours</a:t>
            </a:r>
            <a:r>
              <a:rPr dirty="0"/>
              <a:t> </a:t>
            </a:r>
            <a:r>
              <a:rPr dirty="0" err="1"/>
              <a:t>en</a:t>
            </a:r>
            <a:r>
              <a:rPr dirty="0"/>
              <a:t> </a:t>
            </a:r>
            <a:r>
              <a:rPr dirty="0" err="1"/>
              <a:t>ligne</a:t>
            </a:r>
            <a:r>
              <a:rPr dirty="0"/>
              <a:t> sur la </a:t>
            </a:r>
            <a:r>
              <a:rPr dirty="0" err="1"/>
              <a:t>programmation</a:t>
            </a:r>
            <a:r>
              <a:rPr dirty="0"/>
              <a:t>, la science des </a:t>
            </a:r>
            <a:r>
              <a:rPr dirty="0" err="1"/>
              <a:t>données</a:t>
            </a:r>
            <a:r>
              <a:rPr dirty="0"/>
              <a:t> et </a:t>
            </a:r>
            <a:r>
              <a:rPr dirty="0" err="1"/>
              <a:t>l’apprentissage</a:t>
            </a:r>
            <a:r>
              <a:rPr dirty="0"/>
              <a:t> </a:t>
            </a:r>
            <a:r>
              <a:rPr dirty="0" err="1"/>
              <a:t>automatique</a:t>
            </a:r>
            <a:r>
              <a:rPr dirty="0"/>
              <a:t>, par </a:t>
            </a:r>
            <a:r>
              <a:rPr dirty="0" err="1"/>
              <a:t>exemple</a:t>
            </a:r>
            <a:r>
              <a:rPr dirty="0"/>
              <a:t>.</a:t>
            </a:r>
            <a:endParaRPr sz="1200" dirty="0">
              <a:solidFill>
                <a:srgbClr val="0070C0"/>
              </a:solidFill>
            </a:endParaRPr>
          </a:p>
          <a:p>
            <a:endParaRPr dirty="0">
              <a:solidFill>
                <a:srgbClr val="0070C0"/>
              </a:solidFill>
            </a:endParaRPr>
          </a:p>
          <a:p>
            <a:endParaRPr dirty="0">
              <a:solidFill>
                <a:srgbClr val="0070C0"/>
              </a:solidFill>
            </a:endParaRPr>
          </a:p>
        </p:txBody>
      </p:sp>
      <p:sp>
        <p:nvSpPr>
          <p:cNvPr id="4" name="Content Placeholder 3"/>
          <p:cNvSpPr>
            <a:spLocks noGrp="1"/>
          </p:cNvSpPr>
          <p:nvPr>
            <p:ph idx="10"/>
          </p:nvPr>
        </p:nvSpPr>
        <p:spPr>
          <a:xfrm>
            <a:off x="6353908" y="792050"/>
            <a:ext cx="2332892" cy="5386500"/>
          </a:xfrm>
        </p:spPr>
        <p:txBody>
          <a:bodyPr/>
          <a:lstStyle/>
          <a:p>
            <a:pPr>
              <a:defRPr>
                <a:effectLst/>
                <a:latin typeface="Arial" panose="020B0604020202020204" pitchFamily="34" charset="0"/>
              </a:defRPr>
            </a:pPr>
            <a:r>
              <a:rPr sz="1200">
                <a:solidFill>
                  <a:srgbClr val="0070C0"/>
                </a:solidFill>
              </a:rPr>
              <a:t>Coursera, edX, iversity, Future Learn, Udacity, CognitiveClass.ai, etc. sont des exemples de telles plateformes qui, dans certains cas, disent qu’elles appliquent la PNL (traitement du langage naturel) et l’apprentissage automatique en combinaison avec Crowdsourcing, par exemple, pour classer des réponses courtes, des exercices de codage, du vocabulaire et même générer automatiquement des questions «wh» (qui/quoi/quand/où/pourquoi/pourquoi).</a:t>
            </a:r>
            <a:r>
              <a:t> Les</a:t>
            </a:r>
            <a:r>
              <a:rPr sz="1200">
                <a:solidFill>
                  <a:srgbClr val="0070C0"/>
                </a:solidFill>
              </a:rPr>
              <a:t>MOOC peuvent être considérés comme relevant d’une catégorie plus large de «environnements d’apprentissage à grande échelle». Outre les exemples de plateformes MOOC formelles donnés ci-dessus, d’autres systèmes moins formels, généralement basés sur les communautés, ont un impact pertinent sur le nombre de personnes qui apprennent.</a:t>
            </a:r>
          </a:p>
          <a:p>
            <a:pPr lvl="0"/>
            <a:endParaRPr sz="1200">
              <a:solidFill>
                <a:srgbClr val="0070C0"/>
              </a:solidFill>
            </a:endParaRPr>
          </a:p>
          <a:p>
            <a:pPr lvl="0"/>
            <a:endParaRPr sz="1200">
              <a:solidFill>
                <a:srgbClr val="0070C0"/>
              </a:solidFill>
            </a:endParaRPr>
          </a:p>
          <a:p>
            <a:pPr lvl="0"/>
            <a:endParaRPr sz="1200">
              <a:solidFill>
                <a:srgbClr val="0070C0"/>
              </a:solidFill>
            </a:endParaRPr>
          </a:p>
          <a:p>
            <a:pPr lvl="0"/>
            <a:endParaRPr sz="1200">
              <a:solidFill>
                <a:srgbClr val="0070C0"/>
              </a:solidFill>
            </a:endParaRPr>
          </a:p>
          <a:p>
            <a:pPr lvl="0"/>
            <a:endParaRPr sz="1200">
              <a:solidFill>
                <a:srgbClr val="0070C0"/>
              </a:solidFill>
            </a:endParaRPr>
          </a:p>
          <a:p>
            <a:endParaRPr sz="1200">
              <a:solidFill>
                <a:srgbClr val="0070C0"/>
              </a:solidFill>
            </a:endParaRPr>
          </a:p>
          <a:p>
            <a:endParaRPr sz="1200">
              <a:solidFill>
                <a:srgbClr val="0070C0"/>
              </a:solidFill>
            </a:endParaRPr>
          </a:p>
        </p:txBody>
      </p:sp>
      <p:sp>
        <p:nvSpPr>
          <p:cNvPr id="6" name="Rectangle 5"/>
          <p:cNvSpPr/>
          <p:nvPr/>
        </p:nvSpPr>
        <p:spPr>
          <a:xfrm>
            <a:off x="336884" y="5241303"/>
            <a:ext cx="3302367" cy="830997"/>
          </a:xfrm>
          <a:prstGeom prst="rect">
            <a:avLst/>
          </a:prstGeom>
        </p:spPr>
        <p:txBody>
          <a:bodyPr wrap="square">
            <a:spAutoFit/>
          </a:bodyPr>
          <a:lstStyle/>
          <a:p>
            <a:pPr>
              <a:defRPr sz="1200"/>
            </a:pPr>
            <a:r>
              <a:rPr>
                <a:solidFill>
                  <a:schemeClr val="tx1">
                    <a:lumMod val="65000"/>
                    <a:lumOff val="35000"/>
                  </a:schemeClr>
                </a:solidFill>
              </a:rPr>
              <a:t>NB. </a:t>
            </a:r>
            <a:r>
              <a:rPr>
                <a:effectLst/>
                <a:latin typeface="Arial" panose="020B0604020202020204" pitchFamily="34" charset="0"/>
              </a:rPr>
              <a:t>Les services alimentés par l’IA sont déjà devenus répandus dans la vie humaine dans de nombreux endroits, y compris dans les pays les moins avancés.</a:t>
            </a:r>
            <a:endParaRPr sz="1200">
              <a:solidFill>
                <a:schemeClr val="tx1">
                  <a:lumMod val="65000"/>
                  <a:lumOff val="35000"/>
                </a:schemeClr>
              </a:solidFill>
            </a:endParaRPr>
          </a:p>
        </p:txBody>
      </p:sp>
      <p:pic>
        <p:nvPicPr>
          <p:cNvPr id="5122" name="Picture 2" descr="Computational Thinking – Teacher in Training">
            <a:extLst>
              <a:ext uri="{FF2B5EF4-FFF2-40B4-BE49-F238E27FC236}">
                <a16:creationId xmlns:a16="http://schemas.microsoft.com/office/drawing/2014/main" id="{43CBD43D-F96B-4229-5C44-E46DE9C78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84" y="2065867"/>
            <a:ext cx="3196838" cy="2751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935928"/>
          </a:xfrm>
        </p:spPr>
        <p:txBody>
          <a:bodyPr/>
          <a:lstStyle/>
          <a:p>
            <a:r>
              <a:t>Stratégie en faveur de l’égalité entre les hommes et les femmes 2020-2025</a:t>
            </a:r>
          </a:p>
        </p:txBody>
      </p:sp>
      <p:sp>
        <p:nvSpPr>
          <p:cNvPr id="3" name="Content Placeholder 2"/>
          <p:cNvSpPr>
            <a:spLocks noGrp="1"/>
          </p:cNvSpPr>
          <p:nvPr>
            <p:ph idx="1"/>
          </p:nvPr>
        </p:nvSpPr>
        <p:spPr>
          <a:xfrm>
            <a:off x="209178" y="1913828"/>
            <a:ext cx="4803589" cy="1210372"/>
          </a:xfrm>
        </p:spPr>
        <p:txBody>
          <a:bodyPr/>
          <a:lstStyle/>
          <a:p>
            <a:pPr>
              <a:defRPr sz="2400"/>
            </a:pPr>
            <a:r>
              <a:t> </a:t>
            </a:r>
          </a:p>
          <a:p>
            <a:endParaRPr/>
          </a:p>
        </p:txBody>
      </p:sp>
      <p:sp>
        <p:nvSpPr>
          <p:cNvPr id="4" name="Content Placeholder 3"/>
          <p:cNvSpPr>
            <a:spLocks noGrp="1"/>
          </p:cNvSpPr>
          <p:nvPr>
            <p:ph idx="10"/>
          </p:nvPr>
        </p:nvSpPr>
        <p:spPr>
          <a:xfrm>
            <a:off x="4842933" y="685800"/>
            <a:ext cx="3843867" cy="5492750"/>
          </a:xfrm>
        </p:spPr>
        <p:txBody>
          <a:bodyPr/>
          <a:lstStyle/>
          <a:p>
            <a:pPr>
              <a:defRPr sz="1200">
                <a:solidFill>
                  <a:srgbClr val="0070C0"/>
                </a:solidFill>
                <a:effectLst/>
                <a:latin typeface="Montserrat" panose="00000500000000000000" pitchFamily="2" charset="0"/>
              </a:defRPr>
            </a:pPr>
            <a:r>
              <a:rPr dirty="0"/>
              <a:t>L’UE a </a:t>
            </a:r>
            <a:r>
              <a:rPr dirty="0" err="1"/>
              <a:t>lancé</a:t>
            </a:r>
            <a:r>
              <a:rPr dirty="0"/>
              <a:t> un certain </a:t>
            </a:r>
            <a:r>
              <a:rPr dirty="0" err="1"/>
              <a:t>nombre</a:t>
            </a:r>
            <a:r>
              <a:rPr dirty="0"/>
              <a:t> </a:t>
            </a:r>
            <a:r>
              <a:rPr dirty="0" err="1"/>
              <a:t>d’initiatives</a:t>
            </a:r>
            <a:r>
              <a:rPr dirty="0"/>
              <a:t> politiques </a:t>
            </a:r>
            <a:r>
              <a:rPr dirty="0" err="1"/>
              <a:t>en</a:t>
            </a:r>
            <a:r>
              <a:rPr dirty="0"/>
              <a:t> </a:t>
            </a:r>
            <a:r>
              <a:rPr dirty="0" err="1"/>
              <a:t>faveur</a:t>
            </a:r>
            <a:r>
              <a:rPr dirty="0"/>
              <a:t> </a:t>
            </a:r>
            <a:r>
              <a:rPr dirty="0" err="1"/>
              <a:t>d’une</a:t>
            </a:r>
            <a:r>
              <a:rPr dirty="0"/>
              <a:t> plus </a:t>
            </a:r>
            <a:r>
              <a:rPr dirty="0" err="1"/>
              <a:t>grande</a:t>
            </a:r>
            <a:r>
              <a:rPr dirty="0"/>
              <a:t> égalité entre les femmes et les hommes. La </a:t>
            </a:r>
            <a:r>
              <a:rPr dirty="0" err="1"/>
              <a:t>stratégie</a:t>
            </a:r>
            <a:r>
              <a:rPr dirty="0"/>
              <a:t> </a:t>
            </a:r>
            <a:r>
              <a:rPr dirty="0" err="1"/>
              <a:t>en</a:t>
            </a:r>
            <a:r>
              <a:rPr dirty="0"/>
              <a:t> </a:t>
            </a:r>
            <a:r>
              <a:rPr dirty="0" err="1"/>
              <a:t>faveur</a:t>
            </a:r>
            <a:r>
              <a:rPr dirty="0"/>
              <a:t> de </a:t>
            </a:r>
            <a:r>
              <a:rPr dirty="0">
                <a:hlinkClick r:id="rId2" tooltip="britsh english ">
                  <a:extLst>
                    <a:ext uri="{A12FA001-AC4F-418D-AE19-62706E023703}">
                      <ahyp:hlinkClr xmlns:ahyp="http://schemas.microsoft.com/office/drawing/2018/hyperlinkcolor" val="tx"/>
                    </a:ext>
                  </a:extLst>
                </a:hlinkClick>
              </a:rPr>
              <a:t>l’égalité entre les hommes et les </a:t>
            </a:r>
            <a:r>
              <a:rPr dirty="0">
                <a:hlinkClick r:id="rId3" tooltip="EIGE website">
                  <a:extLst>
                    <a:ext uri="{A12FA001-AC4F-418D-AE19-62706E023703}">
                      <ahyp:hlinkClr xmlns:ahyp="http://schemas.microsoft.com/office/drawing/2018/hyperlinkcolor" val="tx"/>
                    </a:ext>
                  </a:extLst>
                </a:hlinkClick>
              </a:rPr>
              <a:t>femmes 2020-2025</a:t>
            </a:r>
            <a:r>
              <a:rPr dirty="0">
                <a:hlinkClick r:id="rId2" tooltip="britsh english ">
                  <a:extLst>
                    <a:ext uri="{A12FA001-AC4F-418D-AE19-62706E023703}">
                      <ahyp:hlinkClr xmlns:ahyp="http://schemas.microsoft.com/office/drawing/2018/hyperlinkcolor" val="tx"/>
                    </a:ext>
                  </a:extLst>
                </a:hlinkClick>
              </a:rPr>
              <a:t> et l’indice d’égalité entre les hommes et les femmes 2022</a:t>
            </a:r>
            <a:r>
              <a:rPr dirty="0"/>
              <a:t> </a:t>
            </a:r>
            <a:r>
              <a:rPr dirty="0" err="1"/>
              <a:t>sont</a:t>
            </a:r>
            <a:r>
              <a:rPr dirty="0"/>
              <a:t> deux </a:t>
            </a:r>
            <a:r>
              <a:rPr dirty="0" err="1"/>
              <a:t>mesures</a:t>
            </a:r>
            <a:r>
              <a:rPr dirty="0"/>
              <a:t> </a:t>
            </a:r>
            <a:r>
              <a:rPr dirty="0" err="1"/>
              <a:t>visant</a:t>
            </a:r>
            <a:r>
              <a:rPr dirty="0"/>
              <a:t> </a:t>
            </a:r>
            <a:r>
              <a:rPr dirty="0" err="1"/>
              <a:t>à</a:t>
            </a:r>
            <a:r>
              <a:rPr dirty="0"/>
              <a:t> </a:t>
            </a:r>
            <a:r>
              <a:rPr dirty="0" err="1"/>
              <a:t>combler</a:t>
            </a:r>
            <a:r>
              <a:rPr dirty="0"/>
              <a:t> </a:t>
            </a:r>
            <a:r>
              <a:rPr dirty="0" err="1"/>
              <a:t>l’écart</a:t>
            </a:r>
            <a:r>
              <a:rPr dirty="0"/>
              <a:t> entre les hommes et les femmes </a:t>
            </a:r>
            <a:r>
              <a:rPr dirty="0" err="1"/>
              <a:t>en</a:t>
            </a:r>
            <a:r>
              <a:rPr dirty="0"/>
              <a:t> </a:t>
            </a:r>
            <a:r>
              <a:rPr dirty="0" err="1"/>
              <a:t>général</a:t>
            </a:r>
            <a:r>
              <a:rPr dirty="0"/>
              <a:t>. </a:t>
            </a:r>
            <a:r>
              <a:rPr dirty="0" err="1"/>
              <a:t>En</a:t>
            </a:r>
            <a:r>
              <a:rPr dirty="0"/>
              <a:t> </a:t>
            </a:r>
            <a:r>
              <a:rPr dirty="0" err="1"/>
              <a:t>ce</a:t>
            </a:r>
            <a:r>
              <a:rPr dirty="0"/>
              <a:t> qui </a:t>
            </a:r>
            <a:r>
              <a:rPr dirty="0" err="1"/>
              <a:t>concerne</a:t>
            </a:r>
            <a:r>
              <a:rPr dirty="0"/>
              <a:t> le </a:t>
            </a:r>
            <a:r>
              <a:rPr dirty="0" err="1"/>
              <a:t>secteur</a:t>
            </a:r>
            <a:r>
              <a:rPr dirty="0"/>
              <a:t> de </a:t>
            </a:r>
            <a:r>
              <a:rPr dirty="0" err="1"/>
              <a:t>l’éducation</a:t>
            </a:r>
            <a:r>
              <a:rPr dirty="0"/>
              <a:t>, la Commission </a:t>
            </a:r>
            <a:r>
              <a:rPr dirty="0" err="1"/>
              <a:t>européenne</a:t>
            </a:r>
            <a:r>
              <a:rPr dirty="0"/>
              <a:t> </a:t>
            </a:r>
            <a:r>
              <a:rPr dirty="0" err="1"/>
              <a:t>s’emploie</a:t>
            </a:r>
            <a:r>
              <a:rPr dirty="0"/>
              <a:t> </a:t>
            </a:r>
            <a:r>
              <a:rPr dirty="0" err="1"/>
              <a:t>à</a:t>
            </a:r>
            <a:r>
              <a:rPr dirty="0"/>
              <a:t> </a:t>
            </a:r>
            <a:r>
              <a:rPr dirty="0" err="1"/>
              <a:t>rendre</a:t>
            </a:r>
            <a:r>
              <a:rPr dirty="0"/>
              <a:t> </a:t>
            </a:r>
            <a:r>
              <a:rPr dirty="0" err="1"/>
              <a:t>l’éducation</a:t>
            </a:r>
            <a:r>
              <a:rPr dirty="0"/>
              <a:t> et la formation plus </a:t>
            </a:r>
            <a:r>
              <a:rPr dirty="0" err="1"/>
              <a:t>inclusives</a:t>
            </a:r>
            <a:r>
              <a:rPr dirty="0"/>
              <a:t> et plus </a:t>
            </a:r>
            <a:r>
              <a:rPr dirty="0" err="1"/>
              <a:t>sensibles</a:t>
            </a:r>
            <a:r>
              <a:rPr dirty="0"/>
              <a:t> au genre au sein de </a:t>
            </a:r>
            <a:r>
              <a:rPr dirty="0" err="1"/>
              <a:t>l’EEE</a:t>
            </a:r>
            <a:r>
              <a:rPr dirty="0"/>
              <a:t>. </a:t>
            </a:r>
            <a:r>
              <a:rPr dirty="0">
                <a:hlinkClick r:id="rId4" tooltip="EC website">
                  <a:extLst>
                    <a:ext uri="{A12FA001-AC4F-418D-AE19-62706E023703}">
                      <ahyp:hlinkClr xmlns:ahyp="http://schemas.microsoft.com/office/drawing/2018/hyperlinkcolor" val="tx"/>
                    </a:ext>
                  </a:extLst>
                </a:hlinkClick>
              </a:rPr>
              <a:t>L’action 13</a:t>
            </a:r>
            <a:r>
              <a:rPr dirty="0"/>
              <a:t> du </a:t>
            </a:r>
            <a:r>
              <a:rPr dirty="0">
                <a:hlinkClick r:id="rId5" tooltip="EC website">
                  <a:extLst>
                    <a:ext uri="{A12FA001-AC4F-418D-AE19-62706E023703}">
                      <ahyp:hlinkClr xmlns:ahyp="http://schemas.microsoft.com/office/drawing/2018/hyperlinkcolor" val="tx"/>
                    </a:ext>
                  </a:extLst>
                </a:hlinkClick>
              </a:rPr>
              <a:t>plan d’action en matière d’éducation numérique 2021-2027</a:t>
            </a:r>
            <a:r>
              <a:rPr dirty="0"/>
              <a:t> </a:t>
            </a:r>
            <a:r>
              <a:rPr dirty="0" err="1"/>
              <a:t>en</a:t>
            </a:r>
            <a:r>
              <a:rPr dirty="0"/>
              <a:t> </a:t>
            </a:r>
            <a:r>
              <a:rPr dirty="0" err="1"/>
              <a:t>faveur</a:t>
            </a:r>
            <a:r>
              <a:rPr dirty="0"/>
              <a:t> </a:t>
            </a:r>
            <a:r>
              <a:rPr dirty="0" err="1"/>
              <a:t>d’une</a:t>
            </a:r>
            <a:r>
              <a:rPr dirty="0"/>
              <a:t> participation plus </a:t>
            </a:r>
            <a:r>
              <a:rPr dirty="0" err="1"/>
              <a:t>équilibrée</a:t>
            </a:r>
            <a:r>
              <a:rPr dirty="0"/>
              <a:t> entre les hommes et les femmes aux STIM ne </a:t>
            </a:r>
            <a:r>
              <a:rPr dirty="0" err="1"/>
              <a:t>constitue</a:t>
            </a:r>
            <a:r>
              <a:rPr dirty="0"/>
              <a:t> </a:t>
            </a:r>
            <a:r>
              <a:rPr dirty="0" err="1"/>
              <a:t>qu’un</a:t>
            </a:r>
            <a:r>
              <a:rPr dirty="0"/>
              <a:t> </a:t>
            </a:r>
            <a:r>
              <a:rPr dirty="0" err="1"/>
              <a:t>exemple</a:t>
            </a:r>
            <a:r>
              <a:rPr dirty="0"/>
              <a:t>. </a:t>
            </a:r>
            <a:r>
              <a:rPr dirty="0" err="1"/>
              <a:t>En</a:t>
            </a:r>
            <a:r>
              <a:rPr dirty="0"/>
              <a:t> </a:t>
            </a:r>
            <a:r>
              <a:rPr dirty="0" err="1"/>
              <a:t>outre</a:t>
            </a:r>
            <a:r>
              <a:rPr dirty="0"/>
              <a:t>, des </a:t>
            </a:r>
            <a:r>
              <a:rPr dirty="0" err="1"/>
              <a:t>exemples</a:t>
            </a:r>
            <a:r>
              <a:rPr dirty="0"/>
              <a:t> </a:t>
            </a:r>
            <a:r>
              <a:rPr dirty="0" err="1"/>
              <a:t>concrets</a:t>
            </a:r>
            <a:r>
              <a:rPr dirty="0"/>
              <a:t> </a:t>
            </a:r>
            <a:r>
              <a:rPr dirty="0" err="1"/>
              <a:t>d’États</a:t>
            </a:r>
            <a:r>
              <a:rPr dirty="0"/>
              <a:t> </a:t>
            </a:r>
            <a:r>
              <a:rPr dirty="0" err="1"/>
              <a:t>membres</a:t>
            </a:r>
            <a:r>
              <a:rPr dirty="0"/>
              <a:t> de </a:t>
            </a:r>
            <a:r>
              <a:rPr dirty="0" err="1"/>
              <a:t>l’UE</a:t>
            </a:r>
            <a:r>
              <a:rPr dirty="0"/>
              <a:t>, de parties </a:t>
            </a:r>
            <a:r>
              <a:rPr dirty="0" err="1"/>
              <a:t>prenantes</a:t>
            </a:r>
            <a:r>
              <a:rPr dirty="0"/>
              <a:t> </a:t>
            </a:r>
            <a:r>
              <a:rPr dirty="0" err="1"/>
              <a:t>européennes</a:t>
            </a:r>
            <a:r>
              <a:rPr dirty="0"/>
              <a:t>, de </a:t>
            </a:r>
            <a:r>
              <a:rPr dirty="0" err="1"/>
              <a:t>projets</a:t>
            </a:r>
            <a:r>
              <a:rPr dirty="0"/>
              <a:t> </a:t>
            </a:r>
            <a:r>
              <a:rPr dirty="0" err="1"/>
              <a:t>cofinancés</a:t>
            </a:r>
            <a:r>
              <a:rPr dirty="0"/>
              <a:t> par </a:t>
            </a:r>
            <a:r>
              <a:rPr dirty="0" err="1"/>
              <a:t>l’UE</a:t>
            </a:r>
            <a:r>
              <a:rPr dirty="0"/>
              <a:t> et </a:t>
            </a:r>
            <a:r>
              <a:rPr dirty="0" err="1"/>
              <a:t>d’organisations</a:t>
            </a:r>
            <a:r>
              <a:rPr dirty="0"/>
              <a:t> </a:t>
            </a:r>
            <a:r>
              <a:rPr dirty="0" err="1"/>
              <a:t>internationales</a:t>
            </a:r>
            <a:r>
              <a:rPr dirty="0"/>
              <a:t> pour </a:t>
            </a:r>
            <a:r>
              <a:rPr dirty="0" err="1"/>
              <a:t>une</a:t>
            </a:r>
            <a:r>
              <a:rPr dirty="0"/>
              <a:t> </a:t>
            </a:r>
            <a:r>
              <a:rPr dirty="0" err="1"/>
              <a:t>éducation</a:t>
            </a:r>
            <a:r>
              <a:rPr dirty="0"/>
              <a:t> plus </a:t>
            </a:r>
            <a:r>
              <a:rPr dirty="0" err="1"/>
              <a:t>égalitaire</a:t>
            </a:r>
            <a:r>
              <a:rPr dirty="0"/>
              <a:t> entre les hommes et les femmes </a:t>
            </a:r>
            <a:r>
              <a:rPr dirty="0" err="1"/>
              <a:t>figurent</a:t>
            </a:r>
            <a:r>
              <a:rPr dirty="0"/>
              <a:t> dans les annexes du document. </a:t>
            </a:r>
            <a:r>
              <a:rPr dirty="0" err="1"/>
              <a:t>L’une</a:t>
            </a:r>
            <a:r>
              <a:rPr dirty="0"/>
              <a:t> des sources </a:t>
            </a:r>
            <a:r>
              <a:rPr dirty="0" err="1"/>
              <a:t>d’inspiration</a:t>
            </a:r>
            <a:r>
              <a:rPr dirty="0"/>
              <a:t> pratiques </a:t>
            </a:r>
            <a:r>
              <a:rPr dirty="0" err="1"/>
              <a:t>est</a:t>
            </a:r>
            <a:r>
              <a:rPr dirty="0"/>
              <a:t> le </a:t>
            </a:r>
            <a:r>
              <a:rPr dirty="0" err="1"/>
              <a:t>projet</a:t>
            </a:r>
            <a:r>
              <a:rPr dirty="0"/>
              <a:t> de </a:t>
            </a:r>
            <a:r>
              <a:rPr dirty="0" err="1"/>
              <a:t>sensibilisation</a:t>
            </a:r>
            <a:r>
              <a:rPr dirty="0"/>
              <a:t> au genre, </a:t>
            </a:r>
            <a:r>
              <a:rPr dirty="0" err="1"/>
              <a:t>financé</a:t>
            </a:r>
            <a:r>
              <a:rPr dirty="0"/>
              <a:t> par </a:t>
            </a:r>
            <a:r>
              <a:rPr dirty="0" err="1"/>
              <a:t>l’UE</a:t>
            </a:r>
            <a:r>
              <a:rPr dirty="0"/>
              <a:t>, </a:t>
            </a:r>
            <a:r>
              <a:rPr dirty="0" err="1"/>
              <a:t>visant</a:t>
            </a:r>
            <a:r>
              <a:rPr dirty="0"/>
              <a:t> </a:t>
            </a:r>
            <a:r>
              <a:rPr dirty="0" err="1"/>
              <a:t>à</a:t>
            </a:r>
            <a:r>
              <a:rPr dirty="0"/>
              <a:t> </a:t>
            </a:r>
            <a:r>
              <a:rPr dirty="0" err="1"/>
              <a:t>lutter</a:t>
            </a:r>
            <a:r>
              <a:rPr dirty="0"/>
              <a:t> </a:t>
            </a:r>
            <a:r>
              <a:rPr dirty="0" err="1"/>
              <a:t>contre</a:t>
            </a:r>
            <a:r>
              <a:rPr dirty="0"/>
              <a:t> les </a:t>
            </a:r>
            <a:r>
              <a:rPr dirty="0" err="1"/>
              <a:t>stéréotypes</a:t>
            </a:r>
            <a:r>
              <a:rPr dirty="0"/>
              <a:t> dans </a:t>
            </a:r>
            <a:r>
              <a:rPr dirty="0" err="1"/>
              <a:t>l’éducation</a:t>
            </a:r>
            <a:r>
              <a:rPr dirty="0"/>
              <a:t> (</a:t>
            </a:r>
            <a:r>
              <a:rPr dirty="0">
                <a:hlinkClick r:id="rId6" tooltip="website">
                  <a:extLst>
                    <a:ext uri="{A12FA001-AC4F-418D-AE19-62706E023703}">
                      <ahyp:hlinkClr xmlns:ahyp="http://schemas.microsoft.com/office/drawing/2018/hyperlinkcolor" val="tx"/>
                    </a:ext>
                  </a:extLst>
                </a:hlinkClick>
              </a:rPr>
              <a:t>GATE</a:t>
            </a:r>
            <a:r>
              <a:rPr dirty="0"/>
              <a:t>) qui vise </a:t>
            </a:r>
            <a:r>
              <a:rPr dirty="0" err="1"/>
              <a:t>à</a:t>
            </a:r>
            <a:r>
              <a:rPr dirty="0"/>
              <a:t> </a:t>
            </a:r>
            <a:r>
              <a:rPr dirty="0" err="1"/>
              <a:t>sensibiliser</a:t>
            </a:r>
            <a:r>
              <a:rPr dirty="0"/>
              <a:t> aux </a:t>
            </a:r>
            <a:r>
              <a:rPr dirty="0" err="1"/>
              <a:t>stéréotypes</a:t>
            </a:r>
            <a:r>
              <a:rPr dirty="0"/>
              <a:t> de genre dans </a:t>
            </a:r>
            <a:r>
              <a:rPr dirty="0" err="1"/>
              <a:t>l’enseignement</a:t>
            </a:r>
            <a:r>
              <a:rPr dirty="0"/>
              <a:t> </a:t>
            </a:r>
            <a:r>
              <a:rPr dirty="0" err="1"/>
              <a:t>primaire</a:t>
            </a:r>
            <a:r>
              <a:rPr dirty="0"/>
              <a:t> au </a:t>
            </a:r>
            <a:r>
              <a:rPr dirty="0" err="1"/>
              <a:t>moyen</a:t>
            </a:r>
            <a:r>
              <a:rPr dirty="0"/>
              <a:t> </a:t>
            </a:r>
            <a:r>
              <a:rPr dirty="0" err="1"/>
              <a:t>d’outils</a:t>
            </a:r>
            <a:r>
              <a:rPr dirty="0"/>
              <a:t> et </a:t>
            </a:r>
            <a:r>
              <a:rPr dirty="0" err="1"/>
              <a:t>d’activités</a:t>
            </a:r>
            <a:r>
              <a:rPr dirty="0"/>
              <a:t>.</a:t>
            </a:r>
            <a:endParaRPr sz="1200" dirty="0">
              <a:solidFill>
                <a:srgbClr val="0070C0"/>
              </a:solidFill>
            </a:endParaRPr>
          </a:p>
        </p:txBody>
      </p:sp>
      <p:pic>
        <p:nvPicPr>
          <p:cNvPr id="6146" name="Picture 2" descr="The EU releases a new Gender Equality Strategy “about people in all their  diversity” – Autism Europe">
            <a:extLst>
              <a:ext uri="{FF2B5EF4-FFF2-40B4-BE49-F238E27FC236}">
                <a16:creationId xmlns:a16="http://schemas.microsoft.com/office/drawing/2014/main" id="{49AE62DB-0518-447C-080D-7E38F7809F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47" y="1942724"/>
            <a:ext cx="4633755" cy="15070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ender Equality Index | European Institute for Gender Equality">
            <a:extLst>
              <a:ext uri="{FF2B5EF4-FFF2-40B4-BE49-F238E27FC236}">
                <a16:creationId xmlns:a16="http://schemas.microsoft.com/office/drawing/2014/main" id="{F43F1B5B-A4CF-AA1C-ED4C-79AE517FD8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757" y="3747052"/>
            <a:ext cx="3445933" cy="29568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L’intelligence artificielle dans l’enseignement et l’apprentissage</a:t>
            </a:r>
          </a:p>
        </p:txBody>
      </p:sp>
      <p:sp>
        <p:nvSpPr>
          <p:cNvPr id="3" name="Content Placeholder 2"/>
          <p:cNvSpPr>
            <a:spLocks noGrp="1"/>
          </p:cNvSpPr>
          <p:nvPr>
            <p:ph idx="1"/>
          </p:nvPr>
        </p:nvSpPr>
        <p:spPr>
          <a:xfrm>
            <a:off x="3727174" y="516467"/>
            <a:ext cx="5247861" cy="5816601"/>
          </a:xfrm>
        </p:spPr>
        <p:txBody>
          <a:bodyPr/>
          <a:lstStyle/>
          <a:p>
            <a:pPr lvl="0">
              <a:defRPr sz="1400">
                <a:solidFill>
                  <a:srgbClr val="0070C0"/>
                </a:solidFill>
                <a:effectLst/>
                <a:latin typeface="Arial" panose="020B0604020202020204" pitchFamily="34" charset="0"/>
              </a:defRPr>
            </a:pPr>
            <a:r>
              <a:rPr dirty="0"/>
              <a:t>Le </a:t>
            </a:r>
            <a:r>
              <a:rPr dirty="0" err="1"/>
              <a:t>secteur</a:t>
            </a:r>
            <a:r>
              <a:rPr dirty="0"/>
              <a:t> de </a:t>
            </a:r>
            <a:r>
              <a:rPr dirty="0" err="1"/>
              <a:t>l’éducation</a:t>
            </a:r>
            <a:r>
              <a:rPr dirty="0"/>
              <a:t> </a:t>
            </a:r>
            <a:r>
              <a:rPr dirty="0" err="1"/>
              <a:t>est</a:t>
            </a:r>
            <a:r>
              <a:rPr dirty="0"/>
              <a:t> </a:t>
            </a:r>
            <a:r>
              <a:rPr dirty="0" err="1"/>
              <a:t>à</a:t>
            </a:r>
            <a:r>
              <a:rPr dirty="0"/>
              <a:t> la </a:t>
            </a:r>
            <a:r>
              <a:rPr dirty="0" err="1"/>
              <a:t>fois</a:t>
            </a:r>
            <a:r>
              <a:rPr dirty="0"/>
              <a:t> client et </a:t>
            </a:r>
            <a:r>
              <a:rPr dirty="0" err="1"/>
              <a:t>acteur</a:t>
            </a:r>
            <a:r>
              <a:rPr dirty="0"/>
              <a:t> face </a:t>
            </a:r>
            <a:r>
              <a:rPr dirty="0" err="1"/>
              <a:t>à</a:t>
            </a:r>
            <a:r>
              <a:rPr dirty="0"/>
              <a:t> </a:t>
            </a:r>
            <a:r>
              <a:rPr dirty="0" err="1"/>
              <a:t>l’évolution</a:t>
            </a:r>
            <a:r>
              <a:rPr dirty="0"/>
              <a:t> </a:t>
            </a:r>
            <a:r>
              <a:rPr dirty="0" err="1"/>
              <a:t>radicale</a:t>
            </a:r>
            <a:r>
              <a:rPr dirty="0"/>
              <a:t> de la </a:t>
            </a:r>
            <a:r>
              <a:rPr dirty="0" err="1"/>
              <a:t>technologie</a:t>
            </a:r>
            <a:r>
              <a:rPr dirty="0"/>
              <a:t> </a:t>
            </a:r>
            <a:r>
              <a:rPr dirty="0" err="1"/>
              <a:t>alimentée</a:t>
            </a:r>
            <a:r>
              <a:rPr dirty="0"/>
              <a:t> par </a:t>
            </a:r>
            <a:r>
              <a:rPr dirty="0" err="1"/>
              <a:t>l’IA</a:t>
            </a:r>
            <a:r>
              <a:rPr dirty="0"/>
              <a:t>. </a:t>
            </a:r>
            <a:r>
              <a:rPr dirty="0" err="1"/>
              <a:t>À</a:t>
            </a:r>
            <a:r>
              <a:rPr dirty="0"/>
              <a:t> </a:t>
            </a:r>
            <a:r>
              <a:rPr dirty="0" err="1"/>
              <a:t>cet</a:t>
            </a:r>
            <a:r>
              <a:rPr dirty="0"/>
              <a:t> </a:t>
            </a:r>
            <a:r>
              <a:rPr dirty="0" err="1"/>
              <a:t>égard</a:t>
            </a:r>
            <a:r>
              <a:rPr dirty="0"/>
              <a:t>, la </a:t>
            </a:r>
            <a:r>
              <a:rPr dirty="0" err="1"/>
              <a:t>composante</a:t>
            </a:r>
            <a:r>
              <a:rPr dirty="0"/>
              <a:t> </a:t>
            </a:r>
            <a:r>
              <a:rPr dirty="0" err="1"/>
              <a:t>éducation</a:t>
            </a:r>
            <a:r>
              <a:rPr dirty="0"/>
              <a:t> </a:t>
            </a:r>
            <a:r>
              <a:rPr dirty="0" err="1"/>
              <a:t>devient</a:t>
            </a:r>
            <a:r>
              <a:rPr dirty="0"/>
              <a:t> </a:t>
            </a:r>
            <a:r>
              <a:rPr dirty="0" err="1"/>
              <a:t>essentielle</a:t>
            </a:r>
            <a:r>
              <a:rPr dirty="0"/>
              <a:t> </a:t>
            </a:r>
            <a:r>
              <a:rPr dirty="0" err="1"/>
              <a:t>lorsque</a:t>
            </a:r>
            <a:r>
              <a:rPr dirty="0"/>
              <a:t> les pays </a:t>
            </a:r>
            <a:r>
              <a:rPr dirty="0" err="1"/>
              <a:t>élaborent</a:t>
            </a:r>
            <a:r>
              <a:rPr dirty="0"/>
              <a:t> des </a:t>
            </a:r>
            <a:r>
              <a:rPr dirty="0" err="1"/>
              <a:t>stratégies</a:t>
            </a:r>
            <a:r>
              <a:rPr dirty="0"/>
              <a:t> </a:t>
            </a:r>
            <a:r>
              <a:rPr dirty="0" err="1"/>
              <a:t>nationales</a:t>
            </a:r>
            <a:r>
              <a:rPr dirty="0"/>
              <a:t> </a:t>
            </a:r>
            <a:r>
              <a:rPr dirty="0" err="1"/>
              <a:t>d’IA</a:t>
            </a:r>
            <a:r>
              <a:rPr dirty="0"/>
              <a:t>, </a:t>
            </a:r>
            <a:r>
              <a:rPr dirty="0" err="1"/>
              <a:t>comme</a:t>
            </a:r>
            <a:r>
              <a:rPr dirty="0"/>
              <a:t> nous </a:t>
            </a:r>
            <a:r>
              <a:rPr dirty="0" err="1"/>
              <a:t>l’avons</a:t>
            </a:r>
            <a:r>
              <a:rPr dirty="0"/>
              <a:t> vu dans les </a:t>
            </a:r>
            <a:r>
              <a:rPr dirty="0" err="1"/>
              <a:t>cas</a:t>
            </a:r>
            <a:r>
              <a:rPr dirty="0"/>
              <a:t> de </a:t>
            </a:r>
            <a:r>
              <a:rPr dirty="0" err="1"/>
              <a:t>l’Australie</a:t>
            </a:r>
            <a:r>
              <a:rPr dirty="0"/>
              <a:t>, de la Chine, de </a:t>
            </a:r>
            <a:r>
              <a:rPr dirty="0" err="1"/>
              <a:t>l’Estonie</a:t>
            </a:r>
            <a:r>
              <a:rPr dirty="0"/>
              <a:t>, de la France, de </a:t>
            </a:r>
            <a:r>
              <a:rPr dirty="0" err="1"/>
              <a:t>Singapour</a:t>
            </a:r>
            <a:r>
              <a:rPr dirty="0"/>
              <a:t>, de la </a:t>
            </a:r>
            <a:r>
              <a:rPr dirty="0" err="1"/>
              <a:t>Corée</a:t>
            </a:r>
            <a:r>
              <a:rPr dirty="0"/>
              <a:t> du Sud et, plus </a:t>
            </a:r>
            <a:r>
              <a:rPr dirty="0" err="1"/>
              <a:t>récemment</a:t>
            </a:r>
            <a:r>
              <a:rPr dirty="0"/>
              <a:t>, des </a:t>
            </a:r>
            <a:r>
              <a:rPr dirty="0" err="1"/>
              <a:t>États</a:t>
            </a:r>
            <a:r>
              <a:rPr dirty="0"/>
              <a:t>-Unis.</a:t>
            </a:r>
          </a:p>
          <a:p>
            <a:pPr lvl="0">
              <a:defRPr sz="1400">
                <a:solidFill>
                  <a:srgbClr val="0070C0"/>
                </a:solidFill>
                <a:effectLst/>
                <a:latin typeface="Arial" panose="020B0604020202020204" pitchFamily="34" charset="0"/>
              </a:defRPr>
            </a:pPr>
            <a:r>
              <a:rPr dirty="0"/>
              <a:t>Le </a:t>
            </a:r>
            <a:r>
              <a:rPr dirty="0" err="1"/>
              <a:t>développement</a:t>
            </a:r>
            <a:r>
              <a:rPr dirty="0"/>
              <a:t> des politiques </a:t>
            </a:r>
            <a:r>
              <a:rPr dirty="0" err="1"/>
              <a:t>publiques</a:t>
            </a:r>
            <a:r>
              <a:rPr dirty="0"/>
              <a:t> </a:t>
            </a:r>
            <a:r>
              <a:rPr dirty="0" err="1"/>
              <a:t>en</a:t>
            </a:r>
            <a:r>
              <a:rPr dirty="0"/>
              <a:t> matière </a:t>
            </a:r>
            <a:r>
              <a:rPr dirty="0" err="1"/>
              <a:t>d’IA</a:t>
            </a:r>
            <a:r>
              <a:rPr dirty="0"/>
              <a:t> dans </a:t>
            </a:r>
            <a:r>
              <a:rPr dirty="0" err="1"/>
              <a:t>l’éducation</a:t>
            </a:r>
            <a:r>
              <a:rPr dirty="0"/>
              <a:t> </a:t>
            </a:r>
            <a:r>
              <a:rPr dirty="0" err="1"/>
              <a:t>en</a:t>
            </a:r>
            <a:r>
              <a:rPr dirty="0"/>
              <a:t> </a:t>
            </a:r>
            <a:r>
              <a:rPr dirty="0" err="1"/>
              <a:t>est</a:t>
            </a:r>
            <a:r>
              <a:rPr dirty="0"/>
              <a:t> encore </a:t>
            </a:r>
            <a:r>
              <a:rPr dirty="0" err="1"/>
              <a:t>à</a:t>
            </a:r>
            <a:r>
              <a:rPr dirty="0"/>
              <a:t> </a:t>
            </a:r>
            <a:r>
              <a:rPr dirty="0" err="1"/>
              <a:t>ses</a:t>
            </a:r>
            <a:r>
              <a:rPr dirty="0"/>
              <a:t> </a:t>
            </a:r>
            <a:r>
              <a:rPr dirty="0" err="1"/>
              <a:t>balbutiements</a:t>
            </a:r>
            <a:r>
              <a:rPr dirty="0"/>
              <a:t>, </a:t>
            </a:r>
            <a:r>
              <a:rPr dirty="0" err="1"/>
              <a:t>mais</a:t>
            </a:r>
            <a:r>
              <a:rPr dirty="0"/>
              <a:t> </a:t>
            </a:r>
            <a:r>
              <a:rPr dirty="0" err="1"/>
              <a:t>c’est</a:t>
            </a:r>
            <a:r>
              <a:rPr dirty="0"/>
              <a:t> un </a:t>
            </a:r>
            <a:r>
              <a:rPr dirty="0" err="1"/>
              <a:t>domaine</a:t>
            </a:r>
            <a:r>
              <a:rPr dirty="0"/>
              <a:t> qui </a:t>
            </a:r>
            <a:r>
              <a:rPr dirty="0" err="1"/>
              <a:t>va</a:t>
            </a:r>
            <a:r>
              <a:rPr dirty="0"/>
              <a:t> très </a:t>
            </a:r>
            <a:r>
              <a:rPr dirty="0" err="1"/>
              <a:t>probablement</a:t>
            </a:r>
            <a:r>
              <a:rPr dirty="0"/>
              <a:t> </a:t>
            </a:r>
            <a:r>
              <a:rPr dirty="0" err="1"/>
              <a:t>croître</a:t>
            </a:r>
            <a:r>
              <a:rPr dirty="0"/>
              <a:t> de manière </a:t>
            </a:r>
            <a:r>
              <a:rPr dirty="0" err="1"/>
              <a:t>exponentielle</a:t>
            </a:r>
            <a:r>
              <a:rPr dirty="0"/>
              <a:t> au </a:t>
            </a:r>
            <a:r>
              <a:rPr dirty="0" err="1"/>
              <a:t>cours</a:t>
            </a:r>
            <a:r>
              <a:rPr dirty="0"/>
              <a:t> des dix </a:t>
            </a:r>
            <a:r>
              <a:rPr dirty="0" err="1"/>
              <a:t>prochaines</a:t>
            </a:r>
            <a:r>
              <a:rPr dirty="0"/>
              <a:t> </a:t>
            </a:r>
            <a:r>
              <a:rPr dirty="0" err="1"/>
              <a:t>années</a:t>
            </a:r>
            <a:r>
              <a:rPr dirty="0"/>
              <a:t>. Il </a:t>
            </a:r>
            <a:r>
              <a:rPr dirty="0" err="1"/>
              <a:t>est</a:t>
            </a:r>
            <a:r>
              <a:rPr dirty="0"/>
              <a:t> difficile de </a:t>
            </a:r>
            <a:r>
              <a:rPr dirty="0" err="1"/>
              <a:t>trouver</a:t>
            </a:r>
            <a:r>
              <a:rPr dirty="0"/>
              <a:t> </a:t>
            </a:r>
            <a:r>
              <a:rPr dirty="0" err="1"/>
              <a:t>certaines</a:t>
            </a:r>
            <a:r>
              <a:rPr dirty="0"/>
              <a:t> </a:t>
            </a:r>
            <a:r>
              <a:rPr dirty="0" err="1"/>
              <a:t>composantes</a:t>
            </a:r>
            <a:r>
              <a:rPr dirty="0"/>
              <a:t> communes </a:t>
            </a:r>
            <a:r>
              <a:rPr dirty="0" err="1"/>
              <a:t>à</a:t>
            </a:r>
            <a:r>
              <a:rPr dirty="0"/>
              <a:t> un </a:t>
            </a:r>
            <a:r>
              <a:rPr dirty="0" err="1"/>
              <a:t>stade</a:t>
            </a:r>
            <a:r>
              <a:rPr dirty="0"/>
              <a:t> </a:t>
            </a:r>
            <a:r>
              <a:rPr dirty="0" err="1"/>
              <a:t>aussi</a:t>
            </a:r>
            <a:r>
              <a:rPr dirty="0"/>
              <a:t> </a:t>
            </a:r>
            <a:r>
              <a:rPr dirty="0" err="1"/>
              <a:t>précoce</a:t>
            </a:r>
            <a:r>
              <a:rPr dirty="0"/>
              <a:t>, </a:t>
            </a:r>
            <a:r>
              <a:rPr dirty="0" err="1"/>
              <a:t>mais</a:t>
            </a:r>
            <a:r>
              <a:rPr dirty="0"/>
              <a:t> </a:t>
            </a:r>
            <a:r>
              <a:rPr dirty="0" err="1"/>
              <a:t>certains</a:t>
            </a:r>
            <a:r>
              <a:rPr dirty="0"/>
              <a:t> </a:t>
            </a:r>
            <a:r>
              <a:rPr dirty="0" err="1"/>
              <a:t>problèmes</a:t>
            </a:r>
            <a:r>
              <a:rPr dirty="0"/>
              <a:t> </a:t>
            </a:r>
            <a:r>
              <a:rPr dirty="0" err="1"/>
              <a:t>commencent</a:t>
            </a:r>
            <a:r>
              <a:rPr dirty="0"/>
              <a:t> </a:t>
            </a:r>
            <a:r>
              <a:rPr dirty="0" err="1"/>
              <a:t>à</a:t>
            </a:r>
            <a:r>
              <a:rPr dirty="0"/>
              <a:t> </a:t>
            </a:r>
            <a:r>
              <a:rPr dirty="0" err="1"/>
              <a:t>apparaître</a:t>
            </a:r>
            <a:r>
              <a:rPr dirty="0"/>
              <a:t> </a:t>
            </a:r>
            <a:r>
              <a:rPr dirty="0" err="1"/>
              <a:t>comme</a:t>
            </a:r>
            <a:r>
              <a:rPr dirty="0"/>
              <a:t> des </a:t>
            </a:r>
            <a:r>
              <a:rPr dirty="0" err="1"/>
              <a:t>facteurs</a:t>
            </a:r>
            <a:r>
              <a:rPr dirty="0"/>
              <a:t> </a:t>
            </a:r>
            <a:r>
              <a:rPr dirty="0" err="1"/>
              <a:t>clés</a:t>
            </a:r>
            <a:r>
              <a:rPr dirty="0"/>
              <a:t> </a:t>
            </a:r>
            <a:r>
              <a:rPr dirty="0" err="1"/>
              <a:t>démontrés</a:t>
            </a:r>
            <a:r>
              <a:rPr dirty="0"/>
              <a:t> par les </a:t>
            </a:r>
            <a:r>
              <a:rPr dirty="0" err="1"/>
              <a:t>cas</a:t>
            </a:r>
            <a:r>
              <a:rPr dirty="0"/>
              <a:t> </a:t>
            </a:r>
            <a:r>
              <a:rPr dirty="0" err="1"/>
              <a:t>d’étude</a:t>
            </a:r>
            <a:r>
              <a:rPr dirty="0"/>
              <a:t>.</a:t>
            </a:r>
          </a:p>
          <a:p>
            <a:pPr lvl="0">
              <a:defRPr sz="1400">
                <a:solidFill>
                  <a:srgbClr val="0070C0"/>
                </a:solidFill>
                <a:effectLst/>
                <a:latin typeface="Arial" panose="020B0604020202020204" pitchFamily="34" charset="0"/>
              </a:defRPr>
            </a:pPr>
            <a:r>
              <a:rPr dirty="0"/>
              <a:t>Dans </a:t>
            </a:r>
            <a:r>
              <a:rPr dirty="0" err="1"/>
              <a:t>cette</a:t>
            </a:r>
            <a:r>
              <a:rPr dirty="0"/>
              <a:t> perspective </a:t>
            </a:r>
            <a:r>
              <a:rPr dirty="0" err="1"/>
              <a:t>globale</a:t>
            </a:r>
            <a:r>
              <a:rPr dirty="0"/>
              <a:t>, </a:t>
            </a:r>
            <a:r>
              <a:rPr dirty="0" err="1"/>
              <a:t>quelles</a:t>
            </a:r>
            <a:r>
              <a:rPr dirty="0"/>
              <a:t> </a:t>
            </a:r>
            <a:r>
              <a:rPr dirty="0" err="1"/>
              <a:t>sont</a:t>
            </a:r>
            <a:r>
              <a:rPr dirty="0"/>
              <a:t> les </a:t>
            </a:r>
            <a:r>
              <a:rPr dirty="0" err="1"/>
              <a:t>possibilités</a:t>
            </a:r>
            <a:r>
              <a:rPr dirty="0"/>
              <a:t> </a:t>
            </a:r>
            <a:r>
              <a:rPr dirty="0" err="1"/>
              <a:t>d’introduire</a:t>
            </a:r>
            <a:r>
              <a:rPr dirty="0"/>
              <a:t> </a:t>
            </a:r>
            <a:r>
              <a:rPr dirty="0" err="1"/>
              <a:t>l’IA</a:t>
            </a:r>
            <a:r>
              <a:rPr dirty="0"/>
              <a:t> dans </a:t>
            </a:r>
            <a:r>
              <a:rPr dirty="0" err="1"/>
              <a:t>l’éducation</a:t>
            </a:r>
            <a:r>
              <a:rPr dirty="0"/>
              <a:t> dans les pays </a:t>
            </a:r>
            <a:r>
              <a:rPr dirty="0" err="1"/>
              <a:t>en</a:t>
            </a:r>
            <a:r>
              <a:rPr dirty="0"/>
              <a:t> </a:t>
            </a:r>
            <a:r>
              <a:rPr dirty="0" err="1"/>
              <a:t>développement</a:t>
            </a:r>
            <a:r>
              <a:rPr dirty="0"/>
              <a:t>? La </a:t>
            </a:r>
            <a:r>
              <a:rPr dirty="0" err="1"/>
              <a:t>technologie</a:t>
            </a:r>
            <a:r>
              <a:rPr dirty="0"/>
              <a:t> </a:t>
            </a:r>
            <a:r>
              <a:rPr dirty="0" err="1"/>
              <a:t>ouvre</a:t>
            </a:r>
            <a:r>
              <a:rPr dirty="0"/>
              <a:t> de </a:t>
            </a:r>
            <a:r>
              <a:rPr dirty="0" err="1"/>
              <a:t>nouvelles</a:t>
            </a:r>
            <a:r>
              <a:rPr dirty="0"/>
              <a:t> </a:t>
            </a:r>
            <a:r>
              <a:rPr dirty="0" err="1"/>
              <a:t>possibilités</a:t>
            </a:r>
            <a:r>
              <a:rPr dirty="0"/>
              <a:t> aux pays </a:t>
            </a:r>
            <a:r>
              <a:rPr dirty="0" err="1"/>
              <a:t>confrontés</a:t>
            </a:r>
            <a:r>
              <a:rPr dirty="0"/>
              <a:t> </a:t>
            </a:r>
            <a:r>
              <a:rPr dirty="0" err="1"/>
              <a:t>à</a:t>
            </a:r>
            <a:r>
              <a:rPr dirty="0"/>
              <a:t> </a:t>
            </a:r>
            <a:r>
              <a:rPr dirty="0" err="1"/>
              <a:t>d’importants</a:t>
            </a:r>
            <a:r>
              <a:rPr dirty="0"/>
              <a:t> </a:t>
            </a:r>
            <a:r>
              <a:rPr dirty="0" err="1"/>
              <a:t>défis</a:t>
            </a:r>
            <a:r>
              <a:rPr dirty="0"/>
              <a:t> </a:t>
            </a:r>
            <a:r>
              <a:rPr dirty="0" err="1"/>
              <a:t>sociaux</a:t>
            </a:r>
            <a:r>
              <a:rPr dirty="0"/>
              <a:t>. </a:t>
            </a:r>
            <a:r>
              <a:rPr dirty="0" err="1"/>
              <a:t>En</a:t>
            </a:r>
            <a:r>
              <a:rPr dirty="0"/>
              <a:t> Afrique, </a:t>
            </a:r>
            <a:r>
              <a:rPr dirty="0" err="1"/>
              <a:t>l’accès</a:t>
            </a:r>
            <a:r>
              <a:rPr dirty="0"/>
              <a:t> aux </a:t>
            </a:r>
            <a:r>
              <a:rPr dirty="0" err="1"/>
              <a:t>téléphones</a:t>
            </a:r>
            <a:r>
              <a:rPr dirty="0"/>
              <a:t> mobiles a </a:t>
            </a:r>
            <a:r>
              <a:rPr dirty="0" err="1"/>
              <a:t>connu</a:t>
            </a:r>
            <a:r>
              <a:rPr dirty="0"/>
              <a:t> </a:t>
            </a:r>
            <a:r>
              <a:rPr dirty="0" err="1"/>
              <a:t>une</a:t>
            </a:r>
            <a:r>
              <a:rPr dirty="0"/>
              <a:t> </a:t>
            </a:r>
            <a:r>
              <a:rPr dirty="0" err="1"/>
              <a:t>croissance</a:t>
            </a:r>
            <a:r>
              <a:rPr dirty="0"/>
              <a:t> </a:t>
            </a:r>
            <a:r>
              <a:rPr dirty="0" err="1"/>
              <a:t>exponentielle</a:t>
            </a:r>
            <a:r>
              <a:rPr dirty="0"/>
              <a:t> au </a:t>
            </a:r>
            <a:r>
              <a:rPr dirty="0" err="1"/>
              <a:t>cours</a:t>
            </a:r>
            <a:r>
              <a:rPr dirty="0"/>
              <a:t> des 15 </a:t>
            </a:r>
            <a:r>
              <a:rPr dirty="0" err="1"/>
              <a:t>dernières</a:t>
            </a:r>
            <a:r>
              <a:rPr dirty="0"/>
              <a:t> </a:t>
            </a:r>
            <a:r>
              <a:rPr dirty="0" err="1"/>
              <a:t>années</a:t>
            </a:r>
            <a:r>
              <a:rPr dirty="0"/>
              <a:t>, stimulant la </a:t>
            </a:r>
            <a:r>
              <a:rPr dirty="0" err="1"/>
              <a:t>croissance</a:t>
            </a:r>
            <a:r>
              <a:rPr dirty="0"/>
              <a:t> </a:t>
            </a:r>
            <a:r>
              <a:rPr dirty="0" err="1"/>
              <a:t>économique</a:t>
            </a:r>
            <a:r>
              <a:rPr dirty="0"/>
              <a:t> (Aker &amp; Mbiti, 2010). De </a:t>
            </a:r>
            <a:r>
              <a:rPr dirty="0" err="1"/>
              <a:t>nouvelles</a:t>
            </a:r>
            <a:r>
              <a:rPr dirty="0"/>
              <a:t> discussions </a:t>
            </a:r>
            <a:r>
              <a:rPr dirty="0" err="1"/>
              <a:t>sont</a:t>
            </a:r>
            <a:r>
              <a:rPr dirty="0"/>
              <a:t> </a:t>
            </a:r>
            <a:r>
              <a:rPr dirty="0" err="1"/>
              <a:t>en</a:t>
            </a:r>
            <a:r>
              <a:rPr dirty="0"/>
              <a:t> </a:t>
            </a:r>
            <a:r>
              <a:rPr dirty="0" err="1"/>
              <a:t>cours</a:t>
            </a:r>
            <a:r>
              <a:rPr dirty="0"/>
              <a:t> dans les pays </a:t>
            </a:r>
            <a:r>
              <a:rPr dirty="0" err="1"/>
              <a:t>en</a:t>
            </a:r>
            <a:r>
              <a:rPr dirty="0"/>
              <a:t> </a:t>
            </a:r>
            <a:r>
              <a:rPr dirty="0" err="1"/>
              <a:t>développement</a:t>
            </a:r>
            <a:r>
              <a:rPr dirty="0"/>
              <a:t> pour </a:t>
            </a:r>
            <a:r>
              <a:rPr dirty="0" err="1"/>
              <a:t>utiliser</a:t>
            </a:r>
            <a:r>
              <a:rPr dirty="0"/>
              <a:t> le </a:t>
            </a:r>
            <a:r>
              <a:rPr dirty="0" err="1"/>
              <a:t>pouvoir</a:t>
            </a:r>
            <a:r>
              <a:rPr dirty="0"/>
              <a:t> de </a:t>
            </a:r>
            <a:r>
              <a:rPr dirty="0" err="1"/>
              <a:t>l’IA</a:t>
            </a:r>
            <a:r>
              <a:rPr dirty="0"/>
              <a:t> pour </a:t>
            </a:r>
            <a:r>
              <a:rPr dirty="0" err="1"/>
              <a:t>promouvoir</a:t>
            </a:r>
            <a:r>
              <a:rPr dirty="0"/>
              <a:t> </a:t>
            </a:r>
            <a:r>
              <a:rPr dirty="0" err="1"/>
              <a:t>l’égalité</a:t>
            </a:r>
            <a:r>
              <a:rPr dirty="0"/>
              <a:t> </a:t>
            </a:r>
            <a:r>
              <a:rPr dirty="0" err="1"/>
              <a:t>sociale</a:t>
            </a:r>
            <a:r>
              <a:rPr dirty="0"/>
              <a:t>.</a:t>
            </a:r>
            <a:endParaRPr sz="1400" dirty="0">
              <a:solidFill>
                <a:srgbClr val="0070C0"/>
              </a:solidFill>
            </a:endParaRPr>
          </a:p>
          <a:p>
            <a:endParaRPr sz="1400" dirty="0">
              <a:solidFill>
                <a:srgbClr val="0070C0"/>
              </a:solidFill>
            </a:endParaRPr>
          </a:p>
          <a:p>
            <a:endParaRPr sz="1400" dirty="0">
              <a:solidFill>
                <a:srgbClr val="0070C0"/>
              </a:solidFill>
            </a:endParaRPr>
          </a:p>
        </p:txBody>
      </p:sp>
      <p:sp>
        <p:nvSpPr>
          <p:cNvPr id="4" name="Content Placeholder 3"/>
          <p:cNvSpPr>
            <a:spLocks noGrp="1"/>
          </p:cNvSpPr>
          <p:nvPr>
            <p:ph idx="13"/>
          </p:nvPr>
        </p:nvSpPr>
        <p:spPr>
          <a:xfrm>
            <a:off x="457200" y="4478694"/>
            <a:ext cx="2939143" cy="1474237"/>
          </a:xfrm>
        </p:spPr>
        <p:txBody>
          <a:bodyPr/>
          <a:lstStyle/>
          <a:p>
            <a:pPr>
              <a:defRPr sz="1600">
                <a:solidFill>
                  <a:srgbClr val="0D0D0D"/>
                </a:solidFill>
                <a:effectLst/>
                <a:latin typeface="Montserrat" panose="00000500000000000000" pitchFamily="2" charset="0"/>
              </a:defRPr>
            </a:pPr>
            <a:r>
              <a:t>Alors que le règlement de l’UE sur l’IA est toujours en cours de négociation, les nouvelles lignes directrices éthiques apportent un soutien et des conseils aux enseignants qui utilisent l’IA dans les écoles.</a:t>
            </a:r>
            <a:endParaRPr sz="1600" i="0">
              <a:solidFill>
                <a:schemeClr val="tx1">
                  <a:lumMod val="65000"/>
                  <a:lumOff val="35000"/>
                </a:schemeClr>
              </a:solidFill>
            </a:endParaRPr>
          </a:p>
        </p:txBody>
      </p:sp>
      <p:sp>
        <p:nvSpPr>
          <p:cNvPr id="5" name="AutoShape 2" descr="Using ChatGPT in Education: Guide for Teachers - Edtech Empire | Edtech Blog">
            <a:extLst>
              <a:ext uri="{FF2B5EF4-FFF2-40B4-BE49-F238E27FC236}">
                <a16:creationId xmlns:a16="http://schemas.microsoft.com/office/drawing/2014/main" id="{F06F6281-503E-3A16-43B0-029AE8DAF02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a:p>
        </p:txBody>
      </p:sp>
      <p:sp>
        <p:nvSpPr>
          <p:cNvPr id="6" name="AutoShape 4" descr="Using ChatGPT in Education: Guide for Teachers - Edtech Empire | Edtech Blog">
            <a:extLst>
              <a:ext uri="{FF2B5EF4-FFF2-40B4-BE49-F238E27FC236}">
                <a16:creationId xmlns:a16="http://schemas.microsoft.com/office/drawing/2014/main" id="{18027463-91CA-E18C-7E78-9394DF60C2E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a:p>
        </p:txBody>
      </p:sp>
      <p:pic>
        <p:nvPicPr>
          <p:cNvPr id="7" name="Picture 6">
            <a:extLst>
              <a:ext uri="{FF2B5EF4-FFF2-40B4-BE49-F238E27FC236}">
                <a16:creationId xmlns:a16="http://schemas.microsoft.com/office/drawing/2014/main" id="{1E3A519A-F700-0AE5-2FB4-B1B6F503F3D9}"/>
              </a:ext>
            </a:extLst>
          </p:cNvPr>
          <p:cNvPicPr>
            <a:picLocks noChangeAspect="1"/>
          </p:cNvPicPr>
          <p:nvPr/>
        </p:nvPicPr>
        <p:blipFill>
          <a:blip r:embed="rId2"/>
          <a:stretch>
            <a:fillRect/>
          </a:stretch>
        </p:blipFill>
        <p:spPr>
          <a:xfrm>
            <a:off x="338667" y="2429155"/>
            <a:ext cx="3182052" cy="19912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Préparer les enseignants à l’éducation alimentée par l’IA</a:t>
            </a:r>
          </a:p>
        </p:txBody>
      </p:sp>
      <p:sp>
        <p:nvSpPr>
          <p:cNvPr id="3" name="Content Placeholder 2"/>
          <p:cNvSpPr>
            <a:spLocks noGrp="1"/>
          </p:cNvSpPr>
          <p:nvPr>
            <p:ph idx="1"/>
          </p:nvPr>
        </p:nvSpPr>
        <p:spPr>
          <a:xfrm>
            <a:off x="4780722" y="685800"/>
            <a:ext cx="3906077" cy="5492750"/>
          </a:xfrm>
        </p:spPr>
        <p:txBody>
          <a:bodyPr/>
          <a:lstStyle/>
          <a:p>
            <a:pPr lvl="0">
              <a:defRPr>
                <a:solidFill>
                  <a:srgbClr val="0070C0"/>
                </a:solidFill>
              </a:defRPr>
            </a:pPr>
            <a:r>
              <a:rPr dirty="0"/>
              <a:t> </a:t>
            </a:r>
            <a:r>
              <a:rPr sz="1200" dirty="0">
                <a:latin typeface="Arial" panose="020B0604020202020204" pitchFamily="34" charset="0"/>
              </a:rPr>
              <a:t>Les </a:t>
            </a:r>
            <a:r>
              <a:rPr sz="1200" dirty="0" err="1">
                <a:latin typeface="Arial" panose="020B0604020202020204" pitchFamily="34" charset="0"/>
              </a:rPr>
              <a:t>plateformes</a:t>
            </a:r>
            <a:r>
              <a:rPr sz="1200" dirty="0" err="1">
                <a:effectLst/>
                <a:latin typeface="Arial" panose="020B0604020202020204" pitchFamily="34" charset="0"/>
              </a:rPr>
              <a:t>d’analyse</a:t>
            </a:r>
            <a:r>
              <a:rPr sz="1200" dirty="0">
                <a:effectLst/>
                <a:latin typeface="Arial" panose="020B0604020202020204" pitchFamily="34" charset="0"/>
              </a:rPr>
              <a:t> de gain l </a:t>
            </a:r>
            <a:r>
              <a:rPr sz="1200" dirty="0" err="1">
                <a:effectLst/>
                <a:latin typeface="Arial" panose="020B0604020202020204" pitchFamily="34" charset="0"/>
              </a:rPr>
              <a:t>peuvent</a:t>
            </a:r>
            <a:r>
              <a:rPr sz="1200" dirty="0">
                <a:effectLst/>
                <a:latin typeface="Arial" panose="020B0604020202020204" pitchFamily="34" charset="0"/>
              </a:rPr>
              <a:t> </a:t>
            </a:r>
            <a:r>
              <a:rPr sz="1200" dirty="0" err="1">
                <a:effectLst/>
                <a:latin typeface="Arial" panose="020B0604020202020204" pitchFamily="34" charset="0"/>
              </a:rPr>
              <a:t>utiliser</a:t>
            </a:r>
            <a:r>
              <a:rPr sz="1200" dirty="0">
                <a:effectLst/>
                <a:latin typeface="Arial" panose="020B0604020202020204" pitchFamily="34" charset="0"/>
              </a:rPr>
              <a:t> des </a:t>
            </a:r>
            <a:r>
              <a:rPr sz="1200" dirty="0" err="1">
                <a:effectLst/>
                <a:latin typeface="Arial" panose="020B0604020202020204" pitchFamily="34" charset="0"/>
              </a:rPr>
              <a:t>algorithmes</a:t>
            </a:r>
            <a:r>
              <a:rPr sz="1200" dirty="0">
                <a:effectLst/>
                <a:latin typeface="Arial" panose="020B0604020202020204" pitchFamily="34" charset="0"/>
              </a:rPr>
              <a:t> </a:t>
            </a:r>
            <a:r>
              <a:rPr sz="1200" dirty="0" err="1">
                <a:effectLst/>
                <a:latin typeface="Arial" panose="020B0604020202020204" pitchFamily="34" charset="0"/>
              </a:rPr>
              <a:t>prédictifs</a:t>
            </a:r>
            <a:r>
              <a:rPr sz="1200" dirty="0">
                <a:effectLst/>
                <a:latin typeface="Arial" panose="020B0604020202020204" pitchFamily="34" charset="0"/>
              </a:rPr>
              <a:t> pour aider les </a:t>
            </a:r>
            <a:r>
              <a:rPr sz="1200" dirty="0" err="1">
                <a:effectLst/>
                <a:latin typeface="Arial" panose="020B0604020202020204" pitchFamily="34" charset="0"/>
              </a:rPr>
              <a:t>enseignants</a:t>
            </a:r>
            <a:r>
              <a:rPr sz="1200" dirty="0">
                <a:effectLst/>
                <a:latin typeface="Arial" panose="020B0604020202020204" pitchFamily="34" charset="0"/>
              </a:rPr>
              <a:t> </a:t>
            </a:r>
            <a:r>
              <a:rPr sz="1200" dirty="0" err="1">
                <a:effectLst/>
                <a:latin typeface="Arial" panose="020B0604020202020204" pitchFamily="34" charset="0"/>
              </a:rPr>
              <a:t>à</a:t>
            </a:r>
            <a:r>
              <a:rPr sz="1200" dirty="0">
                <a:effectLst/>
                <a:latin typeface="Arial" panose="020B0604020202020204" pitchFamily="34" charset="0"/>
              </a:rPr>
              <a:t> </a:t>
            </a:r>
            <a:r>
              <a:rPr sz="1200" dirty="0" err="1">
                <a:effectLst/>
                <a:latin typeface="Arial" panose="020B0604020202020204" pitchFamily="34" charset="0"/>
              </a:rPr>
              <a:t>diagnostiquer</a:t>
            </a:r>
            <a:r>
              <a:rPr sz="1200" dirty="0">
                <a:effectLst/>
                <a:latin typeface="Arial" panose="020B0604020202020204" pitchFamily="34" charset="0"/>
              </a:rPr>
              <a:t> et </a:t>
            </a:r>
            <a:r>
              <a:rPr sz="1200" dirty="0" err="1">
                <a:effectLst/>
                <a:latin typeface="Arial" panose="020B0604020202020204" pitchFamily="34" charset="0"/>
              </a:rPr>
              <a:t>anticiper</a:t>
            </a:r>
            <a:r>
              <a:rPr sz="1200" dirty="0">
                <a:effectLst/>
                <a:latin typeface="Arial" panose="020B0604020202020204" pitchFamily="34" charset="0"/>
              </a:rPr>
              <a:t> les </a:t>
            </a:r>
            <a:r>
              <a:rPr sz="1200" dirty="0" err="1">
                <a:effectLst/>
                <a:latin typeface="Arial" panose="020B0604020202020204" pitchFamily="34" charset="0"/>
              </a:rPr>
              <a:t>difficultés</a:t>
            </a:r>
            <a:r>
              <a:rPr sz="1200" dirty="0">
                <a:effectLst/>
                <a:latin typeface="Arial" panose="020B0604020202020204" pitchFamily="34" charset="0"/>
              </a:rPr>
              <a:t> </a:t>
            </a:r>
            <a:r>
              <a:rPr sz="1200" dirty="0" err="1">
                <a:effectLst/>
                <a:latin typeface="Arial" panose="020B0604020202020204" pitchFamily="34" charset="0"/>
              </a:rPr>
              <a:t>d’apprentissage</a:t>
            </a:r>
            <a:r>
              <a:rPr sz="1200" dirty="0">
                <a:effectLst/>
                <a:latin typeface="Arial" panose="020B0604020202020204" pitchFamily="34" charset="0"/>
              </a:rPr>
              <a:t> </a:t>
            </a:r>
            <a:r>
              <a:rPr sz="1200" dirty="0" err="1">
                <a:effectLst/>
                <a:latin typeface="Arial" panose="020B0604020202020204" pitchFamily="34" charset="0"/>
              </a:rPr>
              <a:t>rencontrées</a:t>
            </a:r>
            <a:r>
              <a:rPr sz="1200" dirty="0">
                <a:effectLst/>
                <a:latin typeface="Arial" panose="020B0604020202020204" pitchFamily="34" charset="0"/>
              </a:rPr>
              <a:t> par les </a:t>
            </a:r>
            <a:r>
              <a:rPr sz="1200" dirty="0" err="1">
                <a:effectLst/>
                <a:latin typeface="Arial" panose="020B0604020202020204" pitchFamily="34" charset="0"/>
              </a:rPr>
              <a:t>apprenants</a:t>
            </a:r>
            <a:r>
              <a:rPr sz="1200" dirty="0">
                <a:effectLst/>
                <a:latin typeface="Arial" panose="020B0604020202020204" pitchFamily="34" charset="0"/>
              </a:rPr>
              <a:t> et </a:t>
            </a:r>
            <a:r>
              <a:rPr sz="1200" dirty="0" err="1">
                <a:effectLst/>
                <a:latin typeface="Arial" panose="020B0604020202020204" pitchFamily="34" charset="0"/>
              </a:rPr>
              <a:t>ainsi</a:t>
            </a:r>
            <a:r>
              <a:rPr sz="1200" dirty="0">
                <a:effectLst/>
                <a:latin typeface="Arial" panose="020B0604020202020204" pitchFamily="34" charset="0"/>
              </a:rPr>
              <a:t> </a:t>
            </a:r>
            <a:r>
              <a:rPr sz="1200" dirty="0" err="1">
                <a:effectLst/>
                <a:latin typeface="Arial" panose="020B0604020202020204" pitchFamily="34" charset="0"/>
              </a:rPr>
              <a:t>mettre</a:t>
            </a:r>
            <a:r>
              <a:rPr sz="1200" dirty="0">
                <a:effectLst/>
                <a:latin typeface="Arial" panose="020B0604020202020204" pitchFamily="34" charset="0"/>
              </a:rPr>
              <a:t> </a:t>
            </a:r>
            <a:r>
              <a:rPr sz="1200" dirty="0" err="1">
                <a:effectLst/>
                <a:latin typeface="Arial" panose="020B0604020202020204" pitchFamily="34" charset="0"/>
              </a:rPr>
              <a:t>en</a:t>
            </a:r>
            <a:r>
              <a:rPr sz="1200" dirty="0">
                <a:effectLst/>
                <a:latin typeface="Arial" panose="020B0604020202020204" pitchFamily="34" charset="0"/>
              </a:rPr>
              <a:t> </a:t>
            </a:r>
            <a:r>
              <a:rPr sz="1200" dirty="0" err="1">
                <a:effectLst/>
                <a:latin typeface="Arial" panose="020B0604020202020204" pitchFamily="34" charset="0"/>
              </a:rPr>
              <a:t>œuvre</a:t>
            </a:r>
            <a:r>
              <a:rPr sz="1200" dirty="0">
                <a:effectLst/>
                <a:latin typeface="Arial" panose="020B0604020202020204" pitchFamily="34" charset="0"/>
              </a:rPr>
              <a:t> des interventions </a:t>
            </a:r>
            <a:r>
              <a:rPr sz="1200" dirty="0" err="1">
                <a:effectLst/>
                <a:latin typeface="Arial" panose="020B0604020202020204" pitchFamily="34" charset="0"/>
              </a:rPr>
              <a:t>personnalisées</a:t>
            </a:r>
            <a:r>
              <a:rPr sz="1200" dirty="0">
                <a:effectLst/>
                <a:latin typeface="Arial" panose="020B0604020202020204" pitchFamily="34" charset="0"/>
              </a:rPr>
              <a:t> pour </a:t>
            </a:r>
            <a:r>
              <a:rPr sz="1200" dirty="0" err="1">
                <a:effectLst/>
                <a:latin typeface="Arial" panose="020B0604020202020204" pitchFamily="34" charset="0"/>
              </a:rPr>
              <a:t>répondre</a:t>
            </a:r>
            <a:r>
              <a:rPr sz="1200" dirty="0">
                <a:effectLst/>
                <a:latin typeface="Arial" panose="020B0604020202020204" pitchFamily="34" charset="0"/>
              </a:rPr>
              <a:t> </a:t>
            </a:r>
            <a:r>
              <a:rPr sz="1200" dirty="0" err="1">
                <a:effectLst/>
                <a:latin typeface="Arial" panose="020B0604020202020204" pitchFamily="34" charset="0"/>
              </a:rPr>
              <a:t>à</a:t>
            </a:r>
            <a:r>
              <a:rPr sz="1200" dirty="0">
                <a:effectLst/>
                <a:latin typeface="Arial" panose="020B0604020202020204" pitchFamily="34" charset="0"/>
              </a:rPr>
              <a:t> </a:t>
            </a:r>
            <a:r>
              <a:rPr sz="1200" dirty="0" err="1">
                <a:effectLst/>
                <a:latin typeface="Arial" panose="020B0604020202020204" pitchFamily="34" charset="0"/>
              </a:rPr>
              <a:t>ces</a:t>
            </a:r>
            <a:r>
              <a:rPr sz="1200" dirty="0">
                <a:effectLst/>
                <a:latin typeface="Arial" panose="020B0604020202020204" pitchFamily="34" charset="0"/>
              </a:rPr>
              <a:t> </a:t>
            </a:r>
            <a:r>
              <a:rPr sz="1200" dirty="0" err="1">
                <a:effectLst/>
                <a:latin typeface="Arial" panose="020B0604020202020204" pitchFamily="34" charset="0"/>
              </a:rPr>
              <a:t>difficultés</a:t>
            </a:r>
            <a:r>
              <a:rPr sz="1200" dirty="0">
                <a:effectLst/>
                <a:latin typeface="Arial" panose="020B0604020202020204" pitchFamily="34" charset="0"/>
              </a:rPr>
              <a:t>. </a:t>
            </a:r>
            <a:r>
              <a:rPr sz="1200" dirty="0" err="1">
                <a:effectLst/>
                <a:latin typeface="Arial" panose="020B0604020202020204" pitchFamily="34" charset="0"/>
              </a:rPr>
              <a:t>Cependant</a:t>
            </a:r>
            <a:r>
              <a:rPr sz="1200" dirty="0">
                <a:effectLst/>
                <a:latin typeface="Arial" panose="020B0604020202020204" pitchFamily="34" charset="0"/>
              </a:rPr>
              <a:t>, </a:t>
            </a:r>
            <a:r>
              <a:rPr sz="1200" dirty="0" err="1">
                <a:effectLst/>
                <a:latin typeface="Arial" panose="020B0604020202020204" pitchFamily="34" charset="0"/>
              </a:rPr>
              <a:t>alors</a:t>
            </a:r>
            <a:r>
              <a:rPr sz="1200" dirty="0">
                <a:effectLst/>
                <a:latin typeface="Arial" panose="020B0604020202020204" pitchFamily="34" charset="0"/>
              </a:rPr>
              <a:t> que les </a:t>
            </a:r>
            <a:r>
              <a:rPr sz="1200" dirty="0" err="1">
                <a:effectLst/>
                <a:latin typeface="Arial" panose="020B0604020202020204" pitchFamily="34" charset="0"/>
              </a:rPr>
              <a:t>algorithmes</a:t>
            </a:r>
            <a:r>
              <a:rPr sz="1200" dirty="0">
                <a:effectLst/>
                <a:latin typeface="Arial" panose="020B0604020202020204" pitchFamily="34" charset="0"/>
              </a:rPr>
              <a:t> </a:t>
            </a:r>
            <a:r>
              <a:rPr sz="1200" dirty="0" err="1">
                <a:effectLst/>
                <a:latin typeface="Arial" panose="020B0604020202020204" pitchFamily="34" charset="0"/>
              </a:rPr>
              <a:t>prédictifs</a:t>
            </a:r>
            <a:r>
              <a:rPr sz="1200" dirty="0">
                <a:effectLst/>
                <a:latin typeface="Arial" panose="020B0604020202020204" pitchFamily="34" charset="0"/>
              </a:rPr>
              <a:t> </a:t>
            </a:r>
            <a:r>
              <a:rPr sz="1200" dirty="0" err="1">
                <a:effectLst/>
                <a:latin typeface="Arial" panose="020B0604020202020204" pitchFamily="34" charset="0"/>
              </a:rPr>
              <a:t>facilitent</a:t>
            </a:r>
            <a:r>
              <a:rPr sz="1200" dirty="0">
                <a:effectLst/>
                <a:latin typeface="Arial" panose="020B0604020202020204" pitchFamily="34" charset="0"/>
              </a:rPr>
              <a:t> </a:t>
            </a:r>
            <a:r>
              <a:rPr sz="1200" dirty="0" err="1">
                <a:effectLst/>
                <a:latin typeface="Arial" panose="020B0604020202020204" pitchFamily="34" charset="0"/>
              </a:rPr>
              <a:t>certainement</a:t>
            </a:r>
            <a:r>
              <a:rPr sz="1200" dirty="0">
                <a:effectLst/>
                <a:latin typeface="Arial" panose="020B0604020202020204" pitchFamily="34" charset="0"/>
              </a:rPr>
              <a:t> </a:t>
            </a:r>
            <a:r>
              <a:rPr sz="1200" dirty="0" err="1">
                <a:effectLst/>
                <a:latin typeface="Arial" panose="020B0604020202020204" pitchFamily="34" charset="0"/>
              </a:rPr>
              <a:t>l’analyse</a:t>
            </a:r>
            <a:r>
              <a:rPr sz="1200" dirty="0">
                <a:effectLst/>
                <a:latin typeface="Arial" panose="020B0604020202020204" pitchFamily="34" charset="0"/>
              </a:rPr>
              <a:t> et </a:t>
            </a:r>
            <a:r>
              <a:rPr sz="1200" dirty="0" err="1">
                <a:effectLst/>
                <a:latin typeface="Arial" panose="020B0604020202020204" pitchFamily="34" charset="0"/>
              </a:rPr>
              <a:t>l’interprétation</a:t>
            </a:r>
            <a:r>
              <a:rPr sz="1200" dirty="0">
                <a:effectLst/>
                <a:latin typeface="Arial" panose="020B0604020202020204" pitchFamily="34" charset="0"/>
              </a:rPr>
              <a:t> des </a:t>
            </a:r>
            <a:r>
              <a:rPr sz="1200" dirty="0" err="1">
                <a:effectLst/>
                <a:latin typeface="Arial" panose="020B0604020202020204" pitchFamily="34" charset="0"/>
              </a:rPr>
              <a:t>données</a:t>
            </a:r>
            <a:r>
              <a:rPr sz="1200" dirty="0">
                <a:effectLst/>
                <a:latin typeface="Arial" panose="020B0604020202020204" pitchFamily="34" charset="0"/>
              </a:rPr>
              <a:t>, </a:t>
            </a:r>
            <a:r>
              <a:rPr sz="1200" dirty="0" err="1">
                <a:effectLst/>
                <a:latin typeface="Arial" panose="020B0604020202020204" pitchFamily="34" charset="0"/>
              </a:rPr>
              <a:t>ces</a:t>
            </a:r>
            <a:r>
              <a:rPr sz="1200" dirty="0">
                <a:effectLst/>
                <a:latin typeface="Arial" panose="020B0604020202020204" pitchFamily="34" charset="0"/>
              </a:rPr>
              <a:t> </a:t>
            </a:r>
            <a:r>
              <a:rPr sz="1200" dirty="0" err="1">
                <a:effectLst/>
                <a:latin typeface="Arial" panose="020B0604020202020204" pitchFamily="34" charset="0"/>
              </a:rPr>
              <a:t>algorithmes</a:t>
            </a:r>
            <a:r>
              <a:rPr sz="1200" dirty="0">
                <a:effectLst/>
                <a:latin typeface="Arial" panose="020B0604020202020204" pitchFamily="34" charset="0"/>
              </a:rPr>
              <a:t> ne </a:t>
            </a:r>
            <a:r>
              <a:rPr sz="1200" dirty="0" err="1">
                <a:effectLst/>
                <a:latin typeface="Arial" panose="020B0604020202020204" pitchFamily="34" charset="0"/>
              </a:rPr>
              <a:t>sont</a:t>
            </a:r>
            <a:r>
              <a:rPr sz="1200" dirty="0">
                <a:effectLst/>
                <a:latin typeface="Arial" panose="020B0604020202020204" pitchFamily="34" charset="0"/>
              </a:rPr>
              <a:t> pas </a:t>
            </a:r>
            <a:r>
              <a:rPr sz="1200" dirty="0" err="1">
                <a:effectLst/>
                <a:latin typeface="Arial" panose="020B0604020202020204" pitchFamily="34" charset="0"/>
              </a:rPr>
              <a:t>ce</a:t>
            </a:r>
            <a:r>
              <a:rPr sz="1200" dirty="0">
                <a:effectLst/>
                <a:latin typeface="Arial" panose="020B0604020202020204" pitchFamily="34" charset="0"/>
              </a:rPr>
              <a:t> qui rend les </a:t>
            </a:r>
            <a:r>
              <a:rPr sz="1200" dirty="0" err="1">
                <a:effectLst/>
                <a:latin typeface="Arial" panose="020B0604020202020204" pitchFamily="34" charset="0"/>
              </a:rPr>
              <a:t>systèmes</a:t>
            </a:r>
            <a:r>
              <a:rPr sz="1200" dirty="0">
                <a:effectLst/>
                <a:latin typeface="Arial" panose="020B0604020202020204" pitchFamily="34" charset="0"/>
              </a:rPr>
              <a:t> </a:t>
            </a:r>
            <a:r>
              <a:rPr sz="1200" dirty="0" err="1">
                <a:effectLst/>
                <a:latin typeface="Arial" panose="020B0604020202020204" pitchFamily="34" charset="0"/>
              </a:rPr>
              <a:t>d’analyse</a:t>
            </a:r>
            <a:r>
              <a:rPr sz="1200" dirty="0">
                <a:effectLst/>
                <a:latin typeface="Arial" panose="020B0604020202020204" pitchFamily="34" charset="0"/>
              </a:rPr>
              <a:t> </a:t>
            </a:r>
            <a:r>
              <a:rPr sz="1200" dirty="0" err="1">
                <a:effectLst/>
                <a:latin typeface="Arial" panose="020B0604020202020204" pitchFamily="34" charset="0"/>
              </a:rPr>
              <a:t>d’apprentissage</a:t>
            </a:r>
            <a:r>
              <a:rPr sz="1200" dirty="0">
                <a:effectLst/>
                <a:latin typeface="Arial" panose="020B0604020202020204" pitchFamily="34" charset="0"/>
              </a:rPr>
              <a:t> </a:t>
            </a:r>
            <a:r>
              <a:rPr sz="1200" dirty="0" err="1">
                <a:effectLst/>
                <a:latin typeface="Arial" panose="020B0604020202020204" pitchFamily="34" charset="0"/>
              </a:rPr>
              <a:t>puissants</a:t>
            </a:r>
            <a:r>
              <a:rPr sz="1200" dirty="0">
                <a:effectLst/>
                <a:latin typeface="Arial" panose="020B0604020202020204" pitchFamily="34" charset="0"/>
              </a:rPr>
              <a:t>. </a:t>
            </a:r>
            <a:r>
              <a:rPr sz="1200" dirty="0" err="1">
                <a:effectLst/>
                <a:latin typeface="Arial" panose="020B0604020202020204" pitchFamily="34" charset="0"/>
              </a:rPr>
              <a:t>L’efficacité</a:t>
            </a:r>
            <a:r>
              <a:rPr sz="1200" dirty="0">
                <a:effectLst/>
                <a:latin typeface="Arial" panose="020B0604020202020204" pitchFamily="34" charset="0"/>
              </a:rPr>
              <a:t> des </a:t>
            </a:r>
            <a:r>
              <a:rPr sz="1200" dirty="0" err="1">
                <a:effectLst/>
                <a:latin typeface="Arial" panose="020B0604020202020204" pitchFamily="34" charset="0"/>
              </a:rPr>
              <a:t>systèmes</a:t>
            </a:r>
            <a:r>
              <a:rPr sz="1200" dirty="0">
                <a:effectLst/>
                <a:latin typeface="Arial" panose="020B0604020202020204" pitchFamily="34" charset="0"/>
              </a:rPr>
              <a:t> </a:t>
            </a:r>
            <a:r>
              <a:rPr sz="1200" dirty="0" err="1">
                <a:effectLst/>
                <a:latin typeface="Arial" panose="020B0604020202020204" pitchFamily="34" charset="0"/>
              </a:rPr>
              <a:t>d’analyse</a:t>
            </a:r>
            <a:r>
              <a:rPr sz="1200" dirty="0">
                <a:effectLst/>
                <a:latin typeface="Arial" panose="020B0604020202020204" pitchFamily="34" charset="0"/>
              </a:rPr>
              <a:t> </a:t>
            </a:r>
            <a:r>
              <a:rPr sz="1200" dirty="0" err="1">
                <a:effectLst/>
                <a:latin typeface="Arial" panose="020B0604020202020204" pitchFamily="34" charset="0"/>
              </a:rPr>
              <a:t>d’apprentissage</a:t>
            </a:r>
            <a:r>
              <a:rPr sz="1200" dirty="0">
                <a:effectLst/>
                <a:latin typeface="Arial" panose="020B0604020202020204" pitchFamily="34" charset="0"/>
              </a:rPr>
              <a:t> </a:t>
            </a:r>
            <a:r>
              <a:rPr sz="1200" dirty="0" err="1">
                <a:effectLst/>
                <a:latin typeface="Arial" panose="020B0604020202020204" pitchFamily="34" charset="0"/>
              </a:rPr>
              <a:t>réside</a:t>
            </a:r>
            <a:r>
              <a:rPr sz="1200" dirty="0">
                <a:effectLst/>
                <a:latin typeface="Arial" panose="020B0604020202020204" pitchFamily="34" charset="0"/>
              </a:rPr>
              <a:t> dans </a:t>
            </a:r>
            <a:r>
              <a:rPr sz="1200" dirty="0" err="1">
                <a:effectLst/>
                <a:latin typeface="Arial" panose="020B0604020202020204" pitchFamily="34" charset="0"/>
              </a:rPr>
              <a:t>leur</a:t>
            </a:r>
            <a:r>
              <a:rPr sz="1200" dirty="0">
                <a:effectLst/>
                <a:latin typeface="Arial" panose="020B0604020202020204" pitchFamily="34" charset="0"/>
              </a:rPr>
              <a:t> </a:t>
            </a:r>
            <a:r>
              <a:rPr sz="1200" dirty="0" err="1">
                <a:effectLst/>
                <a:latin typeface="Arial" panose="020B0604020202020204" pitchFamily="34" charset="0"/>
              </a:rPr>
              <a:t>utilité</a:t>
            </a:r>
            <a:r>
              <a:rPr sz="1200" dirty="0">
                <a:effectLst/>
                <a:latin typeface="Arial" panose="020B0604020202020204" pitchFamily="34" charset="0"/>
              </a:rPr>
              <a:t> et </a:t>
            </a:r>
            <a:r>
              <a:rPr sz="1200" dirty="0" err="1">
                <a:effectLst/>
                <a:latin typeface="Arial" panose="020B0604020202020204" pitchFamily="34" charset="0"/>
              </a:rPr>
              <a:t>leur</a:t>
            </a:r>
            <a:r>
              <a:rPr sz="1200" dirty="0">
                <a:effectLst/>
                <a:latin typeface="Arial" panose="020B0604020202020204" pitchFamily="34" charset="0"/>
              </a:rPr>
              <a:t> pertinence pour les </a:t>
            </a:r>
            <a:r>
              <a:rPr sz="1200" dirty="0" err="1">
                <a:effectLst/>
                <a:latin typeface="Arial" panose="020B0604020202020204" pitchFamily="34" charset="0"/>
              </a:rPr>
              <a:t>apprenants</a:t>
            </a:r>
            <a:r>
              <a:rPr sz="1200" dirty="0">
                <a:effectLst/>
                <a:latin typeface="Arial" panose="020B0604020202020204" pitchFamily="34" charset="0"/>
              </a:rPr>
              <a:t> et les </a:t>
            </a:r>
            <a:r>
              <a:rPr sz="1200" dirty="0" err="1">
                <a:effectLst/>
                <a:latin typeface="Arial" panose="020B0604020202020204" pitchFamily="34" charset="0"/>
              </a:rPr>
              <a:t>éducateurs</a:t>
            </a:r>
            <a:r>
              <a:rPr sz="1200" dirty="0">
                <a:effectLst/>
                <a:latin typeface="Arial" panose="020B0604020202020204" pitchFamily="34" charset="0"/>
              </a:rPr>
              <a:t>. </a:t>
            </a:r>
          </a:p>
          <a:p>
            <a:pPr lvl="0">
              <a:defRPr sz="1200">
                <a:solidFill>
                  <a:srgbClr val="0070C0"/>
                </a:solidFill>
                <a:effectLst/>
                <a:latin typeface="Arial" panose="020B0604020202020204" pitchFamily="34" charset="0"/>
              </a:defRPr>
            </a:pPr>
            <a:r>
              <a:rPr dirty="0"/>
              <a:t>Le </a:t>
            </a:r>
            <a:r>
              <a:rPr dirty="0" err="1"/>
              <a:t>traitement</a:t>
            </a:r>
            <a:r>
              <a:rPr dirty="0"/>
              <a:t> des </a:t>
            </a:r>
            <a:r>
              <a:rPr dirty="0" err="1"/>
              <a:t>données</a:t>
            </a:r>
            <a:r>
              <a:rPr dirty="0"/>
              <a:t> </a:t>
            </a:r>
            <a:r>
              <a:rPr dirty="0" err="1"/>
              <a:t>en</a:t>
            </a:r>
            <a:r>
              <a:rPr dirty="0"/>
              <a:t> temps </a:t>
            </a:r>
            <a:r>
              <a:rPr dirty="0" err="1"/>
              <a:t>réel</a:t>
            </a:r>
            <a:r>
              <a:rPr dirty="0"/>
              <a:t> </a:t>
            </a:r>
            <a:r>
              <a:rPr dirty="0" err="1"/>
              <a:t>devrait</a:t>
            </a:r>
            <a:r>
              <a:rPr dirty="0"/>
              <a:t> se </a:t>
            </a:r>
            <a:r>
              <a:rPr dirty="0" err="1"/>
              <a:t>traduire</a:t>
            </a:r>
            <a:r>
              <a:rPr dirty="0"/>
              <a:t> par un retour </a:t>
            </a:r>
            <a:r>
              <a:rPr dirty="0" err="1"/>
              <a:t>d’information</a:t>
            </a:r>
            <a:r>
              <a:rPr dirty="0"/>
              <a:t> </a:t>
            </a:r>
            <a:r>
              <a:rPr dirty="0" err="1"/>
              <a:t>en</a:t>
            </a:r>
            <a:r>
              <a:rPr dirty="0"/>
              <a:t> temps </a:t>
            </a:r>
            <a:r>
              <a:rPr dirty="0" err="1"/>
              <a:t>réel</a:t>
            </a:r>
            <a:r>
              <a:rPr dirty="0"/>
              <a:t>, </a:t>
            </a:r>
            <a:r>
              <a:rPr dirty="0" err="1"/>
              <a:t>une</a:t>
            </a:r>
            <a:r>
              <a:rPr dirty="0"/>
              <a:t> intervention plus </a:t>
            </a:r>
            <a:r>
              <a:rPr dirty="0" err="1"/>
              <a:t>rapide</a:t>
            </a:r>
            <a:r>
              <a:rPr dirty="0"/>
              <a:t> et </a:t>
            </a:r>
            <a:r>
              <a:rPr dirty="0" err="1"/>
              <a:t>une</a:t>
            </a:r>
            <a:r>
              <a:rPr dirty="0"/>
              <a:t> instruction </a:t>
            </a:r>
            <a:r>
              <a:rPr dirty="0" err="1"/>
              <a:t>individualisée</a:t>
            </a:r>
            <a:r>
              <a:rPr dirty="0"/>
              <a:t>. </a:t>
            </a:r>
            <a:r>
              <a:rPr dirty="0" err="1"/>
              <a:t>À</a:t>
            </a:r>
            <a:r>
              <a:rPr dirty="0"/>
              <a:t> </a:t>
            </a:r>
            <a:r>
              <a:rPr dirty="0" err="1"/>
              <a:t>ce</a:t>
            </a:r>
            <a:r>
              <a:rPr dirty="0"/>
              <a:t> </a:t>
            </a:r>
            <a:r>
              <a:rPr dirty="0" err="1"/>
              <a:t>titre</a:t>
            </a:r>
            <a:r>
              <a:rPr dirty="0"/>
              <a:t>, les </a:t>
            </a:r>
            <a:r>
              <a:rPr dirty="0" err="1"/>
              <a:t>éducateurs</a:t>
            </a:r>
            <a:r>
              <a:rPr dirty="0"/>
              <a:t> </a:t>
            </a:r>
            <a:r>
              <a:rPr dirty="0" err="1"/>
              <a:t>continuent</a:t>
            </a:r>
            <a:r>
              <a:rPr dirty="0"/>
              <a:t> de </a:t>
            </a:r>
            <a:r>
              <a:rPr dirty="0" err="1"/>
              <a:t>jouer</a:t>
            </a:r>
            <a:r>
              <a:rPr dirty="0"/>
              <a:t> le </a:t>
            </a:r>
            <a:r>
              <a:rPr dirty="0" err="1"/>
              <a:t>rôle</a:t>
            </a:r>
            <a:r>
              <a:rPr dirty="0"/>
              <a:t> principal. Les </a:t>
            </a:r>
            <a:r>
              <a:rPr dirty="0" err="1"/>
              <a:t>enseignants</a:t>
            </a:r>
            <a:r>
              <a:rPr dirty="0"/>
              <a:t> et les chefs </a:t>
            </a:r>
            <a:r>
              <a:rPr dirty="0" err="1"/>
              <a:t>d’établissement</a:t>
            </a:r>
            <a:r>
              <a:rPr dirty="0"/>
              <a:t> </a:t>
            </a:r>
            <a:r>
              <a:rPr dirty="0" err="1"/>
              <a:t>devraient</a:t>
            </a:r>
            <a:r>
              <a:rPr dirty="0"/>
              <a:t> disposer </a:t>
            </a:r>
            <a:r>
              <a:rPr dirty="0" err="1"/>
              <a:t>d’une</a:t>
            </a:r>
            <a:r>
              <a:rPr dirty="0"/>
              <a:t> </a:t>
            </a:r>
            <a:r>
              <a:rPr dirty="0" err="1"/>
              <a:t>autonomie</a:t>
            </a:r>
            <a:r>
              <a:rPr dirty="0"/>
              <a:t> suffisante pour </a:t>
            </a:r>
            <a:r>
              <a:rPr dirty="0" err="1"/>
              <a:t>gérer</a:t>
            </a:r>
            <a:r>
              <a:rPr dirty="0"/>
              <a:t> </a:t>
            </a:r>
            <a:r>
              <a:rPr dirty="0" err="1"/>
              <a:t>leurs</a:t>
            </a:r>
            <a:r>
              <a:rPr dirty="0"/>
              <a:t> salles de </a:t>
            </a:r>
            <a:r>
              <a:rPr dirty="0" err="1"/>
              <a:t>classe</a:t>
            </a:r>
            <a:r>
              <a:rPr dirty="0"/>
              <a:t> et </a:t>
            </a:r>
            <a:r>
              <a:rPr dirty="0" err="1"/>
              <a:t>leurs</a:t>
            </a:r>
            <a:r>
              <a:rPr dirty="0"/>
              <a:t> écoles </a:t>
            </a:r>
            <a:r>
              <a:rPr dirty="0" err="1"/>
              <a:t>respectives</a:t>
            </a:r>
            <a:r>
              <a:rPr dirty="0"/>
              <a:t>, sur la base de </a:t>
            </a:r>
            <a:r>
              <a:rPr dirty="0" err="1"/>
              <a:t>l’idée</a:t>
            </a:r>
            <a:r>
              <a:rPr dirty="0"/>
              <a:t> </a:t>
            </a:r>
            <a:r>
              <a:rPr dirty="0" err="1"/>
              <a:t>qu’ils</a:t>
            </a:r>
            <a:r>
              <a:rPr dirty="0"/>
              <a:t> </a:t>
            </a:r>
            <a:r>
              <a:rPr dirty="0" err="1"/>
              <a:t>sont</a:t>
            </a:r>
            <a:r>
              <a:rPr dirty="0"/>
              <a:t> les plus </a:t>
            </a:r>
            <a:r>
              <a:rPr dirty="0" err="1"/>
              <a:t>familiarisés</a:t>
            </a:r>
            <a:r>
              <a:rPr dirty="0"/>
              <a:t> avec les </a:t>
            </a:r>
            <a:r>
              <a:rPr dirty="0" err="1"/>
              <a:t>besoins</a:t>
            </a:r>
            <a:r>
              <a:rPr dirty="0"/>
              <a:t> de </a:t>
            </a:r>
            <a:r>
              <a:rPr dirty="0" err="1"/>
              <a:t>leurs</a:t>
            </a:r>
            <a:r>
              <a:rPr dirty="0"/>
              <a:t> </a:t>
            </a:r>
            <a:r>
              <a:rPr dirty="0" err="1"/>
              <a:t>apprenants</a:t>
            </a:r>
            <a:r>
              <a:rPr dirty="0"/>
              <a:t>.</a:t>
            </a:r>
          </a:p>
          <a:p>
            <a:pPr lvl="0">
              <a:defRPr>
                <a:solidFill>
                  <a:srgbClr val="0070C0"/>
                </a:solidFill>
                <a:latin typeface="Arial" panose="020B0604020202020204" pitchFamily="34" charset="0"/>
              </a:defRPr>
            </a:pPr>
            <a:r>
              <a:rPr sz="1400" dirty="0">
                <a:effectLst/>
              </a:rPr>
              <a:t>Les </a:t>
            </a:r>
            <a:r>
              <a:rPr sz="1400" dirty="0" err="1">
                <a:effectLst/>
              </a:rPr>
              <a:t>enseignants</a:t>
            </a:r>
            <a:r>
              <a:rPr sz="1400" dirty="0">
                <a:effectLst/>
              </a:rPr>
              <a:t> </a:t>
            </a:r>
            <a:r>
              <a:rPr sz="1400" dirty="0" err="1">
                <a:effectLst/>
              </a:rPr>
              <a:t>resteront</a:t>
            </a:r>
            <a:r>
              <a:rPr sz="1400" dirty="0">
                <a:effectLst/>
              </a:rPr>
              <a:t> </a:t>
            </a:r>
            <a:r>
              <a:rPr sz="1400" dirty="0" err="1">
                <a:effectLst/>
              </a:rPr>
              <a:t>donc</a:t>
            </a:r>
            <a:r>
              <a:rPr sz="1400" dirty="0">
                <a:effectLst/>
              </a:rPr>
              <a:t> </a:t>
            </a:r>
            <a:r>
              <a:rPr sz="1400" dirty="0" err="1">
                <a:effectLst/>
              </a:rPr>
              <a:t>en</a:t>
            </a:r>
            <a:r>
              <a:rPr sz="1400" dirty="0">
                <a:effectLst/>
              </a:rPr>
              <a:t> première </a:t>
            </a:r>
            <a:r>
              <a:rPr sz="1400" dirty="0" err="1">
                <a:effectLst/>
              </a:rPr>
              <a:t>ligne</a:t>
            </a:r>
            <a:r>
              <a:rPr sz="1400" dirty="0">
                <a:effectLst/>
              </a:rPr>
              <a:t> de </a:t>
            </a:r>
            <a:r>
              <a:rPr sz="1400" dirty="0" err="1">
                <a:effectLst/>
              </a:rPr>
              <a:t>l’éducation</a:t>
            </a:r>
            <a:r>
              <a:rPr sz="1400" dirty="0">
                <a:effectLst/>
              </a:rPr>
              <a:t>; il </a:t>
            </a:r>
            <a:r>
              <a:rPr sz="1400" dirty="0" err="1">
                <a:effectLst/>
              </a:rPr>
              <a:t>est</a:t>
            </a:r>
            <a:r>
              <a:rPr sz="1400" dirty="0">
                <a:effectLst/>
              </a:rPr>
              <a:t> mal </a:t>
            </a:r>
            <a:r>
              <a:rPr sz="1400" dirty="0" err="1">
                <a:effectLst/>
              </a:rPr>
              <a:t>informé</a:t>
            </a:r>
            <a:r>
              <a:rPr sz="1400" dirty="0">
                <a:effectLst/>
              </a:rPr>
              <a:t> de dire que </a:t>
            </a:r>
            <a:r>
              <a:rPr sz="1400" dirty="0" err="1">
                <a:effectLst/>
              </a:rPr>
              <a:t>l’IA</a:t>
            </a:r>
            <a:r>
              <a:rPr sz="1400" dirty="0">
                <a:effectLst/>
              </a:rPr>
              <a:t> </a:t>
            </a:r>
            <a:r>
              <a:rPr sz="1400" dirty="0" err="1">
                <a:effectLst/>
              </a:rPr>
              <a:t>peut</a:t>
            </a:r>
            <a:r>
              <a:rPr sz="1400" dirty="0">
                <a:effectLst/>
              </a:rPr>
              <a:t> </a:t>
            </a:r>
            <a:r>
              <a:rPr sz="1400" dirty="0" err="1">
                <a:effectLst/>
              </a:rPr>
              <a:t>remplacer</a:t>
            </a:r>
            <a:r>
              <a:rPr sz="1400" dirty="0">
                <a:effectLst/>
              </a:rPr>
              <a:t> les </a:t>
            </a:r>
            <a:r>
              <a:rPr sz="1400" dirty="0" err="1">
                <a:effectLst/>
              </a:rPr>
              <a:t>enseignants</a:t>
            </a:r>
            <a:r>
              <a:rPr sz="1200" dirty="0"/>
              <a:t>.</a:t>
            </a:r>
            <a:endParaRPr sz="1200" dirty="0">
              <a:solidFill>
                <a:srgbClr val="0070C0"/>
              </a:solidFill>
            </a:endParaRPr>
          </a:p>
        </p:txBody>
      </p:sp>
      <p:sp>
        <p:nvSpPr>
          <p:cNvPr id="5" name="TextBox 4">
            <a:extLst>
              <a:ext uri="{FF2B5EF4-FFF2-40B4-BE49-F238E27FC236}">
                <a16:creationId xmlns:a16="http://schemas.microsoft.com/office/drawing/2014/main" id="{55077F68-284A-18A9-E7E9-7F19ED788E68}"/>
              </a:ext>
            </a:extLst>
          </p:cNvPr>
          <p:cNvSpPr txBox="1"/>
          <p:nvPr/>
        </p:nvSpPr>
        <p:spPr>
          <a:xfrm flipH="1">
            <a:off x="430142" y="4690533"/>
            <a:ext cx="3209109" cy="1600438"/>
          </a:xfrm>
          <a:prstGeom prst="rect">
            <a:avLst/>
          </a:prstGeom>
          <a:noFill/>
        </p:spPr>
        <p:txBody>
          <a:bodyPr wrap="square">
            <a:spAutoFit/>
          </a:bodyPr>
          <a:lstStyle/>
          <a:p>
            <a:pPr algn="l"/>
            <a:endParaRPr sz="1400" b="0" i="0">
              <a:solidFill>
                <a:srgbClr val="000000"/>
              </a:solidFill>
              <a:effectLst/>
            </a:endParaRPr>
          </a:p>
          <a:p>
            <a:pPr algn="l"/>
            <a:endParaRPr sz="1400">
              <a:solidFill>
                <a:srgbClr val="000000"/>
              </a:solidFill>
            </a:endParaRPr>
          </a:p>
          <a:p>
            <a:pPr algn="l"/>
            <a:endParaRPr sz="1400" b="0" i="0">
              <a:solidFill>
                <a:srgbClr val="000000"/>
              </a:solidFill>
              <a:effectLst/>
            </a:endParaRPr>
          </a:p>
          <a:p>
            <a:pPr algn="l"/>
            <a:endParaRPr sz="1400">
              <a:solidFill>
                <a:srgbClr val="000000"/>
              </a:solidFill>
            </a:endParaRPr>
          </a:p>
          <a:p>
            <a:pPr algn="l"/>
            <a:endParaRPr sz="1400" b="0" i="0">
              <a:solidFill>
                <a:srgbClr val="000000"/>
              </a:solidFill>
              <a:effectLst/>
            </a:endParaRPr>
          </a:p>
          <a:p>
            <a:pPr algn="l"/>
            <a:endParaRPr sz="1400">
              <a:solidFill>
                <a:srgbClr val="000000"/>
              </a:solidFill>
            </a:endParaRPr>
          </a:p>
          <a:p>
            <a:pPr algn="l"/>
            <a:endParaRPr sz="1400" b="0" i="0">
              <a:solidFill>
                <a:srgbClr val="000000"/>
              </a:solidFill>
              <a:effectLst/>
            </a:endParaRPr>
          </a:p>
        </p:txBody>
      </p:sp>
      <p:pic>
        <p:nvPicPr>
          <p:cNvPr id="8194" name="Picture 2" descr="Artificial Intelligence in Education - Scienceworks">
            <a:extLst>
              <a:ext uri="{FF2B5EF4-FFF2-40B4-BE49-F238E27FC236}">
                <a16:creationId xmlns:a16="http://schemas.microsoft.com/office/drawing/2014/main" id="{6156645C-EDEF-8BDA-438C-00E3FF91D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48802" y="2324884"/>
            <a:ext cx="3182053" cy="1756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DFD1CA-4E34-F8AA-A59E-0F70D869543E}"/>
              </a:ext>
            </a:extLst>
          </p:cNvPr>
          <p:cNvSpPr txBox="1"/>
          <p:nvPr/>
        </p:nvSpPr>
        <p:spPr>
          <a:xfrm flipH="1">
            <a:off x="457200" y="4081672"/>
            <a:ext cx="3995530" cy="2677656"/>
          </a:xfrm>
          <a:prstGeom prst="rect">
            <a:avLst/>
          </a:prstGeom>
          <a:noFill/>
        </p:spPr>
        <p:txBody>
          <a:bodyPr wrap="square">
            <a:spAutoFit/>
          </a:bodyPr>
          <a:lstStyle/>
          <a:p>
            <a:pPr algn="l">
              <a:defRPr sz="1400">
                <a:solidFill>
                  <a:srgbClr val="000000"/>
                </a:solidFill>
                <a:effectLst/>
                <a:latin typeface="Arial" panose="020B0604020202020204" pitchFamily="34" charset="0"/>
              </a:defRPr>
            </a:pPr>
            <a:r>
              <a:rPr dirty="0"/>
              <a:t>Bien que </a:t>
            </a:r>
            <a:r>
              <a:rPr dirty="0" err="1"/>
              <a:t>l’IA</a:t>
            </a:r>
            <a:r>
              <a:rPr dirty="0"/>
              <a:t> </a:t>
            </a:r>
            <a:r>
              <a:rPr dirty="0" err="1"/>
              <a:t>ait</a:t>
            </a:r>
            <a:r>
              <a:rPr dirty="0"/>
              <a:t> de </a:t>
            </a:r>
            <a:r>
              <a:rPr dirty="0" err="1"/>
              <a:t>nombreuses</a:t>
            </a:r>
            <a:r>
              <a:rPr dirty="0"/>
              <a:t> applications positives, il y a </a:t>
            </a:r>
            <a:r>
              <a:rPr dirty="0" err="1"/>
              <a:t>aussi</a:t>
            </a:r>
            <a:r>
              <a:rPr dirty="0"/>
              <a:t> des </a:t>
            </a:r>
            <a:r>
              <a:rPr dirty="0" err="1"/>
              <a:t>préoccupations</a:t>
            </a:r>
            <a:r>
              <a:rPr dirty="0"/>
              <a:t> </a:t>
            </a:r>
            <a:r>
              <a:rPr dirty="0" err="1"/>
              <a:t>sociétales</a:t>
            </a:r>
            <a:r>
              <a:rPr dirty="0"/>
              <a:t> et </a:t>
            </a:r>
            <a:r>
              <a:rPr dirty="0" err="1"/>
              <a:t>éthiques</a:t>
            </a:r>
            <a:r>
              <a:rPr dirty="0"/>
              <a:t> qui </a:t>
            </a:r>
            <a:r>
              <a:rPr dirty="0" err="1"/>
              <a:t>devraient</a:t>
            </a:r>
            <a:r>
              <a:rPr dirty="0"/>
              <a:t> </a:t>
            </a:r>
            <a:r>
              <a:rPr dirty="0" err="1"/>
              <a:t>être</a:t>
            </a:r>
            <a:r>
              <a:rPr dirty="0"/>
              <a:t> </a:t>
            </a:r>
            <a:r>
              <a:rPr dirty="0" err="1"/>
              <a:t>abordées</a:t>
            </a:r>
            <a:r>
              <a:rPr dirty="0"/>
              <a:t>. La </a:t>
            </a:r>
            <a:r>
              <a:rPr dirty="0" err="1"/>
              <a:t>plupart</a:t>
            </a:r>
            <a:r>
              <a:rPr dirty="0"/>
              <a:t> des gens </a:t>
            </a:r>
            <a:r>
              <a:rPr dirty="0" err="1"/>
              <a:t>ont</a:t>
            </a:r>
            <a:r>
              <a:rPr dirty="0"/>
              <a:t> au </a:t>
            </a:r>
            <a:r>
              <a:rPr dirty="0" err="1"/>
              <a:t>moins</a:t>
            </a:r>
            <a:r>
              <a:rPr dirty="0"/>
              <a:t> </a:t>
            </a:r>
            <a:r>
              <a:rPr dirty="0" err="1"/>
              <a:t>lu</a:t>
            </a:r>
            <a:r>
              <a:rPr dirty="0"/>
              <a:t> </a:t>
            </a:r>
            <a:r>
              <a:rPr dirty="0" err="1"/>
              <a:t>quelque</a:t>
            </a:r>
            <a:r>
              <a:rPr dirty="0"/>
              <a:t> chose sur les </a:t>
            </a:r>
            <a:r>
              <a:rPr dirty="0" err="1"/>
              <a:t>systèmes</a:t>
            </a:r>
            <a:r>
              <a:rPr dirty="0"/>
              <a:t> </a:t>
            </a:r>
            <a:r>
              <a:rPr dirty="0" err="1"/>
              <a:t>d’IA</a:t>
            </a:r>
            <a:r>
              <a:rPr dirty="0"/>
              <a:t> discriminant </a:t>
            </a:r>
            <a:r>
              <a:rPr dirty="0" err="1"/>
              <a:t>injustement</a:t>
            </a:r>
            <a:r>
              <a:rPr dirty="0"/>
              <a:t>, </a:t>
            </a:r>
            <a:r>
              <a:rPr dirty="0" err="1"/>
              <a:t>prenant</a:t>
            </a:r>
            <a:r>
              <a:rPr dirty="0"/>
              <a:t> des </a:t>
            </a:r>
            <a:r>
              <a:rPr dirty="0" err="1"/>
              <a:t>décisions</a:t>
            </a:r>
            <a:r>
              <a:rPr dirty="0"/>
              <a:t> </a:t>
            </a:r>
            <a:r>
              <a:rPr dirty="0" err="1"/>
              <a:t>affectant</a:t>
            </a:r>
            <a:r>
              <a:rPr dirty="0"/>
              <a:t> la vie </a:t>
            </a:r>
            <a:r>
              <a:rPr dirty="0" err="1"/>
              <a:t>d’une</a:t>
            </a:r>
            <a:r>
              <a:rPr dirty="0"/>
              <a:t> manière non </a:t>
            </a:r>
            <a:r>
              <a:rPr dirty="0" err="1"/>
              <a:t>transparente</a:t>
            </a:r>
            <a:r>
              <a:rPr dirty="0"/>
              <a:t>, </a:t>
            </a:r>
            <a:r>
              <a:rPr dirty="0" err="1"/>
              <a:t>prêts</a:t>
            </a:r>
            <a:r>
              <a:rPr dirty="0"/>
              <a:t> </a:t>
            </a:r>
            <a:r>
              <a:rPr dirty="0" err="1"/>
              <a:t>à</a:t>
            </a:r>
            <a:r>
              <a:rPr dirty="0"/>
              <a:t> prendre </a:t>
            </a:r>
            <a:r>
              <a:rPr dirty="0" err="1"/>
              <a:t>tous</a:t>
            </a:r>
            <a:r>
              <a:rPr dirty="0"/>
              <a:t> </a:t>
            </a:r>
            <a:r>
              <a:rPr dirty="0" err="1"/>
              <a:t>nos</a:t>
            </a:r>
            <a:r>
              <a:rPr dirty="0"/>
              <a:t> </a:t>
            </a:r>
            <a:r>
              <a:rPr dirty="0" err="1"/>
              <a:t>emplois</a:t>
            </a:r>
            <a:r>
              <a:rPr dirty="0"/>
              <a:t> et </a:t>
            </a:r>
            <a:r>
              <a:rPr dirty="0" err="1"/>
              <a:t>à</a:t>
            </a:r>
            <a:r>
              <a:rPr dirty="0"/>
              <a:t> </a:t>
            </a:r>
            <a:r>
              <a:rPr dirty="0" err="1"/>
              <a:t>arracher</a:t>
            </a:r>
            <a:r>
              <a:rPr dirty="0"/>
              <a:t> le </a:t>
            </a:r>
            <a:r>
              <a:rPr dirty="0" err="1"/>
              <a:t>contrôle</a:t>
            </a:r>
            <a:r>
              <a:rPr dirty="0"/>
              <a:t> aux </a:t>
            </a:r>
            <a:r>
              <a:rPr dirty="0" err="1"/>
              <a:t>humains.Il</a:t>
            </a:r>
            <a:r>
              <a:rPr dirty="0"/>
              <a:t> y a beaucoup de travail </a:t>
            </a:r>
            <a:r>
              <a:rPr dirty="0" err="1"/>
              <a:t>en</a:t>
            </a:r>
            <a:r>
              <a:rPr dirty="0"/>
              <a:t> </a:t>
            </a:r>
            <a:r>
              <a:rPr dirty="0" err="1"/>
              <a:t>cours</a:t>
            </a:r>
            <a:r>
              <a:rPr dirty="0"/>
              <a:t> </a:t>
            </a:r>
            <a:r>
              <a:rPr dirty="0" err="1"/>
              <a:t>aujourd’hui</a:t>
            </a:r>
            <a:r>
              <a:rPr dirty="0"/>
              <a:t> qui </a:t>
            </a:r>
            <a:r>
              <a:rPr dirty="0" err="1"/>
              <a:t>tente</a:t>
            </a:r>
            <a:r>
              <a:rPr dirty="0"/>
              <a:t> de </a:t>
            </a:r>
            <a:r>
              <a:rPr dirty="0" err="1"/>
              <a:t>trouver</a:t>
            </a:r>
            <a:r>
              <a:rPr dirty="0"/>
              <a:t> des </a:t>
            </a:r>
            <a:r>
              <a:rPr dirty="0" err="1"/>
              <a:t>réponses</a:t>
            </a:r>
            <a:r>
              <a:rPr dirty="0"/>
              <a:t> </a:t>
            </a:r>
            <a:r>
              <a:rPr dirty="0" err="1"/>
              <a:t>à</a:t>
            </a:r>
            <a:r>
              <a:rPr dirty="0"/>
              <a:t> de </a:t>
            </a:r>
            <a:r>
              <a:rPr dirty="0" err="1"/>
              <a:t>telles</a:t>
            </a:r>
            <a:r>
              <a:rPr dirty="0"/>
              <a:t> </a:t>
            </a:r>
            <a:r>
              <a:rPr dirty="0" err="1"/>
              <a:t>préoccupations</a:t>
            </a:r>
            <a:r>
              <a:rPr dirty="0"/>
              <a:t> (Commission </a:t>
            </a:r>
            <a:r>
              <a:rPr dirty="0" err="1"/>
              <a:t>européenne</a:t>
            </a:r>
            <a:r>
              <a:rPr dirty="0"/>
              <a:t>, 2018).</a:t>
            </a:r>
            <a:endParaRPr sz="1400" b="0" i="0" dirty="0">
              <a:solidFill>
                <a:srgbClr val="000000"/>
              </a:solidFill>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5500"/>
            <a:ext cx="4229100" cy="1929759"/>
          </a:xfrm>
        </p:spPr>
        <p:txBody>
          <a:bodyPr/>
          <a:lstStyle/>
          <a:p>
            <a:pPr>
              <a:defRPr sz="4400"/>
            </a:pPr>
            <a:r>
              <a:t>04</a:t>
            </a:r>
          </a:p>
        </p:txBody>
      </p:sp>
      <p:pic>
        <p:nvPicPr>
          <p:cNvPr id="9218" name="Picture 2" descr="28 Best Quotes About Artificial Intelligence | Bernard Marr">
            <a:extLst>
              <a:ext uri="{FF2B5EF4-FFF2-40B4-BE49-F238E27FC236}">
                <a16:creationId xmlns:a16="http://schemas.microsoft.com/office/drawing/2014/main" id="{08D427EB-A364-C064-84FB-BC6332565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06399"/>
            <a:ext cx="5940778" cy="3564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Conclusion</a:t>
            </a:r>
            <a:endParaRPr b="0"/>
          </a:p>
        </p:txBody>
      </p:sp>
      <p:sp>
        <p:nvSpPr>
          <p:cNvPr id="3" name="Content Placeholder 2"/>
          <p:cNvSpPr>
            <a:spLocks noGrp="1"/>
          </p:cNvSpPr>
          <p:nvPr>
            <p:ph idx="1"/>
          </p:nvPr>
        </p:nvSpPr>
        <p:spPr>
          <a:xfrm>
            <a:off x="1035225" y="4911365"/>
            <a:ext cx="4093348" cy="1267184"/>
          </a:xfrm>
        </p:spPr>
        <p:txBody>
          <a:bodyPr/>
          <a:lstStyle/>
          <a:p>
            <a:endParaRPr/>
          </a:p>
          <a:p>
            <a:endParaRPr/>
          </a:p>
          <a:p>
            <a:endParaRPr/>
          </a:p>
          <a:p>
            <a:endParaRPr/>
          </a:p>
        </p:txBody>
      </p:sp>
      <p:sp>
        <p:nvSpPr>
          <p:cNvPr id="4" name="Content Placeholder 3"/>
          <p:cNvSpPr>
            <a:spLocks noGrp="1"/>
          </p:cNvSpPr>
          <p:nvPr>
            <p:ph idx="10"/>
          </p:nvPr>
        </p:nvSpPr>
        <p:spPr>
          <a:xfrm>
            <a:off x="4562041" y="452628"/>
            <a:ext cx="3945467" cy="5492749"/>
          </a:xfrm>
        </p:spPr>
        <p:txBody>
          <a:bodyPr/>
          <a:lstStyle/>
          <a:p>
            <a:pPr rtl="0">
              <a:defRPr sz="1400">
                <a:solidFill>
                  <a:srgbClr val="0070C0"/>
                </a:solidFill>
                <a:effectLst/>
                <a:latin typeface="Arial" panose="020B0604020202020204" pitchFamily="34" charset="0"/>
              </a:defRPr>
            </a:pPr>
            <a:r>
              <a:rPr dirty="0" err="1"/>
              <a:t>Pourtant</a:t>
            </a:r>
            <a:r>
              <a:rPr dirty="0"/>
              <a:t>, au </a:t>
            </a:r>
            <a:r>
              <a:rPr dirty="0" err="1"/>
              <a:t>moins</a:t>
            </a:r>
            <a:r>
              <a:rPr dirty="0"/>
              <a:t> </a:t>
            </a:r>
            <a:r>
              <a:rPr dirty="0" err="1"/>
              <a:t>en</a:t>
            </a:r>
            <a:r>
              <a:rPr dirty="0"/>
              <a:t> </a:t>
            </a:r>
            <a:r>
              <a:rPr dirty="0" err="1"/>
              <a:t>ce</a:t>
            </a:r>
            <a:r>
              <a:rPr dirty="0"/>
              <a:t> qui </a:t>
            </a:r>
            <a:r>
              <a:rPr dirty="0" err="1"/>
              <a:t>concerne</a:t>
            </a:r>
            <a:r>
              <a:rPr dirty="0"/>
              <a:t> </a:t>
            </a:r>
            <a:r>
              <a:rPr dirty="0" err="1"/>
              <a:t>l’éducation</a:t>
            </a:r>
            <a:r>
              <a:rPr dirty="0"/>
              <a:t>, il y a </a:t>
            </a:r>
            <a:r>
              <a:rPr dirty="0" err="1"/>
              <a:t>aussi</a:t>
            </a:r>
            <a:r>
              <a:rPr dirty="0"/>
              <a:t> de la place pour la </a:t>
            </a:r>
            <a:r>
              <a:rPr dirty="0" err="1"/>
              <a:t>coopération</a:t>
            </a:r>
            <a:r>
              <a:rPr dirty="0"/>
              <a:t>, </a:t>
            </a:r>
            <a:r>
              <a:rPr dirty="0" err="1"/>
              <a:t>dont</a:t>
            </a:r>
            <a:r>
              <a:rPr dirty="0"/>
              <a:t> la base </a:t>
            </a:r>
            <a:r>
              <a:rPr dirty="0" err="1"/>
              <a:t>est</a:t>
            </a:r>
            <a:r>
              <a:rPr dirty="0"/>
              <a:t> le partage des </a:t>
            </a:r>
            <a:r>
              <a:rPr dirty="0" err="1"/>
              <a:t>connaissances</a:t>
            </a:r>
            <a:r>
              <a:rPr dirty="0"/>
              <a:t>. Pour </a:t>
            </a:r>
            <a:r>
              <a:rPr dirty="0" err="1"/>
              <a:t>promouvoir</a:t>
            </a:r>
            <a:r>
              <a:rPr dirty="0"/>
              <a:t> la discussion et la pertinence de </a:t>
            </a:r>
            <a:r>
              <a:rPr dirty="0" err="1"/>
              <a:t>l’adoption</a:t>
            </a:r>
            <a:r>
              <a:rPr dirty="0"/>
              <a:t> de perspectives </a:t>
            </a:r>
            <a:r>
              <a:rPr dirty="0" err="1"/>
              <a:t>globales</a:t>
            </a:r>
            <a:r>
              <a:rPr dirty="0"/>
              <a:t> de </a:t>
            </a:r>
            <a:r>
              <a:rPr dirty="0" err="1"/>
              <a:t>l’IA</a:t>
            </a:r>
            <a:r>
              <a:rPr dirty="0"/>
              <a:t> dans </a:t>
            </a:r>
            <a:r>
              <a:rPr dirty="0" err="1"/>
              <a:t>l’éducation</a:t>
            </a:r>
            <a:r>
              <a:rPr dirty="0"/>
              <a:t>, il </a:t>
            </a:r>
            <a:r>
              <a:rPr dirty="0" err="1"/>
              <a:t>est</a:t>
            </a:r>
            <a:r>
              <a:rPr dirty="0"/>
              <a:t> </a:t>
            </a:r>
            <a:r>
              <a:rPr dirty="0" err="1"/>
              <a:t>nécessaire</a:t>
            </a:r>
            <a:r>
              <a:rPr dirty="0"/>
              <a:t> de disposer de plus </a:t>
            </a:r>
            <a:r>
              <a:rPr dirty="0" err="1"/>
              <a:t>d’informations</a:t>
            </a:r>
            <a:r>
              <a:rPr dirty="0"/>
              <a:t> sur la manière </a:t>
            </a:r>
            <a:r>
              <a:rPr dirty="0" err="1"/>
              <a:t>dont</a:t>
            </a:r>
            <a:r>
              <a:rPr dirty="0"/>
              <a:t> les pays </a:t>
            </a:r>
            <a:r>
              <a:rPr dirty="0" err="1"/>
              <a:t>avancent</a:t>
            </a:r>
            <a:r>
              <a:rPr dirty="0"/>
              <a:t> dans </a:t>
            </a:r>
            <a:r>
              <a:rPr dirty="0" err="1"/>
              <a:t>ce</a:t>
            </a:r>
            <a:r>
              <a:rPr dirty="0"/>
              <a:t> </a:t>
            </a:r>
            <a:r>
              <a:rPr dirty="0" err="1"/>
              <a:t>territoire</a:t>
            </a:r>
            <a:r>
              <a:rPr dirty="0"/>
              <a:t> </a:t>
            </a:r>
            <a:r>
              <a:rPr dirty="0" err="1"/>
              <a:t>incertain</a:t>
            </a:r>
            <a:r>
              <a:rPr dirty="0"/>
              <a:t> et </a:t>
            </a:r>
            <a:r>
              <a:rPr dirty="0" err="1"/>
              <a:t>en</a:t>
            </a:r>
            <a:r>
              <a:rPr dirty="0"/>
              <a:t> </a:t>
            </a:r>
            <a:r>
              <a:rPr dirty="0" err="1"/>
              <a:t>constante</a:t>
            </a:r>
            <a:r>
              <a:rPr dirty="0"/>
              <a:t> </a:t>
            </a:r>
            <a:r>
              <a:rPr dirty="0" err="1"/>
              <a:t>évolution</a:t>
            </a:r>
            <a:r>
              <a:rPr dirty="0"/>
              <a:t>. </a:t>
            </a:r>
          </a:p>
          <a:p>
            <a:pPr rtl="0">
              <a:defRPr sz="1400">
                <a:solidFill>
                  <a:srgbClr val="0070C0"/>
                </a:solidFill>
                <a:effectLst/>
                <a:latin typeface="Arial" panose="020B0604020202020204" pitchFamily="34" charset="0"/>
              </a:defRPr>
            </a:pPr>
            <a:r>
              <a:rPr dirty="0"/>
              <a:t>La </a:t>
            </a:r>
            <a:r>
              <a:rPr dirty="0" err="1"/>
              <a:t>création</a:t>
            </a:r>
            <a:r>
              <a:rPr dirty="0"/>
              <a:t> d’un </a:t>
            </a:r>
            <a:r>
              <a:rPr b="1" dirty="0" err="1"/>
              <a:t>observatoire</a:t>
            </a:r>
            <a:r>
              <a:rPr b="1" dirty="0"/>
              <a:t> de </a:t>
            </a:r>
            <a:r>
              <a:rPr b="1" dirty="0" err="1"/>
              <a:t>l’IA</a:t>
            </a:r>
            <a:r>
              <a:rPr b="1" dirty="0"/>
              <a:t> dans </a:t>
            </a:r>
            <a:r>
              <a:rPr b="1" dirty="0" err="1"/>
              <a:t>l’éducation</a:t>
            </a:r>
            <a:r>
              <a:rPr b="1" dirty="0"/>
              <a:t> </a:t>
            </a:r>
            <a:r>
              <a:rPr b="1" dirty="0" err="1"/>
              <a:t>afin</a:t>
            </a:r>
            <a:r>
              <a:rPr b="1" dirty="0"/>
              <a:t> d’ </a:t>
            </a:r>
            <a:r>
              <a:rPr dirty="0"/>
              <a:t>examiner les initiatives </a:t>
            </a:r>
            <a:r>
              <a:rPr dirty="0" err="1"/>
              <a:t>pertinentes</a:t>
            </a:r>
            <a:r>
              <a:rPr dirty="0"/>
              <a:t> de </a:t>
            </a:r>
            <a:r>
              <a:rPr dirty="0" err="1"/>
              <a:t>l’IA</a:t>
            </a:r>
            <a:r>
              <a:rPr dirty="0"/>
              <a:t> dans le </a:t>
            </a:r>
            <a:r>
              <a:rPr dirty="0" err="1"/>
              <a:t>domaine</a:t>
            </a:r>
            <a:r>
              <a:rPr dirty="0"/>
              <a:t> de </a:t>
            </a:r>
            <a:r>
              <a:rPr dirty="0" err="1"/>
              <a:t>l’éducation</a:t>
            </a:r>
            <a:r>
              <a:rPr dirty="0"/>
              <a:t> et </a:t>
            </a:r>
            <a:r>
              <a:rPr dirty="0" err="1"/>
              <a:t>d’informer</a:t>
            </a:r>
            <a:r>
              <a:rPr dirty="0"/>
              <a:t> sur les plans </a:t>
            </a:r>
            <a:r>
              <a:rPr dirty="0" err="1"/>
              <a:t>stratégiques</a:t>
            </a:r>
            <a:r>
              <a:rPr dirty="0"/>
              <a:t> </a:t>
            </a:r>
            <a:r>
              <a:rPr dirty="0" err="1"/>
              <a:t>nationaux</a:t>
            </a:r>
            <a:r>
              <a:rPr dirty="0"/>
              <a:t> et </a:t>
            </a:r>
            <a:r>
              <a:rPr dirty="0" err="1"/>
              <a:t>internationaux</a:t>
            </a:r>
            <a:r>
              <a:rPr dirty="0"/>
              <a:t> </a:t>
            </a:r>
            <a:r>
              <a:rPr dirty="0" err="1"/>
              <a:t>en</a:t>
            </a:r>
            <a:r>
              <a:rPr dirty="0"/>
              <a:t> matière </a:t>
            </a:r>
            <a:r>
              <a:rPr dirty="0" err="1"/>
              <a:t>d’IA</a:t>
            </a:r>
            <a:r>
              <a:rPr dirty="0"/>
              <a:t> </a:t>
            </a:r>
            <a:r>
              <a:rPr dirty="0" err="1"/>
              <a:t>peut</a:t>
            </a:r>
            <a:r>
              <a:rPr dirty="0"/>
              <a:t> </a:t>
            </a:r>
            <a:r>
              <a:rPr dirty="0" err="1"/>
              <a:t>être</a:t>
            </a:r>
            <a:r>
              <a:rPr dirty="0"/>
              <a:t> </a:t>
            </a:r>
            <a:r>
              <a:rPr dirty="0" err="1"/>
              <a:t>considérée</a:t>
            </a:r>
            <a:r>
              <a:rPr dirty="0"/>
              <a:t> </a:t>
            </a:r>
            <a:r>
              <a:rPr dirty="0" err="1"/>
              <a:t>comme</a:t>
            </a:r>
            <a:r>
              <a:rPr dirty="0"/>
              <a:t> </a:t>
            </a:r>
            <a:r>
              <a:rPr dirty="0" err="1"/>
              <a:t>une</a:t>
            </a:r>
            <a:r>
              <a:rPr dirty="0"/>
              <a:t> plate-</a:t>
            </a:r>
            <a:r>
              <a:rPr dirty="0" err="1"/>
              <a:t>forme</a:t>
            </a:r>
            <a:r>
              <a:rPr dirty="0"/>
              <a:t> pour le partage des </a:t>
            </a:r>
            <a:r>
              <a:rPr dirty="0" err="1"/>
              <a:t>connaissances</a:t>
            </a:r>
            <a:r>
              <a:rPr dirty="0"/>
              <a:t> et </a:t>
            </a:r>
            <a:r>
              <a:rPr dirty="0" err="1"/>
              <a:t>l’apprentissage</a:t>
            </a:r>
            <a:r>
              <a:rPr dirty="0"/>
              <a:t> par les pairs.</a:t>
            </a:r>
          </a:p>
          <a:p>
            <a:pPr rtl="0">
              <a:defRPr sz="1400">
                <a:solidFill>
                  <a:srgbClr val="0070C0"/>
                </a:solidFill>
                <a:effectLst/>
                <a:latin typeface="Arial" panose="020B0604020202020204" pitchFamily="34" charset="0"/>
              </a:defRPr>
            </a:pPr>
            <a:r>
              <a:rPr dirty="0" err="1"/>
              <a:t>Toutefois</a:t>
            </a:r>
            <a:r>
              <a:rPr dirty="0"/>
              <a:t>, </a:t>
            </a:r>
            <a:r>
              <a:rPr dirty="0" err="1"/>
              <a:t>ces</a:t>
            </a:r>
            <a:r>
              <a:rPr dirty="0"/>
              <a:t> </a:t>
            </a:r>
            <a:r>
              <a:rPr dirty="0" err="1"/>
              <a:t>réponses</a:t>
            </a:r>
            <a:r>
              <a:rPr dirty="0"/>
              <a:t> </a:t>
            </a:r>
            <a:r>
              <a:rPr dirty="0" err="1"/>
              <a:t>restent</a:t>
            </a:r>
            <a:r>
              <a:rPr dirty="0"/>
              <a:t> </a:t>
            </a:r>
            <a:r>
              <a:rPr dirty="0" err="1"/>
              <a:t>indépendantes</a:t>
            </a:r>
            <a:r>
              <a:rPr dirty="0"/>
              <a:t> d’un cadre politique global et </a:t>
            </a:r>
            <a:r>
              <a:rPr dirty="0" err="1"/>
              <a:t>concerté</a:t>
            </a:r>
            <a:r>
              <a:rPr dirty="0"/>
              <a:t> pour </a:t>
            </a:r>
            <a:r>
              <a:rPr dirty="0" err="1"/>
              <a:t>l’IA</a:t>
            </a:r>
            <a:r>
              <a:rPr dirty="0"/>
              <a:t> dans </a:t>
            </a:r>
            <a:r>
              <a:rPr dirty="0" err="1"/>
              <a:t>l’éducation</a:t>
            </a:r>
            <a:r>
              <a:rPr dirty="0"/>
              <a:t>. </a:t>
            </a:r>
            <a:r>
              <a:rPr dirty="0" err="1"/>
              <a:t>Néanmoins</a:t>
            </a:r>
            <a:r>
              <a:rPr dirty="0"/>
              <a:t>, il </a:t>
            </a:r>
            <a:r>
              <a:rPr dirty="0" err="1"/>
              <a:t>est</a:t>
            </a:r>
            <a:r>
              <a:rPr dirty="0"/>
              <a:t> important de noter que les initiatives </a:t>
            </a:r>
            <a:r>
              <a:rPr dirty="0" err="1"/>
              <a:t>présentées</a:t>
            </a:r>
            <a:r>
              <a:rPr dirty="0"/>
              <a:t> </a:t>
            </a:r>
            <a:r>
              <a:rPr dirty="0" err="1"/>
              <a:t>sont</a:t>
            </a:r>
            <a:r>
              <a:rPr dirty="0"/>
              <a:t> des </a:t>
            </a:r>
            <a:r>
              <a:rPr dirty="0" err="1"/>
              <a:t>mesures</a:t>
            </a:r>
            <a:r>
              <a:rPr dirty="0"/>
              <a:t> de </a:t>
            </a:r>
            <a:r>
              <a:rPr dirty="0" err="1"/>
              <a:t>départ</a:t>
            </a:r>
            <a:r>
              <a:rPr dirty="0"/>
              <a:t> </a:t>
            </a:r>
            <a:r>
              <a:rPr dirty="0" err="1"/>
              <a:t>utiles</a:t>
            </a:r>
            <a:r>
              <a:rPr dirty="0"/>
              <a:t> qui </a:t>
            </a:r>
            <a:r>
              <a:rPr dirty="0" err="1"/>
              <a:t>peuvent</a:t>
            </a:r>
            <a:r>
              <a:rPr dirty="0"/>
              <a:t> guider la </a:t>
            </a:r>
            <a:r>
              <a:rPr dirty="0" err="1"/>
              <a:t>création</a:t>
            </a:r>
            <a:r>
              <a:rPr dirty="0"/>
              <a:t> d’un cadre politique </a:t>
            </a:r>
            <a:r>
              <a:rPr dirty="0" err="1"/>
              <a:t>cohérent</a:t>
            </a:r>
            <a:r>
              <a:rPr dirty="0"/>
              <a:t>. </a:t>
            </a:r>
            <a:endParaRPr sz="1400" dirty="0">
              <a:solidFill>
                <a:srgbClr val="0070C0"/>
              </a:solidFill>
              <a:effectLst/>
            </a:endParaRPr>
          </a:p>
          <a:p>
            <a:br>
              <a:rPr lang="en-US" dirty="0">
                <a:effectLst/>
              </a:rPr>
            </a:br>
            <a:endParaRPr lang="en-US" dirty="0">
              <a:effectLst/>
            </a:endParaRPr>
          </a:p>
          <a:p>
            <a:endParaRPr lang="en-US" dirty="0">
              <a:effectLst/>
            </a:endParaRPr>
          </a:p>
        </p:txBody>
      </p:sp>
      <p:sp>
        <p:nvSpPr>
          <p:cNvPr id="6" name="TextBox 5">
            <a:extLst>
              <a:ext uri="{FF2B5EF4-FFF2-40B4-BE49-F238E27FC236}">
                <a16:creationId xmlns:a16="http://schemas.microsoft.com/office/drawing/2014/main" id="{F73B72E1-CD1C-FAFE-B6E6-89005248D948}"/>
              </a:ext>
            </a:extLst>
          </p:cNvPr>
          <p:cNvSpPr txBox="1"/>
          <p:nvPr/>
        </p:nvSpPr>
        <p:spPr>
          <a:xfrm>
            <a:off x="626535" y="2802466"/>
            <a:ext cx="3182052" cy="3139321"/>
          </a:xfrm>
          <a:prstGeom prst="rect">
            <a:avLst/>
          </a:prstGeom>
          <a:noFill/>
        </p:spPr>
        <p:txBody>
          <a:bodyPr wrap="square">
            <a:spAutoFit/>
          </a:bodyPr>
          <a:lstStyle/>
          <a:p>
            <a:endParaRPr sz="1800">
              <a:effectLst/>
              <a:latin typeface="Arial" panose="020B0604020202020204" pitchFamily="34" charset="0"/>
            </a:endParaRPr>
          </a:p>
          <a:p>
            <a:endParaRPr>
              <a:latin typeface="Arial" panose="020B0604020202020204" pitchFamily="34" charset="0"/>
            </a:endParaRPr>
          </a:p>
          <a:p>
            <a:endParaRPr sz="1800">
              <a:effectLst/>
              <a:latin typeface="Arial" panose="020B0604020202020204" pitchFamily="34" charset="0"/>
            </a:endParaRPr>
          </a:p>
          <a:p>
            <a:endParaRPr>
              <a:latin typeface="Arial" panose="020B0604020202020204" pitchFamily="34" charset="0"/>
            </a:endParaRPr>
          </a:p>
          <a:p>
            <a:pPr>
              <a:defRPr sz="1800">
                <a:effectLst/>
                <a:latin typeface="Arial" panose="020B0604020202020204" pitchFamily="34" charset="0"/>
              </a:defRPr>
            </a:pPr>
            <a:r>
              <a:t>Inévitablement, l’IA est un domaine qui stimule l’innovation et, ce faisant, augmente la compétitivité des pays. Les pays continueront de concourir dans une arène aussi riche et en évolution rapide.</a:t>
            </a:r>
          </a:p>
        </p:txBody>
      </p:sp>
      <p:pic>
        <p:nvPicPr>
          <p:cNvPr id="10242" name="Picture 2" descr="Conclusion - Artificial Intelligence Applications &amp; Related Ethics">
            <a:extLst>
              <a:ext uri="{FF2B5EF4-FFF2-40B4-BE49-F238E27FC236}">
                <a16:creationId xmlns:a16="http://schemas.microsoft.com/office/drawing/2014/main" id="{B56ECBC0-EBF9-9317-3C4C-83F4D6987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225" y="1685216"/>
            <a:ext cx="161925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2543773"/>
          </a:xfrm>
        </p:spPr>
        <p:txBody>
          <a:bodyPr/>
          <a:lstStyle/>
          <a:p>
            <a:r>
              <a:t>Clause de non-responsabilité sur les publications</a:t>
            </a:r>
          </a:p>
        </p:txBody>
      </p:sp>
      <p:sp>
        <p:nvSpPr>
          <p:cNvPr id="3" name="Rectangle 2"/>
          <p:cNvSpPr/>
          <p:nvPr/>
        </p:nvSpPr>
        <p:spPr>
          <a:xfrm>
            <a:off x="457200" y="905049"/>
            <a:ext cx="4576713" cy="1754326"/>
          </a:xfrm>
          <a:prstGeom prst="rect">
            <a:avLst/>
          </a:prstGeom>
        </p:spPr>
        <p:txBody>
          <a:bodyPr wrap="square">
            <a:spAutoFit/>
          </a:bodyPr>
          <a:lstStyle/>
          <a:p>
            <a:r>
              <a:t>Ce projet a été financé avec le soutien de la Commission européenne. Cette publication ne reflète que l’opinion de l’auteur, et la Commission ne peut être tenue responsable de toute utilisation qui pourrait être faite des informations qui y figurent.</a:t>
            </a:r>
          </a:p>
        </p:txBody>
      </p:sp>
      <p:pic>
        <p:nvPicPr>
          <p:cNvPr id="7" name="Picture 6">
            <a:extLst>
              <a:ext uri="{FF2B5EF4-FFF2-40B4-BE49-F238E27FC236}">
                <a16:creationId xmlns:a16="http://schemas.microsoft.com/office/drawing/2014/main" id="{65135F6C-6D58-09A0-F40B-B33F4A642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351" y="5518354"/>
            <a:ext cx="3344449" cy="7201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Table des matières</a:t>
            </a:r>
          </a:p>
        </p:txBody>
      </p:sp>
      <p:sp>
        <p:nvSpPr>
          <p:cNvPr id="3" name="Text Placeholder 2"/>
          <p:cNvSpPr>
            <a:spLocks noGrp="1"/>
          </p:cNvSpPr>
          <p:nvPr>
            <p:ph type="body" sz="quarter" idx="10"/>
          </p:nvPr>
        </p:nvSpPr>
        <p:spPr/>
        <p:txBody>
          <a:bodyPr/>
          <a:lstStyle/>
          <a:p>
            <a:r>
              <a:t>01</a:t>
            </a:r>
          </a:p>
        </p:txBody>
      </p:sp>
      <p:sp>
        <p:nvSpPr>
          <p:cNvPr id="9" name="Text Placeholder 8"/>
          <p:cNvSpPr>
            <a:spLocks noGrp="1"/>
          </p:cNvSpPr>
          <p:nvPr>
            <p:ph type="body" sz="quarter" idx="12"/>
          </p:nvPr>
        </p:nvSpPr>
        <p:spPr/>
        <p:txBody>
          <a:bodyPr/>
          <a:lstStyle/>
          <a:p>
            <a:r>
              <a:t>02</a:t>
            </a:r>
          </a:p>
        </p:txBody>
      </p:sp>
      <p:sp>
        <p:nvSpPr>
          <p:cNvPr id="10" name="Text Placeholder 9"/>
          <p:cNvSpPr>
            <a:spLocks noGrp="1"/>
          </p:cNvSpPr>
          <p:nvPr>
            <p:ph type="body" sz="quarter" idx="13"/>
          </p:nvPr>
        </p:nvSpPr>
        <p:spPr/>
        <p:txBody>
          <a:bodyPr/>
          <a:lstStyle/>
          <a:p>
            <a:r>
              <a:t>03</a:t>
            </a:r>
          </a:p>
        </p:txBody>
      </p:sp>
      <p:sp>
        <p:nvSpPr>
          <p:cNvPr id="11" name="Text Placeholder 10"/>
          <p:cNvSpPr>
            <a:spLocks noGrp="1"/>
          </p:cNvSpPr>
          <p:nvPr>
            <p:ph type="body" sz="quarter" idx="14"/>
          </p:nvPr>
        </p:nvSpPr>
        <p:spPr/>
        <p:txBody>
          <a:bodyPr/>
          <a:lstStyle/>
          <a:p>
            <a:r>
              <a:t>04</a:t>
            </a:r>
          </a:p>
        </p:txBody>
      </p:sp>
      <p:sp>
        <p:nvSpPr>
          <p:cNvPr id="72" name="Text Placeholder 71"/>
          <p:cNvSpPr>
            <a:spLocks noGrp="1"/>
          </p:cNvSpPr>
          <p:nvPr>
            <p:ph type="body" sz="quarter" idx="21"/>
          </p:nvPr>
        </p:nvSpPr>
        <p:spPr/>
        <p:txBody>
          <a:bodyPr/>
          <a:lstStyle/>
          <a:p>
            <a:r>
              <a:t>Page 3</a:t>
            </a:r>
          </a:p>
        </p:txBody>
      </p:sp>
      <p:sp>
        <p:nvSpPr>
          <p:cNvPr id="95" name="Text Placeholder 94"/>
          <p:cNvSpPr>
            <a:spLocks noGrp="1"/>
          </p:cNvSpPr>
          <p:nvPr>
            <p:ph type="body" sz="quarter" idx="22"/>
          </p:nvPr>
        </p:nvSpPr>
        <p:spPr/>
        <p:txBody>
          <a:bodyPr/>
          <a:lstStyle/>
          <a:p>
            <a:r>
              <a:t>Page 7</a:t>
            </a:r>
          </a:p>
        </p:txBody>
      </p:sp>
      <p:sp>
        <p:nvSpPr>
          <p:cNvPr id="96" name="Text Placeholder 95"/>
          <p:cNvSpPr>
            <a:spLocks noGrp="1"/>
          </p:cNvSpPr>
          <p:nvPr>
            <p:ph type="body" sz="quarter" idx="23"/>
          </p:nvPr>
        </p:nvSpPr>
        <p:spPr/>
        <p:txBody>
          <a:bodyPr/>
          <a:lstStyle/>
          <a:p>
            <a:r>
              <a:t>Page 10</a:t>
            </a:r>
          </a:p>
        </p:txBody>
      </p:sp>
      <p:sp>
        <p:nvSpPr>
          <p:cNvPr id="97" name="Text Placeholder 96"/>
          <p:cNvSpPr>
            <a:spLocks noGrp="1"/>
          </p:cNvSpPr>
          <p:nvPr>
            <p:ph type="body" sz="quarter" idx="24"/>
          </p:nvPr>
        </p:nvSpPr>
        <p:spPr/>
        <p:txBody>
          <a:bodyPr/>
          <a:lstStyle/>
          <a:p>
            <a:r>
              <a:t>Page 15</a:t>
            </a:r>
          </a:p>
        </p:txBody>
      </p:sp>
      <p:graphicFrame>
        <p:nvGraphicFramePr>
          <p:cNvPr id="5" name="Table 4"/>
          <p:cNvGraphicFramePr>
            <a:graphicFrameLocks noGrp="1"/>
          </p:cNvGraphicFramePr>
          <p:nvPr>
            <p:extLst>
              <p:ext uri="{D42A27DB-BD31-4B8C-83A1-F6EECF244321}">
                <p14:modId xmlns:p14="http://schemas.microsoft.com/office/powerpoint/2010/main" val="48208934"/>
              </p:ext>
            </p:extLst>
          </p:nvPr>
        </p:nvGraphicFramePr>
        <p:xfrm>
          <a:off x="457200" y="3429000"/>
          <a:ext cx="1497013" cy="45720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pPr>
                        <a:defRPr b="1" i="1" kern="100">
                          <a:solidFill>
                            <a:schemeClr val="tx1">
                              <a:lumMod val="65000"/>
                              <a:lumOff val="35000"/>
                            </a:schemeClr>
                          </a:solidFill>
                          <a:latin typeface="Corbel" panose="020B0503020204020204" pitchFamily="34" charset="0"/>
                        </a:defRPr>
                      </a:pPr>
                      <a:r>
                        <a:t>Introduction</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193545376"/>
              </p:ext>
            </p:extLst>
          </p:nvPr>
        </p:nvGraphicFramePr>
        <p:xfrm>
          <a:off x="2142239" y="3429000"/>
          <a:ext cx="1497013" cy="100584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pPr>
                        <a:defRPr b="1" i="1" kern="100">
                          <a:solidFill>
                            <a:schemeClr val="tx1">
                              <a:lumMod val="65000"/>
                              <a:lumOff val="35000"/>
                            </a:schemeClr>
                          </a:solidFill>
                          <a:latin typeface="Corbel" panose="020B0503020204020204" pitchFamily="34" charset="0"/>
                        </a:defRPr>
                      </a:pPr>
                      <a:r>
                        <a:t>Pourquoi choisir Education AI?</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757348467"/>
              </p:ext>
            </p:extLst>
          </p:nvPr>
        </p:nvGraphicFramePr>
        <p:xfrm>
          <a:off x="3829050" y="3429000"/>
          <a:ext cx="1497013" cy="265176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pPr marL="0" algn="l" defTabSz="914400" rtl="0" eaLnBrk="1" latinLnBrk="0" hangingPunct="1">
                        <a:defRPr b="1" i="1" kern="100">
                          <a:solidFill>
                            <a:schemeClr val="tx1">
                              <a:lumMod val="65000"/>
                              <a:lumOff val="35000"/>
                            </a:schemeClr>
                          </a:solidFill>
                          <a:latin typeface="Corbel" panose="020B0503020204020204" pitchFamily="34" charset="0"/>
                        </a:defRPr>
                      </a:pPr>
                      <a:r>
                        <a:t>Votre école tire-t-elle le meilleur parti des technologies numériques pour l’apprentissage?</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414049353"/>
              </p:ext>
            </p:extLst>
          </p:nvPr>
        </p:nvGraphicFramePr>
        <p:xfrm>
          <a:off x="5515861" y="3429000"/>
          <a:ext cx="1493103" cy="457200"/>
        </p:xfrm>
        <a:graphic>
          <a:graphicData uri="http://schemas.openxmlformats.org/drawingml/2006/table">
            <a:tbl>
              <a:tblPr>
                <a:tableStyleId>{5C22544A-7EE6-4342-B048-85BDC9FD1C3A}</a:tableStyleId>
              </a:tblPr>
              <a:tblGrid>
                <a:gridCol w="1493103">
                  <a:extLst>
                    <a:ext uri="{9D8B030D-6E8A-4147-A177-3AD203B41FA5}">
                      <a16:colId xmlns:a16="http://schemas.microsoft.com/office/drawing/2014/main" val="20000"/>
                    </a:ext>
                  </a:extLst>
                </a:gridCol>
              </a:tblGrid>
              <a:tr h="0">
                <a:tc>
                  <a:txBody>
                    <a:bodyPr/>
                    <a:lstStyle/>
                    <a:p>
                      <a:pPr>
                        <a:defRPr b="1" i="1" kern="100">
                          <a:solidFill>
                            <a:schemeClr val="tx1">
                              <a:lumMod val="65000"/>
                              <a:lumOff val="35000"/>
                            </a:schemeClr>
                          </a:solidFill>
                          <a:latin typeface="Corbel" panose="020B0503020204020204" pitchFamily="34" charset="0"/>
                        </a:defRPr>
                      </a:pPr>
                      <a:r>
                        <a:t>Conclusion</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1983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1695849"/>
          </a:xfrm>
        </p:spPr>
        <p:txBody>
          <a:bodyPr/>
          <a:lstStyle/>
          <a:p>
            <a:r>
              <a:t>01Introduction</a:t>
            </a:r>
            <a:endParaRPr sz="1400"/>
          </a:p>
        </p:txBody>
      </p:sp>
      <p:sp>
        <p:nvSpPr>
          <p:cNvPr id="3" name="Rectangle 2"/>
          <p:cNvSpPr/>
          <p:nvPr/>
        </p:nvSpPr>
        <p:spPr>
          <a:xfrm>
            <a:off x="4686300" y="4051300"/>
            <a:ext cx="4216400" cy="1200329"/>
          </a:xfrm>
          <a:prstGeom prst="rect">
            <a:avLst/>
          </a:prstGeom>
        </p:spPr>
        <p:txBody>
          <a:bodyPr wrap="square">
            <a:spAutoFit/>
          </a:bodyPr>
          <a:lstStyle/>
          <a:p>
            <a:pPr>
              <a:defRPr i="1"/>
            </a:pPr>
            <a:r>
              <a:t>Contexte: le projet E-SOC 	</a:t>
            </a:r>
          </a:p>
          <a:p>
            <a:pPr>
              <a:defRPr i="1"/>
            </a:pPr>
            <a:r>
              <a:t>Comment introduire l’IA dans une classe STEAM</a:t>
            </a:r>
          </a:p>
          <a:p>
            <a:endParaRPr i="1"/>
          </a:p>
          <a:p>
            <a:pPr>
              <a:defRPr i="1"/>
            </a:pPr>
            <a:r>
              <a:t>Objectif des lignes directrices	</a:t>
            </a:r>
          </a:p>
        </p:txBody>
      </p:sp>
      <p:pic>
        <p:nvPicPr>
          <p:cNvPr id="1026" name="Picture 2" descr="Code.org helping launch TeachAI to guide integration of artificial  intelligence in education – GeekWire">
            <a:extLst>
              <a:ext uri="{FF2B5EF4-FFF2-40B4-BE49-F238E27FC236}">
                <a16:creationId xmlns:a16="http://schemas.microsoft.com/office/drawing/2014/main" id="{56A61E5B-8439-1B35-820B-97FA1251B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9101" y="218675"/>
            <a:ext cx="5943599" cy="3343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Introduction</a:t>
            </a:r>
          </a:p>
        </p:txBody>
      </p:sp>
      <p:sp>
        <p:nvSpPr>
          <p:cNvPr id="4" name="Content Placeholder 3"/>
          <p:cNvSpPr>
            <a:spLocks noGrp="1"/>
          </p:cNvSpPr>
          <p:nvPr>
            <p:ph idx="1"/>
          </p:nvPr>
        </p:nvSpPr>
        <p:spPr>
          <a:xfrm>
            <a:off x="2836235" y="685800"/>
            <a:ext cx="3182052" cy="5974307"/>
          </a:xfrm>
        </p:spPr>
        <p:txBody>
          <a:bodyPr/>
          <a:lstStyle/>
          <a:p>
            <a:pPr>
              <a:buNone/>
              <a:defRPr sz="2000" b="1">
                <a:solidFill>
                  <a:srgbClr val="0070C0"/>
                </a:solidFill>
              </a:defRPr>
            </a:pPr>
            <a:r>
              <a:rPr dirty="0" err="1"/>
              <a:t>Projet</a:t>
            </a:r>
            <a:r>
              <a:rPr dirty="0"/>
              <a:t> e-SOC </a:t>
            </a:r>
          </a:p>
          <a:p>
            <a:pPr>
              <a:defRPr>
                <a:solidFill>
                  <a:srgbClr val="0070C0"/>
                </a:solidFill>
              </a:defRPr>
            </a:pPr>
            <a:r>
              <a:rPr dirty="0" err="1"/>
              <a:t>est</a:t>
            </a:r>
            <a:r>
              <a:rPr dirty="0"/>
              <a:t> un </a:t>
            </a:r>
            <a:r>
              <a:rPr dirty="0" err="1"/>
              <a:t>projet</a:t>
            </a:r>
            <a:r>
              <a:rPr dirty="0"/>
              <a:t> </a:t>
            </a:r>
            <a:r>
              <a:rPr dirty="0" err="1"/>
              <a:t>européen</a:t>
            </a:r>
            <a:r>
              <a:rPr dirty="0"/>
              <a:t> </a:t>
            </a:r>
            <a:r>
              <a:rPr dirty="0" err="1"/>
              <a:t>fondé</a:t>
            </a:r>
            <a:r>
              <a:rPr dirty="0"/>
              <a:t> dans le cadre du </a:t>
            </a:r>
            <a:r>
              <a:rPr dirty="0" err="1"/>
              <a:t>programme</a:t>
            </a:r>
            <a:r>
              <a:rPr dirty="0"/>
              <a:t> Erasmus + KA2. Il vise </a:t>
            </a:r>
            <a:r>
              <a:rPr dirty="0" err="1"/>
              <a:t>à</a:t>
            </a:r>
            <a:r>
              <a:rPr dirty="0"/>
              <a:t> </a:t>
            </a:r>
            <a:r>
              <a:rPr dirty="0" err="1"/>
              <a:t>s’attaquer</a:t>
            </a:r>
            <a:r>
              <a:rPr dirty="0"/>
              <a:t> </a:t>
            </a:r>
            <a:r>
              <a:rPr dirty="0" err="1"/>
              <a:t>à</a:t>
            </a:r>
            <a:r>
              <a:rPr dirty="0"/>
              <a:t> la </a:t>
            </a:r>
            <a:r>
              <a:rPr dirty="0" err="1"/>
              <a:t>faible</a:t>
            </a:r>
            <a:r>
              <a:rPr dirty="0"/>
              <a:t> </a:t>
            </a:r>
            <a:r>
              <a:rPr dirty="0" err="1"/>
              <a:t>représentation</a:t>
            </a:r>
            <a:r>
              <a:rPr dirty="0"/>
              <a:t> des filles dans </a:t>
            </a:r>
            <a:r>
              <a:rPr dirty="0" err="1"/>
              <a:t>l’éducation</a:t>
            </a:r>
            <a:r>
              <a:rPr dirty="0"/>
              <a:t> STEAM (Sciences, </a:t>
            </a:r>
            <a:r>
              <a:rPr dirty="0" err="1"/>
              <a:t>Technologie</a:t>
            </a:r>
            <a:r>
              <a:rPr dirty="0"/>
              <a:t>, </a:t>
            </a:r>
            <a:r>
              <a:rPr dirty="0" err="1"/>
              <a:t>Ingénierie</a:t>
            </a:r>
            <a:r>
              <a:rPr dirty="0"/>
              <a:t> et </a:t>
            </a:r>
            <a:r>
              <a:rPr dirty="0" err="1"/>
              <a:t>Mathématiques</a:t>
            </a:r>
            <a:r>
              <a:rPr dirty="0"/>
              <a:t>) et par la suite des femmes dans les </a:t>
            </a:r>
            <a:r>
              <a:rPr dirty="0" err="1"/>
              <a:t>carrières</a:t>
            </a:r>
            <a:r>
              <a:rPr dirty="0"/>
              <a:t> de STEAM, </a:t>
            </a:r>
            <a:r>
              <a:rPr dirty="0" err="1"/>
              <a:t>considérant</a:t>
            </a:r>
            <a:r>
              <a:rPr dirty="0"/>
              <a:t> que </a:t>
            </a:r>
            <a:r>
              <a:rPr dirty="0" err="1"/>
              <a:t>l’une</a:t>
            </a:r>
            <a:r>
              <a:rPr dirty="0"/>
              <a:t> des raisons pour </a:t>
            </a:r>
            <a:r>
              <a:rPr dirty="0" err="1"/>
              <a:t>lesquelles</a:t>
            </a:r>
            <a:r>
              <a:rPr dirty="0"/>
              <a:t> les disciplines STEAM ne </a:t>
            </a:r>
            <a:r>
              <a:rPr dirty="0" err="1"/>
              <a:t>sont</a:t>
            </a:r>
            <a:r>
              <a:rPr dirty="0"/>
              <a:t> pas </a:t>
            </a:r>
            <a:r>
              <a:rPr dirty="0" err="1"/>
              <a:t>attrayantes</a:t>
            </a:r>
            <a:r>
              <a:rPr dirty="0"/>
              <a:t> pour les filles </a:t>
            </a:r>
            <a:r>
              <a:rPr dirty="0" err="1"/>
              <a:t>est</a:t>
            </a:r>
            <a:r>
              <a:rPr dirty="0"/>
              <a:t> les </a:t>
            </a:r>
            <a:r>
              <a:rPr dirty="0" err="1"/>
              <a:t>stéréotypes</a:t>
            </a:r>
            <a:r>
              <a:rPr dirty="0"/>
              <a:t> </a:t>
            </a:r>
            <a:r>
              <a:rPr dirty="0" err="1"/>
              <a:t>persistants</a:t>
            </a:r>
            <a:r>
              <a:rPr dirty="0"/>
              <a:t>. De plus, les </a:t>
            </a:r>
            <a:r>
              <a:rPr dirty="0" err="1"/>
              <a:t>enseignants</a:t>
            </a:r>
            <a:r>
              <a:rPr dirty="0"/>
              <a:t> ne </a:t>
            </a:r>
            <a:r>
              <a:rPr dirty="0" err="1"/>
              <a:t>sont</a:t>
            </a:r>
            <a:r>
              <a:rPr dirty="0"/>
              <a:t> pas </a:t>
            </a:r>
            <a:r>
              <a:rPr dirty="0" err="1"/>
              <a:t>toujours</a:t>
            </a:r>
            <a:r>
              <a:rPr dirty="0"/>
              <a:t> </a:t>
            </a:r>
            <a:r>
              <a:rPr dirty="0" err="1"/>
              <a:t>équipés</a:t>
            </a:r>
            <a:r>
              <a:rPr dirty="0"/>
              <a:t> pour </a:t>
            </a:r>
            <a:r>
              <a:rPr dirty="0" err="1"/>
              <a:t>gérer</a:t>
            </a:r>
            <a:r>
              <a:rPr dirty="0"/>
              <a:t> la </a:t>
            </a:r>
            <a:r>
              <a:rPr dirty="0" err="1"/>
              <a:t>diversité</a:t>
            </a:r>
            <a:r>
              <a:rPr dirty="0"/>
              <a:t> des genres dans </a:t>
            </a:r>
            <a:r>
              <a:rPr dirty="0" err="1"/>
              <a:t>leurs</a:t>
            </a:r>
            <a:r>
              <a:rPr dirty="0"/>
              <a:t> salles de </a:t>
            </a:r>
            <a:r>
              <a:rPr dirty="0" err="1"/>
              <a:t>classe</a:t>
            </a:r>
            <a:r>
              <a:rPr dirty="0"/>
              <a:t>. Le matériel </a:t>
            </a:r>
            <a:r>
              <a:rPr dirty="0" err="1"/>
              <a:t>éducatif</a:t>
            </a:r>
            <a:r>
              <a:rPr dirty="0"/>
              <a:t> manque </a:t>
            </a:r>
            <a:r>
              <a:rPr dirty="0" err="1"/>
              <a:t>également</a:t>
            </a:r>
            <a:r>
              <a:rPr dirty="0"/>
              <a:t> de </a:t>
            </a:r>
            <a:r>
              <a:rPr dirty="0" err="1"/>
              <a:t>personnages</a:t>
            </a:r>
            <a:r>
              <a:rPr dirty="0"/>
              <a:t> </a:t>
            </a:r>
            <a:r>
              <a:rPr dirty="0" err="1"/>
              <a:t>féminins</a:t>
            </a:r>
            <a:r>
              <a:rPr dirty="0"/>
              <a:t>, de </a:t>
            </a:r>
            <a:r>
              <a:rPr dirty="0" err="1"/>
              <a:t>modèles</a:t>
            </a:r>
            <a:r>
              <a:rPr dirty="0"/>
              <a:t> </a:t>
            </a:r>
            <a:r>
              <a:rPr dirty="0" err="1"/>
              <a:t>susceptibles</a:t>
            </a:r>
            <a:r>
              <a:rPr dirty="0"/>
              <a:t> de </a:t>
            </a:r>
            <a:r>
              <a:rPr dirty="0" err="1"/>
              <a:t>susciter</a:t>
            </a:r>
            <a:r>
              <a:rPr dirty="0"/>
              <a:t> </a:t>
            </a:r>
            <a:r>
              <a:rPr dirty="0" err="1"/>
              <a:t>l’intérêt</a:t>
            </a:r>
            <a:r>
              <a:rPr dirty="0"/>
              <a:t> des </a:t>
            </a:r>
            <a:r>
              <a:rPr dirty="0" err="1"/>
              <a:t>jeunes</a:t>
            </a:r>
            <a:r>
              <a:rPr dirty="0"/>
              <a:t> filles pour </a:t>
            </a:r>
            <a:r>
              <a:rPr dirty="0" err="1"/>
              <a:t>ces</a:t>
            </a:r>
            <a:r>
              <a:rPr dirty="0"/>
              <a:t> </a:t>
            </a:r>
            <a:r>
              <a:rPr dirty="0" err="1"/>
              <a:t>sujets</a:t>
            </a:r>
            <a:r>
              <a:rPr dirty="0"/>
              <a:t> </a:t>
            </a:r>
            <a:r>
              <a:rPr dirty="0" err="1"/>
              <a:t>dès</a:t>
            </a:r>
            <a:r>
              <a:rPr dirty="0"/>
              <a:t> </a:t>
            </a:r>
            <a:r>
              <a:rPr dirty="0" err="1"/>
              <a:t>leur</a:t>
            </a:r>
            <a:r>
              <a:rPr dirty="0"/>
              <a:t> plus </a:t>
            </a:r>
            <a:r>
              <a:rPr dirty="0" err="1"/>
              <a:t>jeune</a:t>
            </a:r>
            <a:r>
              <a:rPr dirty="0"/>
              <a:t> </a:t>
            </a:r>
            <a:r>
              <a:rPr dirty="0" err="1"/>
              <a:t>âge</a:t>
            </a:r>
            <a:r>
              <a:rPr dirty="0"/>
              <a:t>,</a:t>
            </a:r>
          </a:p>
          <a:p>
            <a:endParaRPr dirty="0"/>
          </a:p>
        </p:txBody>
      </p:sp>
      <p:sp>
        <p:nvSpPr>
          <p:cNvPr id="5" name="Content Placeholder 4"/>
          <p:cNvSpPr>
            <a:spLocks noGrp="1"/>
          </p:cNvSpPr>
          <p:nvPr>
            <p:ph idx="10"/>
          </p:nvPr>
        </p:nvSpPr>
        <p:spPr>
          <a:xfrm>
            <a:off x="6114197" y="685800"/>
            <a:ext cx="2572603" cy="5492750"/>
          </a:xfrm>
        </p:spPr>
        <p:txBody>
          <a:bodyPr/>
          <a:lstStyle/>
          <a:p>
            <a:pPr>
              <a:defRPr>
                <a:solidFill>
                  <a:srgbClr val="0070C0"/>
                </a:solidFill>
              </a:defRPr>
            </a:pPr>
            <a:r>
              <a:t>intérêt pour les disciplines STEAM chez les filles. Le projet E-SOC met l’accent sur la création d’une plateforme d’apprentissage en ligne où des matériels éducatifs et de sensibilisation peuvent être téléchargés pour être utilisés par les enseignants du secondaire (élèves âgés de 12 à 18 ans), ce qui permettra d’augmenter le nombre de filles qui choisissent l’éducation STEAM et de planifier des carrières STEAM.</a:t>
            </a:r>
          </a:p>
          <a:p>
            <a:endParaRPr/>
          </a:p>
          <a:p>
            <a:endParaRPr/>
          </a:p>
          <a:p>
            <a:pPr lvl="3"/>
            <a:endParaRPr/>
          </a:p>
        </p:txBody>
      </p:sp>
      <p:graphicFrame>
        <p:nvGraphicFramePr>
          <p:cNvPr id="6" name="Table 5"/>
          <p:cNvGraphicFramePr>
            <a:graphicFrameLocks noGrp="1"/>
          </p:cNvGraphicFramePr>
          <p:nvPr>
            <p:extLst>
              <p:ext uri="{D42A27DB-BD31-4B8C-83A1-F6EECF244321}">
                <p14:modId xmlns:p14="http://schemas.microsoft.com/office/powerpoint/2010/main" val="982087397"/>
              </p:ext>
            </p:extLst>
          </p:nvPr>
        </p:nvGraphicFramePr>
        <p:xfrm>
          <a:off x="6782937" y="4053385"/>
          <a:ext cx="1912838" cy="381000"/>
        </p:xfrm>
        <a:graphic>
          <a:graphicData uri="http://schemas.openxmlformats.org/drawingml/2006/table">
            <a:tbl>
              <a:tblPr>
                <a:tableStyleId>{5C22544A-7EE6-4342-B048-85BDC9FD1C3A}</a:tableStyleId>
              </a:tblPr>
              <a:tblGrid>
                <a:gridCol w="1912838">
                  <a:extLst>
                    <a:ext uri="{9D8B030D-6E8A-4147-A177-3AD203B41FA5}">
                      <a16:colId xmlns:a16="http://schemas.microsoft.com/office/drawing/2014/main" val="20000"/>
                    </a:ext>
                  </a:extLst>
                </a:gridCol>
              </a:tblGrid>
              <a:tr h="0">
                <a:tc>
                  <a:txBody>
                    <a:bodyPr/>
                    <a:lstStyle/>
                    <a:p>
                      <a:endParaRPr sz="1300" i="1" kern="100" baseline="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9281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3182052" cy="3074671"/>
          </a:xfrm>
        </p:spPr>
        <p:txBody>
          <a:bodyPr/>
          <a:lstStyle/>
          <a:p>
            <a:r>
              <a:t>Introduction </a:t>
            </a:r>
            <a:endParaRPr>
              <a:solidFill>
                <a:srgbClr val="0070C0"/>
              </a:solidFill>
            </a:endParaRPr>
          </a:p>
        </p:txBody>
      </p:sp>
      <p:sp>
        <p:nvSpPr>
          <p:cNvPr id="8" name="Content Placeholder 7"/>
          <p:cNvSpPr>
            <a:spLocks noGrp="1"/>
          </p:cNvSpPr>
          <p:nvPr>
            <p:ph idx="1"/>
          </p:nvPr>
        </p:nvSpPr>
        <p:spPr>
          <a:xfrm>
            <a:off x="3498575" y="2698594"/>
            <a:ext cx="2650766" cy="3791415"/>
          </a:xfrm>
        </p:spPr>
        <p:txBody>
          <a:bodyPr/>
          <a:lstStyle/>
          <a:p>
            <a:pPr lvl="3">
              <a:defRPr sz="1600"/>
            </a:pPr>
            <a:r>
              <a:rPr dirty="0" err="1">
                <a:solidFill>
                  <a:srgbClr val="4D5156"/>
                </a:solidFill>
                <a:effectLst/>
                <a:latin typeface="Google Sans"/>
              </a:rPr>
              <a:t>L’intelligence</a:t>
            </a:r>
            <a:r>
              <a:rPr dirty="0">
                <a:solidFill>
                  <a:srgbClr val="4D5156"/>
                </a:solidFill>
                <a:effectLst/>
                <a:latin typeface="Google Sans"/>
              </a:rPr>
              <a:t> </a:t>
            </a:r>
            <a:r>
              <a:rPr dirty="0" err="1">
                <a:solidFill>
                  <a:srgbClr val="4D5156"/>
                </a:solidFill>
                <a:effectLst/>
                <a:latin typeface="Google Sans"/>
              </a:rPr>
              <a:t>artificielle</a:t>
            </a:r>
            <a:r>
              <a:rPr dirty="0">
                <a:solidFill>
                  <a:srgbClr val="4D5156"/>
                </a:solidFill>
                <a:effectLst/>
                <a:latin typeface="Google Sans"/>
              </a:rPr>
              <a:t>, </a:t>
            </a:r>
            <a:r>
              <a:rPr dirty="0" err="1">
                <a:solidFill>
                  <a:srgbClr val="4D5156"/>
                </a:solidFill>
                <a:effectLst/>
                <a:latin typeface="Google Sans"/>
              </a:rPr>
              <a:t>ou</a:t>
            </a:r>
            <a:r>
              <a:rPr dirty="0">
                <a:solidFill>
                  <a:srgbClr val="4D5156"/>
                </a:solidFill>
                <a:effectLst/>
                <a:latin typeface="Google Sans"/>
              </a:rPr>
              <a:t> «IA», </a:t>
            </a:r>
            <a:r>
              <a:rPr dirty="0" err="1">
                <a:solidFill>
                  <a:srgbClr val="4D5156"/>
                </a:solidFill>
                <a:effectLst/>
                <a:latin typeface="Google Sans"/>
              </a:rPr>
              <a:t>est</a:t>
            </a:r>
            <a:r>
              <a:rPr dirty="0">
                <a:solidFill>
                  <a:srgbClr val="4D5156"/>
                </a:solidFill>
                <a:effectLst/>
                <a:latin typeface="Google Sans"/>
              </a:rPr>
              <a:t> </a:t>
            </a:r>
            <a:r>
              <a:rPr dirty="0">
                <a:solidFill>
                  <a:srgbClr val="040C28"/>
                </a:solidFill>
                <a:effectLst/>
                <a:latin typeface="Google Sans"/>
              </a:rPr>
              <a:t>la </a:t>
            </a:r>
            <a:r>
              <a:rPr dirty="0" err="1">
                <a:solidFill>
                  <a:srgbClr val="040C28"/>
                </a:solidFill>
                <a:effectLst/>
                <a:latin typeface="Google Sans"/>
              </a:rPr>
              <a:t>capacité</a:t>
            </a:r>
            <a:r>
              <a:rPr dirty="0">
                <a:solidFill>
                  <a:srgbClr val="040C28"/>
                </a:solidFill>
                <a:effectLst/>
                <a:latin typeface="Google Sans"/>
              </a:rPr>
              <a:t> d’un </a:t>
            </a:r>
            <a:r>
              <a:rPr dirty="0" err="1">
                <a:solidFill>
                  <a:srgbClr val="040C28"/>
                </a:solidFill>
                <a:effectLst/>
                <a:latin typeface="Google Sans"/>
              </a:rPr>
              <a:t>ordinateur</a:t>
            </a:r>
            <a:r>
              <a:rPr dirty="0">
                <a:solidFill>
                  <a:srgbClr val="040C28"/>
                </a:solidFill>
                <a:effectLst/>
                <a:latin typeface="Google Sans"/>
              </a:rPr>
              <a:t> </a:t>
            </a:r>
            <a:r>
              <a:rPr dirty="0" err="1">
                <a:solidFill>
                  <a:srgbClr val="040C28"/>
                </a:solidFill>
                <a:effectLst/>
                <a:latin typeface="Google Sans"/>
              </a:rPr>
              <a:t>à</a:t>
            </a:r>
            <a:r>
              <a:rPr dirty="0">
                <a:solidFill>
                  <a:srgbClr val="040C28"/>
                </a:solidFill>
                <a:effectLst/>
                <a:latin typeface="Google Sans"/>
              </a:rPr>
              <a:t> </a:t>
            </a:r>
            <a:r>
              <a:rPr dirty="0" err="1">
                <a:solidFill>
                  <a:srgbClr val="040C28"/>
                </a:solidFill>
                <a:effectLst/>
                <a:latin typeface="Google Sans"/>
              </a:rPr>
              <a:t>penser</a:t>
            </a:r>
            <a:r>
              <a:rPr dirty="0">
                <a:solidFill>
                  <a:srgbClr val="040C28"/>
                </a:solidFill>
                <a:effectLst/>
                <a:latin typeface="Google Sans"/>
              </a:rPr>
              <a:t> et </a:t>
            </a:r>
            <a:r>
              <a:rPr dirty="0" err="1">
                <a:solidFill>
                  <a:srgbClr val="040C28"/>
                </a:solidFill>
                <a:effectLst/>
                <a:latin typeface="Google Sans"/>
              </a:rPr>
              <a:t>à</a:t>
            </a:r>
            <a:r>
              <a:rPr dirty="0">
                <a:solidFill>
                  <a:srgbClr val="040C28"/>
                </a:solidFill>
                <a:effectLst/>
                <a:latin typeface="Google Sans"/>
              </a:rPr>
              <a:t> </a:t>
            </a:r>
            <a:r>
              <a:rPr dirty="0" err="1">
                <a:solidFill>
                  <a:srgbClr val="040C28"/>
                </a:solidFill>
                <a:effectLst/>
                <a:latin typeface="Google Sans"/>
              </a:rPr>
              <a:t>apprendre</a:t>
            </a:r>
            <a:r>
              <a:rPr dirty="0">
                <a:solidFill>
                  <a:srgbClr val="4D5156"/>
                </a:solidFill>
                <a:effectLst/>
                <a:latin typeface="Google Sans"/>
              </a:rPr>
              <a:t>. Avec </a:t>
            </a:r>
            <a:r>
              <a:rPr dirty="0" err="1">
                <a:solidFill>
                  <a:srgbClr val="4D5156"/>
                </a:solidFill>
                <a:effectLst/>
                <a:latin typeface="Google Sans"/>
              </a:rPr>
              <a:t>l’IA</a:t>
            </a:r>
            <a:r>
              <a:rPr dirty="0">
                <a:solidFill>
                  <a:srgbClr val="4D5156"/>
                </a:solidFill>
                <a:effectLst/>
                <a:latin typeface="Google Sans"/>
              </a:rPr>
              <a:t>, les </a:t>
            </a:r>
            <a:r>
              <a:rPr dirty="0" err="1">
                <a:solidFill>
                  <a:srgbClr val="4D5156"/>
                </a:solidFill>
                <a:effectLst/>
                <a:latin typeface="Google Sans"/>
              </a:rPr>
              <a:t>ordinateurs</a:t>
            </a:r>
            <a:r>
              <a:rPr dirty="0">
                <a:solidFill>
                  <a:srgbClr val="4D5156"/>
                </a:solidFill>
                <a:effectLst/>
                <a:latin typeface="Google Sans"/>
              </a:rPr>
              <a:t> </a:t>
            </a:r>
            <a:r>
              <a:rPr dirty="0" err="1">
                <a:solidFill>
                  <a:srgbClr val="4D5156"/>
                </a:solidFill>
                <a:effectLst/>
                <a:latin typeface="Google Sans"/>
              </a:rPr>
              <a:t>peuvent</a:t>
            </a:r>
            <a:r>
              <a:rPr dirty="0">
                <a:solidFill>
                  <a:srgbClr val="4D5156"/>
                </a:solidFill>
                <a:effectLst/>
                <a:latin typeface="Google Sans"/>
              </a:rPr>
              <a:t> </a:t>
            </a:r>
            <a:r>
              <a:rPr dirty="0" err="1">
                <a:solidFill>
                  <a:srgbClr val="4D5156"/>
                </a:solidFill>
                <a:effectLst/>
                <a:latin typeface="Google Sans"/>
              </a:rPr>
              <a:t>effectuer</a:t>
            </a:r>
            <a:r>
              <a:rPr dirty="0">
                <a:solidFill>
                  <a:srgbClr val="4D5156"/>
                </a:solidFill>
                <a:effectLst/>
                <a:latin typeface="Google Sans"/>
              </a:rPr>
              <a:t> des </a:t>
            </a:r>
            <a:r>
              <a:rPr dirty="0" err="1">
                <a:solidFill>
                  <a:srgbClr val="4D5156"/>
                </a:solidFill>
                <a:effectLst/>
                <a:latin typeface="Google Sans"/>
              </a:rPr>
              <a:t>tâches</a:t>
            </a:r>
            <a:r>
              <a:rPr dirty="0">
                <a:solidFill>
                  <a:srgbClr val="4D5156"/>
                </a:solidFill>
                <a:effectLst/>
                <a:latin typeface="Google Sans"/>
              </a:rPr>
              <a:t> </a:t>
            </a:r>
            <a:r>
              <a:rPr dirty="0" err="1">
                <a:solidFill>
                  <a:srgbClr val="4D5156"/>
                </a:solidFill>
                <a:effectLst/>
                <a:latin typeface="Google Sans"/>
              </a:rPr>
              <a:t>généralement</a:t>
            </a:r>
            <a:r>
              <a:rPr dirty="0">
                <a:solidFill>
                  <a:srgbClr val="4D5156"/>
                </a:solidFill>
                <a:effectLst/>
                <a:latin typeface="Google Sans"/>
              </a:rPr>
              <a:t> </a:t>
            </a:r>
            <a:r>
              <a:rPr dirty="0" err="1">
                <a:solidFill>
                  <a:srgbClr val="4D5156"/>
                </a:solidFill>
                <a:effectLst/>
                <a:latin typeface="Google Sans"/>
              </a:rPr>
              <a:t>effectuées</a:t>
            </a:r>
            <a:r>
              <a:rPr dirty="0">
                <a:solidFill>
                  <a:srgbClr val="4D5156"/>
                </a:solidFill>
                <a:effectLst/>
                <a:latin typeface="Google Sans"/>
              </a:rPr>
              <a:t> par des </a:t>
            </a:r>
            <a:r>
              <a:rPr dirty="0" err="1">
                <a:solidFill>
                  <a:srgbClr val="4D5156"/>
                </a:solidFill>
                <a:effectLst/>
                <a:latin typeface="Google Sans"/>
              </a:rPr>
              <a:t>personnes</a:t>
            </a:r>
            <a:r>
              <a:rPr dirty="0">
                <a:solidFill>
                  <a:srgbClr val="4D5156"/>
                </a:solidFill>
                <a:effectLst/>
                <a:latin typeface="Google Sans"/>
              </a:rPr>
              <a:t>, y </a:t>
            </a:r>
            <a:r>
              <a:rPr dirty="0" err="1">
                <a:solidFill>
                  <a:srgbClr val="4D5156"/>
                </a:solidFill>
                <a:effectLst/>
                <a:latin typeface="Google Sans"/>
              </a:rPr>
              <a:t>compris</a:t>
            </a:r>
            <a:r>
              <a:rPr dirty="0">
                <a:solidFill>
                  <a:srgbClr val="4D5156"/>
                </a:solidFill>
                <a:effectLst/>
                <a:latin typeface="Google Sans"/>
              </a:rPr>
              <a:t> le </a:t>
            </a:r>
            <a:r>
              <a:rPr dirty="0" err="1">
                <a:solidFill>
                  <a:srgbClr val="4D5156"/>
                </a:solidFill>
                <a:effectLst/>
                <a:latin typeface="Google Sans"/>
              </a:rPr>
              <a:t>traitement</a:t>
            </a:r>
            <a:r>
              <a:rPr dirty="0">
                <a:solidFill>
                  <a:srgbClr val="4D5156"/>
                </a:solidFill>
                <a:effectLst/>
                <a:latin typeface="Google Sans"/>
              </a:rPr>
              <a:t> du </a:t>
            </a:r>
            <a:r>
              <a:rPr dirty="0" err="1">
                <a:solidFill>
                  <a:srgbClr val="4D5156"/>
                </a:solidFill>
                <a:effectLst/>
                <a:latin typeface="Google Sans"/>
              </a:rPr>
              <a:t>langage</a:t>
            </a:r>
            <a:r>
              <a:rPr dirty="0">
                <a:solidFill>
                  <a:srgbClr val="4D5156"/>
                </a:solidFill>
                <a:effectLst/>
                <a:latin typeface="Google Sans"/>
              </a:rPr>
              <a:t>, la </a:t>
            </a:r>
            <a:r>
              <a:rPr dirty="0" err="1">
                <a:solidFill>
                  <a:srgbClr val="4D5156"/>
                </a:solidFill>
                <a:effectLst/>
                <a:latin typeface="Google Sans"/>
              </a:rPr>
              <a:t>résolution</a:t>
            </a:r>
            <a:r>
              <a:rPr dirty="0">
                <a:solidFill>
                  <a:srgbClr val="4D5156"/>
                </a:solidFill>
                <a:effectLst/>
                <a:latin typeface="Google Sans"/>
              </a:rPr>
              <a:t> de </a:t>
            </a:r>
            <a:r>
              <a:rPr dirty="0" err="1">
                <a:solidFill>
                  <a:srgbClr val="4D5156"/>
                </a:solidFill>
                <a:effectLst/>
                <a:latin typeface="Google Sans"/>
              </a:rPr>
              <a:t>problèmes</a:t>
            </a:r>
            <a:r>
              <a:rPr dirty="0">
                <a:solidFill>
                  <a:srgbClr val="4D5156"/>
                </a:solidFill>
                <a:effectLst/>
                <a:latin typeface="Google Sans"/>
              </a:rPr>
              <a:t> et </a:t>
            </a:r>
            <a:r>
              <a:rPr dirty="0" err="1">
                <a:solidFill>
                  <a:srgbClr val="4D5156"/>
                </a:solidFill>
                <a:effectLst/>
                <a:latin typeface="Google Sans"/>
              </a:rPr>
              <a:t>l’apprentissage</a:t>
            </a:r>
            <a:r>
              <a:rPr dirty="0">
                <a:solidFill>
                  <a:srgbClr val="4D5156"/>
                </a:solidFill>
                <a:effectLst/>
                <a:latin typeface="Google Sans"/>
              </a:rPr>
              <a:t>. </a:t>
            </a:r>
            <a:r>
              <a:rPr dirty="0" err="1">
                <a:solidFill>
                  <a:srgbClr val="4D5156"/>
                </a:solidFill>
                <a:effectLst/>
                <a:latin typeface="Google Sans"/>
              </a:rPr>
              <a:t>L’intelligence</a:t>
            </a:r>
            <a:r>
              <a:rPr dirty="0">
                <a:solidFill>
                  <a:srgbClr val="4D5156"/>
                </a:solidFill>
                <a:effectLst/>
                <a:latin typeface="Google Sans"/>
              </a:rPr>
              <a:t> </a:t>
            </a:r>
            <a:r>
              <a:rPr dirty="0" err="1">
                <a:solidFill>
                  <a:srgbClr val="4D5156"/>
                </a:solidFill>
                <a:effectLst/>
                <a:latin typeface="Google Sans"/>
              </a:rPr>
              <a:t>artificielle</a:t>
            </a:r>
            <a:r>
              <a:rPr dirty="0">
                <a:solidFill>
                  <a:srgbClr val="4D5156"/>
                </a:solidFill>
                <a:effectLst/>
                <a:latin typeface="Google Sans"/>
              </a:rPr>
              <a:t> </a:t>
            </a:r>
            <a:r>
              <a:rPr dirty="0" err="1">
                <a:solidFill>
                  <a:srgbClr val="4D5156"/>
                </a:solidFill>
                <a:effectLst/>
                <a:latin typeface="Google Sans"/>
              </a:rPr>
              <a:t>est</a:t>
            </a:r>
            <a:r>
              <a:rPr dirty="0">
                <a:solidFill>
                  <a:srgbClr val="4D5156"/>
                </a:solidFill>
                <a:effectLst/>
                <a:latin typeface="Google Sans"/>
              </a:rPr>
              <a:t> un </a:t>
            </a:r>
            <a:r>
              <a:rPr dirty="0" err="1">
                <a:solidFill>
                  <a:srgbClr val="4D5156"/>
                </a:solidFill>
                <a:effectLst/>
                <a:latin typeface="Google Sans"/>
              </a:rPr>
              <a:t>outil</a:t>
            </a:r>
            <a:r>
              <a:rPr dirty="0">
                <a:solidFill>
                  <a:srgbClr val="4D5156"/>
                </a:solidFill>
                <a:effectLst/>
                <a:latin typeface="Google Sans"/>
              </a:rPr>
              <a:t>, tout </a:t>
            </a:r>
            <a:r>
              <a:rPr dirty="0" err="1">
                <a:solidFill>
                  <a:srgbClr val="4D5156"/>
                </a:solidFill>
                <a:effectLst/>
                <a:latin typeface="Google Sans"/>
              </a:rPr>
              <a:t>comme</a:t>
            </a:r>
            <a:r>
              <a:rPr dirty="0">
                <a:solidFill>
                  <a:srgbClr val="4D5156"/>
                </a:solidFill>
                <a:effectLst/>
                <a:latin typeface="Google Sans"/>
              </a:rPr>
              <a:t> </a:t>
            </a:r>
            <a:r>
              <a:rPr dirty="0" err="1">
                <a:solidFill>
                  <a:srgbClr val="4D5156"/>
                </a:solidFill>
                <a:effectLst/>
                <a:latin typeface="Google Sans"/>
              </a:rPr>
              <a:t>d’autres</a:t>
            </a:r>
            <a:r>
              <a:rPr dirty="0">
                <a:solidFill>
                  <a:srgbClr val="4D5156"/>
                </a:solidFill>
                <a:effectLst/>
                <a:latin typeface="Google Sans"/>
              </a:rPr>
              <a:t> types de </a:t>
            </a:r>
            <a:r>
              <a:rPr dirty="0" err="1">
                <a:solidFill>
                  <a:srgbClr val="4D5156"/>
                </a:solidFill>
                <a:effectLst/>
                <a:latin typeface="Google Sans"/>
              </a:rPr>
              <a:t>nouvelles</a:t>
            </a:r>
            <a:r>
              <a:rPr dirty="0">
                <a:solidFill>
                  <a:srgbClr val="4D5156"/>
                </a:solidFill>
                <a:effectLst/>
                <a:latin typeface="Google Sans"/>
              </a:rPr>
              <a:t> technologies.</a:t>
            </a:r>
            <a:r>
              <a:rPr dirty="0"/>
              <a:t> </a:t>
            </a:r>
          </a:p>
          <a:p>
            <a:pPr lvl="3"/>
            <a:endParaRPr sz="1600" dirty="0"/>
          </a:p>
          <a:p>
            <a:pPr lvl="3"/>
            <a:endParaRPr sz="1600" dirty="0"/>
          </a:p>
        </p:txBody>
      </p:sp>
      <p:sp>
        <p:nvSpPr>
          <p:cNvPr id="9" name="Content Placeholder 8"/>
          <p:cNvSpPr>
            <a:spLocks noGrp="1"/>
          </p:cNvSpPr>
          <p:nvPr>
            <p:ph idx="10"/>
          </p:nvPr>
        </p:nvSpPr>
        <p:spPr>
          <a:xfrm>
            <a:off x="6353908" y="2910468"/>
            <a:ext cx="2332892" cy="3392478"/>
          </a:xfrm>
        </p:spPr>
        <p:txBody>
          <a:bodyPr/>
          <a:lstStyle/>
          <a:p>
            <a:r>
              <a:t> </a:t>
            </a:r>
            <a:r>
              <a:rPr>
                <a:solidFill>
                  <a:srgbClr val="0070C0"/>
                </a:solidFill>
              </a:rPr>
              <a:t>À la suite de la publication d’un livre blanc sur l’IA, la Commission européenne a proposé, en avril 2021, un règlement (la loi sur l’intelligence artificielle) établissant des règles harmonisées en matière d’IA et visant à sauvegarder les valeurs et les droits fondamentaux de l’Union européenne (UE) et la sécurité des utilisateurs.</a:t>
            </a:r>
          </a:p>
        </p:txBody>
      </p:sp>
      <p:sp>
        <p:nvSpPr>
          <p:cNvPr id="16386" name="AutoShape 2" descr="Imagini pentru stem female role mod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a:p>
        </p:txBody>
      </p:sp>
      <p:sp>
        <p:nvSpPr>
          <p:cNvPr id="16388" name="AutoShape 4" descr="Imagini pentru stem female role mod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a:p>
        </p:txBody>
      </p:sp>
      <p:pic>
        <p:nvPicPr>
          <p:cNvPr id="2052" name="Picture 4" descr="Top 7 Artificial Intelligence Characteristics with Examples - TechVidvan">
            <a:extLst>
              <a:ext uri="{FF2B5EF4-FFF2-40B4-BE49-F238E27FC236}">
                <a16:creationId xmlns:a16="http://schemas.microsoft.com/office/drawing/2014/main" id="{F493C8A8-49A7-E89C-66D5-7AA620537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585" y="555054"/>
            <a:ext cx="4859215" cy="21435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rtificial intelligence and gender equality: key findings of UNESCO's  Global Dialogue">
            <a:extLst>
              <a:ext uri="{FF2B5EF4-FFF2-40B4-BE49-F238E27FC236}">
                <a16:creationId xmlns:a16="http://schemas.microsoft.com/office/drawing/2014/main" id="{5AAC9EF1-B7FC-72EA-5758-841FFC23B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518162"/>
            <a:ext cx="2865381" cy="405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11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799"/>
            <a:ext cx="3300761" cy="1547949"/>
          </a:xfrm>
        </p:spPr>
        <p:txBody>
          <a:bodyPr/>
          <a:lstStyle/>
          <a:p>
            <a:r>
              <a:t>Introduction</a:t>
            </a:r>
            <a:endParaRPr>
              <a:solidFill>
                <a:srgbClr val="0070C0"/>
              </a:solidFill>
            </a:endParaRPr>
          </a:p>
        </p:txBody>
      </p:sp>
      <p:sp>
        <p:nvSpPr>
          <p:cNvPr id="4" name="Content Placeholder 3"/>
          <p:cNvSpPr>
            <a:spLocks noGrp="1"/>
          </p:cNvSpPr>
          <p:nvPr>
            <p:ph idx="13"/>
          </p:nvPr>
        </p:nvSpPr>
        <p:spPr>
          <a:xfrm>
            <a:off x="2817713" y="832332"/>
            <a:ext cx="2235200" cy="4456983"/>
          </a:xfrm>
        </p:spPr>
        <p:txBody>
          <a:bodyPr/>
          <a:lstStyle/>
          <a:p>
            <a:pPr>
              <a:defRPr i="1" kern="0">
                <a:solidFill>
                  <a:srgbClr val="0070C0"/>
                </a:solidFill>
                <a:effectLst/>
                <a:latin typeface="Inter"/>
                <a:ea typeface="Times New Roman" panose="02020603050405020304" pitchFamily="18" charset="0"/>
                <a:cs typeface="Times New Roman" panose="02020603050405020304" pitchFamily="18" charset="0"/>
              </a:defRPr>
            </a:pPr>
            <a:r>
              <a:rPr sz="1400" dirty="0" err="1"/>
              <a:t>Alors</a:t>
            </a:r>
            <a:r>
              <a:rPr sz="1400" dirty="0"/>
              <a:t> que le monde </a:t>
            </a:r>
            <a:r>
              <a:rPr sz="1400" dirty="0" err="1"/>
              <a:t>est</a:t>
            </a:r>
            <a:r>
              <a:rPr sz="1400" dirty="0"/>
              <a:t> </a:t>
            </a:r>
            <a:r>
              <a:rPr sz="1400" dirty="0" err="1"/>
              <a:t>confronté</a:t>
            </a:r>
            <a:r>
              <a:rPr sz="1400" dirty="0"/>
              <a:t> </a:t>
            </a:r>
            <a:r>
              <a:rPr sz="1400" dirty="0" err="1"/>
              <a:t>à</a:t>
            </a:r>
            <a:r>
              <a:rPr sz="1400" dirty="0"/>
              <a:t> de </a:t>
            </a:r>
            <a:r>
              <a:rPr sz="1400" dirty="0" err="1"/>
              <a:t>nombreux</a:t>
            </a:r>
            <a:r>
              <a:rPr sz="1400" dirty="0"/>
              <a:t> </a:t>
            </a:r>
            <a:r>
              <a:rPr sz="1400" dirty="0" err="1"/>
              <a:t>défis</a:t>
            </a:r>
            <a:r>
              <a:rPr sz="1400" dirty="0"/>
              <a:t> graves — du </a:t>
            </a:r>
            <a:r>
              <a:rPr sz="1400" dirty="0" err="1"/>
              <a:t>changement</a:t>
            </a:r>
            <a:r>
              <a:rPr sz="1400" dirty="0"/>
              <a:t> </a:t>
            </a:r>
            <a:r>
              <a:rPr sz="1400" dirty="0" err="1"/>
              <a:t>climatique</a:t>
            </a:r>
            <a:r>
              <a:rPr sz="1400" dirty="0"/>
              <a:t> </a:t>
            </a:r>
            <a:r>
              <a:rPr sz="1400" dirty="0" err="1"/>
              <a:t>à</a:t>
            </a:r>
            <a:r>
              <a:rPr sz="1400" dirty="0"/>
              <a:t> la </a:t>
            </a:r>
            <a:r>
              <a:rPr sz="1400" dirty="0" err="1"/>
              <a:t>pauvreté</a:t>
            </a:r>
            <a:r>
              <a:rPr sz="1400" dirty="0"/>
              <a:t>, au </a:t>
            </a:r>
            <a:r>
              <a:rPr sz="1400" dirty="0" err="1"/>
              <a:t>déplacement</a:t>
            </a:r>
            <a:r>
              <a:rPr sz="1400" dirty="0"/>
              <a:t> et </a:t>
            </a:r>
            <a:r>
              <a:rPr sz="1400" dirty="0" err="1"/>
              <a:t>à</a:t>
            </a:r>
            <a:r>
              <a:rPr sz="1400" dirty="0"/>
              <a:t> </a:t>
            </a:r>
            <a:r>
              <a:rPr sz="1400" dirty="0" err="1"/>
              <a:t>l’injustice</a:t>
            </a:r>
            <a:r>
              <a:rPr sz="1400" dirty="0"/>
              <a:t> </a:t>
            </a:r>
            <a:r>
              <a:rPr sz="1400" dirty="0" err="1"/>
              <a:t>sociale</a:t>
            </a:r>
            <a:r>
              <a:rPr sz="1400" dirty="0"/>
              <a:t> — les femmes et les filles </a:t>
            </a:r>
            <a:r>
              <a:rPr sz="1400" dirty="0" err="1"/>
              <a:t>sont</a:t>
            </a:r>
            <a:r>
              <a:rPr sz="1400" dirty="0"/>
              <a:t> </a:t>
            </a:r>
            <a:r>
              <a:rPr sz="1400" dirty="0" err="1"/>
              <a:t>essentielles</a:t>
            </a:r>
            <a:r>
              <a:rPr sz="1400" dirty="0"/>
              <a:t> pour </a:t>
            </a:r>
            <a:r>
              <a:rPr sz="1400" dirty="0" err="1"/>
              <a:t>s’attaquer</a:t>
            </a:r>
            <a:r>
              <a:rPr sz="1400" dirty="0"/>
              <a:t> </a:t>
            </a:r>
            <a:r>
              <a:rPr sz="1400" dirty="0" err="1"/>
              <a:t>à</a:t>
            </a:r>
            <a:r>
              <a:rPr sz="1400" dirty="0"/>
              <a:t> </a:t>
            </a:r>
            <a:r>
              <a:rPr sz="1400" dirty="0" err="1"/>
              <a:t>ces</a:t>
            </a:r>
            <a:r>
              <a:rPr sz="1400" dirty="0"/>
              <a:t> </a:t>
            </a:r>
            <a:r>
              <a:rPr sz="1400" dirty="0" err="1"/>
              <a:t>problèmes</a:t>
            </a:r>
            <a:r>
              <a:rPr sz="1400" dirty="0"/>
              <a:t> et </a:t>
            </a:r>
            <a:r>
              <a:rPr sz="1400" dirty="0" err="1"/>
              <a:t>façonner</a:t>
            </a:r>
            <a:r>
              <a:rPr sz="1400" dirty="0"/>
              <a:t> la </a:t>
            </a:r>
            <a:r>
              <a:rPr sz="1400" dirty="0" err="1"/>
              <a:t>prospérité</a:t>
            </a:r>
            <a:r>
              <a:rPr sz="1400" dirty="0"/>
              <a:t> future pour </a:t>
            </a:r>
            <a:r>
              <a:rPr sz="1400" dirty="0" err="1"/>
              <a:t>tous</a:t>
            </a:r>
            <a:r>
              <a:rPr sz="1400" dirty="0"/>
              <a:t>. </a:t>
            </a:r>
            <a:r>
              <a:rPr sz="1400" dirty="0" err="1"/>
              <a:t>L’intelligence</a:t>
            </a:r>
            <a:r>
              <a:rPr sz="1400" dirty="0"/>
              <a:t> </a:t>
            </a:r>
            <a:r>
              <a:rPr sz="1400" dirty="0" err="1"/>
              <a:t>artificielle</a:t>
            </a:r>
            <a:r>
              <a:rPr sz="1400" dirty="0"/>
              <a:t> (IA), </a:t>
            </a:r>
            <a:r>
              <a:rPr sz="1400" dirty="0" err="1"/>
              <a:t>ainsi</a:t>
            </a:r>
            <a:r>
              <a:rPr sz="1400" dirty="0"/>
              <a:t> que </a:t>
            </a:r>
            <a:r>
              <a:rPr sz="1400" dirty="0" err="1"/>
              <a:t>d’autres</a:t>
            </a:r>
            <a:r>
              <a:rPr sz="1400" dirty="0"/>
              <a:t> </a:t>
            </a:r>
            <a:r>
              <a:rPr sz="1400" dirty="0" err="1"/>
              <a:t>outils</a:t>
            </a:r>
            <a:r>
              <a:rPr sz="1400" dirty="0"/>
              <a:t> </a:t>
            </a:r>
            <a:r>
              <a:rPr sz="1400" dirty="0" err="1"/>
              <a:t>numériques</a:t>
            </a:r>
            <a:r>
              <a:rPr sz="1400" dirty="0"/>
              <a:t>, a le </a:t>
            </a:r>
            <a:r>
              <a:rPr sz="1400" dirty="0" err="1"/>
              <a:t>potentiel</a:t>
            </a:r>
            <a:r>
              <a:rPr sz="1400" dirty="0"/>
              <a:t> de nous aider </a:t>
            </a:r>
            <a:r>
              <a:rPr sz="1400" dirty="0" err="1"/>
              <a:t>à</a:t>
            </a:r>
            <a:r>
              <a:rPr sz="1400" dirty="0"/>
              <a:t> </a:t>
            </a:r>
            <a:r>
              <a:rPr sz="1400" dirty="0" err="1"/>
              <a:t>relever</a:t>
            </a:r>
            <a:r>
              <a:rPr sz="1400" dirty="0"/>
              <a:t> </a:t>
            </a:r>
            <a:r>
              <a:rPr sz="1400" dirty="0" err="1"/>
              <a:t>ces</a:t>
            </a:r>
            <a:r>
              <a:rPr sz="1400" dirty="0"/>
              <a:t> </a:t>
            </a:r>
            <a:r>
              <a:rPr sz="1400" dirty="0" err="1"/>
              <a:t>défis</a:t>
            </a:r>
            <a:r>
              <a:rPr sz="1400" dirty="0"/>
              <a:t> et </a:t>
            </a:r>
            <a:r>
              <a:rPr sz="1400" dirty="0" err="1"/>
              <a:t>à</a:t>
            </a:r>
            <a:r>
              <a:rPr sz="1400" dirty="0"/>
              <a:t> </a:t>
            </a:r>
            <a:r>
              <a:rPr sz="1400" dirty="0" err="1"/>
              <a:t>ouvrir</a:t>
            </a:r>
            <a:r>
              <a:rPr sz="1400" dirty="0"/>
              <a:t> de </a:t>
            </a:r>
            <a:r>
              <a:rPr sz="1400" dirty="0" err="1"/>
              <a:t>nouvelles</a:t>
            </a:r>
            <a:r>
              <a:rPr sz="1400" dirty="0"/>
              <a:t> </a:t>
            </a:r>
            <a:r>
              <a:rPr sz="1400" dirty="0" err="1"/>
              <a:t>opportunités</a:t>
            </a:r>
            <a:r>
              <a:rPr sz="1400" dirty="0"/>
              <a:t>. Pour </a:t>
            </a:r>
            <a:r>
              <a:rPr sz="1400" dirty="0" err="1"/>
              <a:t>saisir</a:t>
            </a:r>
            <a:r>
              <a:rPr sz="1400" dirty="0"/>
              <a:t> </a:t>
            </a:r>
            <a:r>
              <a:rPr sz="1400" dirty="0" err="1"/>
              <a:t>ce</a:t>
            </a:r>
            <a:r>
              <a:rPr sz="1400" dirty="0"/>
              <a:t> </a:t>
            </a:r>
            <a:r>
              <a:rPr sz="1400" dirty="0" err="1"/>
              <a:t>potentiel</a:t>
            </a:r>
            <a:r>
              <a:rPr sz="1400" dirty="0"/>
              <a:t>, nous </a:t>
            </a:r>
            <a:r>
              <a:rPr sz="1400" dirty="0" err="1"/>
              <a:t>devons</a:t>
            </a:r>
            <a:r>
              <a:rPr sz="1400" dirty="0"/>
              <a:t> prendre des </a:t>
            </a:r>
            <a:r>
              <a:rPr sz="1400" dirty="0" err="1"/>
              <a:t>mesures</a:t>
            </a:r>
            <a:r>
              <a:rPr sz="1400" dirty="0"/>
              <a:t> </a:t>
            </a:r>
            <a:r>
              <a:rPr sz="1400" dirty="0" err="1"/>
              <a:t>concrètes</a:t>
            </a:r>
            <a:r>
              <a:rPr sz="1400" dirty="0"/>
              <a:t> pour </a:t>
            </a:r>
            <a:r>
              <a:rPr sz="1400" dirty="0" err="1"/>
              <a:t>atténuer</a:t>
            </a:r>
            <a:r>
              <a:rPr sz="1400" dirty="0"/>
              <a:t> les </a:t>
            </a:r>
            <a:r>
              <a:rPr sz="1400" dirty="0" err="1"/>
              <a:t>risques</a:t>
            </a:r>
            <a:r>
              <a:rPr sz="1400" dirty="0"/>
              <a:t> que </a:t>
            </a:r>
            <a:r>
              <a:rPr sz="1400" dirty="0" err="1"/>
              <a:t>l’IA</a:t>
            </a:r>
            <a:r>
              <a:rPr sz="1400" dirty="0"/>
              <a:t> </a:t>
            </a:r>
            <a:r>
              <a:rPr sz="1400" dirty="0" err="1"/>
              <a:t>représente</a:t>
            </a:r>
            <a:r>
              <a:rPr sz="1400" dirty="0"/>
              <a:t> pour les femmes et les filles et </a:t>
            </a:r>
            <a:r>
              <a:rPr sz="1400" dirty="0" err="1"/>
              <a:t>utiliser</a:t>
            </a:r>
            <a:r>
              <a:rPr sz="1400" dirty="0"/>
              <a:t> </a:t>
            </a:r>
            <a:r>
              <a:rPr sz="1400" dirty="0" err="1"/>
              <a:t>l’IA</a:t>
            </a:r>
            <a:r>
              <a:rPr sz="1400" dirty="0"/>
              <a:t> pour </a:t>
            </a:r>
            <a:r>
              <a:rPr sz="1400" dirty="0" err="1"/>
              <a:t>promouvoir</a:t>
            </a:r>
            <a:r>
              <a:rPr sz="1400" dirty="0"/>
              <a:t> </a:t>
            </a:r>
            <a:r>
              <a:rPr sz="1400" dirty="0" err="1"/>
              <a:t>l’équité</a:t>
            </a:r>
            <a:r>
              <a:rPr sz="1400" dirty="0"/>
              <a:t> entre les sexes</a:t>
            </a:r>
            <a:r>
              <a:rPr dirty="0"/>
              <a:t>.</a:t>
            </a:r>
            <a:endParaRPr sz="1800" kern="15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dirty="0">
              <a:solidFill>
                <a:srgbClr val="0070C0"/>
              </a:solidFill>
            </a:endParaRPr>
          </a:p>
        </p:txBody>
      </p:sp>
      <p:sp>
        <p:nvSpPr>
          <p:cNvPr id="8" name="Rectangle 7"/>
          <p:cNvSpPr/>
          <p:nvPr/>
        </p:nvSpPr>
        <p:spPr>
          <a:xfrm>
            <a:off x="5556004" y="3060823"/>
            <a:ext cx="2752724" cy="3139321"/>
          </a:xfrm>
          <a:prstGeom prst="rect">
            <a:avLst/>
          </a:prstGeom>
        </p:spPr>
        <p:txBody>
          <a:bodyPr wrap="square">
            <a:spAutoFit/>
          </a:bodyPr>
          <a:lstStyle/>
          <a:p>
            <a:endParaRPr sz="1600" dirty="0">
              <a:solidFill>
                <a:schemeClr val="tx1">
                  <a:lumMod val="65000"/>
                  <a:lumOff val="35000"/>
                </a:schemeClr>
              </a:solidFill>
            </a:endParaRPr>
          </a:p>
          <a:p>
            <a:pPr>
              <a:defRPr sz="1400">
                <a:solidFill>
                  <a:schemeClr val="tx1">
                    <a:lumMod val="65000"/>
                    <a:lumOff val="35000"/>
                  </a:schemeClr>
                </a:solidFill>
              </a:defRPr>
            </a:pPr>
            <a:r>
              <a:rPr dirty="0"/>
              <a:t>N.B. Les </a:t>
            </a:r>
            <a:r>
              <a:rPr dirty="0" err="1"/>
              <a:t>enseignants</a:t>
            </a:r>
            <a:r>
              <a:rPr dirty="0"/>
              <a:t> </a:t>
            </a:r>
            <a:r>
              <a:rPr dirty="0" err="1"/>
              <a:t>peuvent</a:t>
            </a:r>
            <a:r>
              <a:rPr dirty="0"/>
              <a:t> </a:t>
            </a:r>
            <a:r>
              <a:rPr dirty="0" err="1"/>
              <a:t>être</a:t>
            </a:r>
            <a:r>
              <a:rPr dirty="0"/>
              <a:t> </a:t>
            </a:r>
            <a:r>
              <a:rPr dirty="0" err="1"/>
              <a:t>assistés</a:t>
            </a:r>
            <a:r>
              <a:rPr dirty="0"/>
              <a:t> pour les </a:t>
            </a:r>
            <a:r>
              <a:rPr dirty="0" err="1"/>
              <a:t>tâches</a:t>
            </a:r>
            <a:r>
              <a:rPr dirty="0"/>
              <a:t> </a:t>
            </a:r>
            <a:r>
              <a:rPr dirty="0" err="1"/>
              <a:t>suivantes</a:t>
            </a:r>
            <a:r>
              <a:rPr dirty="0"/>
              <a:t>:</a:t>
            </a:r>
          </a:p>
          <a:p>
            <a:pPr marL="285750" indent="-285750">
              <a:buFont typeface="Arial" panose="020B0604020202020204" pitchFamily="34" charset="0"/>
              <a:buChar char="•"/>
              <a:defRPr sz="1400">
                <a:solidFill>
                  <a:schemeClr val="tx1">
                    <a:lumMod val="65000"/>
                    <a:lumOff val="35000"/>
                  </a:schemeClr>
                </a:solidFill>
              </a:defRPr>
            </a:pPr>
            <a:r>
              <a:rPr dirty="0"/>
              <a:t>Attributions de </a:t>
            </a:r>
            <a:r>
              <a:rPr dirty="0" err="1"/>
              <a:t>marquage</a:t>
            </a:r>
            <a:endParaRPr dirty="0"/>
          </a:p>
          <a:p>
            <a:pPr marL="285750" indent="-285750">
              <a:buFont typeface="Arial" panose="020B0604020202020204" pitchFamily="34" charset="0"/>
              <a:buChar char="•"/>
              <a:defRPr sz="1400">
                <a:solidFill>
                  <a:schemeClr val="tx1">
                    <a:lumMod val="65000"/>
                    <a:lumOff val="35000"/>
                  </a:schemeClr>
                </a:solidFill>
              </a:defRPr>
            </a:pPr>
            <a:r>
              <a:rPr dirty="0" err="1"/>
              <a:t>Utilisation</a:t>
            </a:r>
            <a:r>
              <a:rPr dirty="0"/>
              <a:t> </a:t>
            </a:r>
            <a:r>
              <a:rPr dirty="0" err="1"/>
              <a:t>d’assistants</a:t>
            </a:r>
            <a:r>
              <a:rPr dirty="0"/>
              <a:t> </a:t>
            </a:r>
            <a:r>
              <a:rPr dirty="0" err="1"/>
              <a:t>pédagogiques</a:t>
            </a:r>
            <a:r>
              <a:rPr dirty="0"/>
              <a:t> </a:t>
            </a:r>
            <a:r>
              <a:rPr dirty="0" err="1"/>
              <a:t>virtuels</a:t>
            </a:r>
            <a:r>
              <a:rPr dirty="0"/>
              <a:t> pour </a:t>
            </a:r>
            <a:r>
              <a:rPr dirty="0" err="1"/>
              <a:t>répondre</a:t>
            </a:r>
            <a:r>
              <a:rPr dirty="0"/>
              <a:t> aux questions des </a:t>
            </a:r>
            <a:r>
              <a:rPr dirty="0" err="1"/>
              <a:t>élèves</a:t>
            </a:r>
            <a:endParaRPr dirty="0"/>
          </a:p>
          <a:p>
            <a:pPr marL="285750" indent="-285750">
              <a:buFont typeface="Arial" panose="020B0604020202020204" pitchFamily="34" charset="0"/>
              <a:buChar char="•"/>
              <a:defRPr sz="1400">
                <a:solidFill>
                  <a:schemeClr val="tx1">
                    <a:lumMod val="65000"/>
                    <a:lumOff val="35000"/>
                  </a:schemeClr>
                </a:solidFill>
              </a:defRPr>
            </a:pPr>
            <a:r>
              <a:rPr dirty="0"/>
              <a:t>Appliquer </a:t>
            </a:r>
            <a:r>
              <a:rPr dirty="0" err="1"/>
              <a:t>l’apprentissage</a:t>
            </a:r>
            <a:r>
              <a:rPr dirty="0"/>
              <a:t> </a:t>
            </a:r>
            <a:r>
              <a:rPr dirty="0" err="1"/>
              <a:t>adaptatif</a:t>
            </a:r>
            <a:endParaRPr dirty="0"/>
          </a:p>
          <a:p>
            <a:pPr marL="285750" indent="-285750">
              <a:buFont typeface="Arial" panose="020B0604020202020204" pitchFamily="34" charset="0"/>
              <a:buChar char="•"/>
              <a:defRPr sz="1400">
                <a:solidFill>
                  <a:schemeClr val="tx1">
                    <a:lumMod val="65000"/>
                    <a:lumOff val="35000"/>
                  </a:schemeClr>
                </a:solidFill>
              </a:defRPr>
            </a:pPr>
            <a:r>
              <a:rPr dirty="0" err="1"/>
              <a:t>Analiser</a:t>
            </a:r>
            <a:r>
              <a:rPr dirty="0"/>
              <a:t> les </a:t>
            </a:r>
            <a:r>
              <a:rPr dirty="0" err="1"/>
              <a:t>capacités</a:t>
            </a:r>
            <a:r>
              <a:rPr dirty="0"/>
              <a:t>, les </a:t>
            </a:r>
            <a:r>
              <a:rPr dirty="0" err="1"/>
              <a:t>intérêts</a:t>
            </a:r>
            <a:r>
              <a:rPr dirty="0"/>
              <a:t> et le </a:t>
            </a:r>
            <a:r>
              <a:rPr dirty="0" err="1"/>
              <a:t>potentiel</a:t>
            </a:r>
            <a:r>
              <a:rPr dirty="0"/>
              <a:t> des </a:t>
            </a:r>
            <a:r>
              <a:rPr dirty="0" err="1"/>
              <a:t>étudiants</a:t>
            </a:r>
            <a:r>
              <a:rPr dirty="0"/>
              <a:t> grâce </a:t>
            </a:r>
            <a:r>
              <a:rPr dirty="0" err="1"/>
              <a:t>à</a:t>
            </a:r>
            <a:r>
              <a:rPr dirty="0"/>
              <a:t> </a:t>
            </a:r>
            <a:r>
              <a:rPr dirty="0" err="1"/>
              <a:t>l’interaction</a:t>
            </a:r>
            <a:r>
              <a:rPr dirty="0"/>
              <a:t> </a:t>
            </a:r>
            <a:r>
              <a:rPr dirty="0" err="1"/>
              <a:t>en</a:t>
            </a:r>
            <a:r>
              <a:rPr dirty="0"/>
              <a:t> </a:t>
            </a:r>
            <a:r>
              <a:rPr dirty="0" err="1"/>
              <a:t>classe</a:t>
            </a:r>
            <a:r>
              <a:rPr dirty="0"/>
              <a:t>, </a:t>
            </a:r>
            <a:r>
              <a:rPr dirty="0" err="1"/>
              <a:t>même</a:t>
            </a:r>
            <a:r>
              <a:rPr dirty="0"/>
              <a:t> </a:t>
            </a:r>
            <a:r>
              <a:rPr dirty="0" err="1"/>
              <a:t>recommander</a:t>
            </a:r>
            <a:r>
              <a:rPr dirty="0"/>
              <a:t> </a:t>
            </a:r>
            <a:r>
              <a:rPr dirty="0" err="1"/>
              <a:t>leur</a:t>
            </a:r>
            <a:r>
              <a:rPr dirty="0"/>
              <a:t> </a:t>
            </a:r>
            <a:r>
              <a:rPr dirty="0" err="1"/>
              <a:t>cheminement</a:t>
            </a:r>
            <a:r>
              <a:rPr dirty="0"/>
              <a:t> de </a:t>
            </a:r>
            <a:r>
              <a:rPr dirty="0" err="1"/>
              <a:t>carrière</a:t>
            </a:r>
            <a:r>
              <a:rPr dirty="0"/>
              <a:t>.</a:t>
            </a:r>
            <a:endParaRPr sz="1400" dirty="0"/>
          </a:p>
        </p:txBody>
      </p:sp>
      <p:pic>
        <p:nvPicPr>
          <p:cNvPr id="6" name="Content Placeholder 5">
            <a:extLst>
              <a:ext uri="{FF2B5EF4-FFF2-40B4-BE49-F238E27FC236}">
                <a16:creationId xmlns:a16="http://schemas.microsoft.com/office/drawing/2014/main" id="{E5C80C84-AA84-F755-968A-2FEB657CFE54}"/>
              </a:ext>
            </a:extLst>
          </p:cNvPr>
          <p:cNvPicPr>
            <a:picLocks noGrp="1"/>
          </p:cNvPicPr>
          <p:nvPr>
            <p:ph idx="1"/>
          </p:nvPr>
        </p:nvPicPr>
        <p:blipFill>
          <a:blip r:embed="rId2"/>
          <a:srcRect/>
          <a:stretch>
            <a:fillRect/>
          </a:stretch>
        </p:blipFill>
        <p:spPr>
          <a:xfrm>
            <a:off x="5208688" y="685800"/>
            <a:ext cx="2752724" cy="2276061"/>
          </a:xfrm>
          <a:prstGeom prst="rect">
            <a:avLst/>
          </a:prstGeom>
          <a:noFill/>
          <a:ln>
            <a:noFill/>
            <a:prstDash/>
          </a:ln>
        </p:spPr>
      </p:pic>
      <p:sp>
        <p:nvSpPr>
          <p:cNvPr id="9" name="TextBox 8">
            <a:extLst>
              <a:ext uri="{FF2B5EF4-FFF2-40B4-BE49-F238E27FC236}">
                <a16:creationId xmlns:a16="http://schemas.microsoft.com/office/drawing/2014/main" id="{5AA4838C-56C2-B319-F51D-10CB88412840}"/>
              </a:ext>
            </a:extLst>
          </p:cNvPr>
          <p:cNvSpPr txBox="1"/>
          <p:nvPr/>
        </p:nvSpPr>
        <p:spPr>
          <a:xfrm>
            <a:off x="249384" y="2062162"/>
            <a:ext cx="2235201" cy="3693319"/>
          </a:xfrm>
          <a:prstGeom prst="rect">
            <a:avLst/>
          </a:prstGeom>
          <a:noFill/>
        </p:spPr>
        <p:txBody>
          <a:bodyPr wrap="square">
            <a:spAutoFit/>
          </a:bodyPr>
          <a:lstStyle/>
          <a:p>
            <a:pPr>
              <a:defRPr>
                <a:solidFill>
                  <a:srgbClr val="0F0F0F"/>
                </a:solidFill>
                <a:effectLst/>
                <a:latin typeface="Roboto" panose="02000000000000000000" pitchFamily="2" charset="0"/>
              </a:defRPr>
            </a:pPr>
            <a:r>
              <a:rPr dirty="0" err="1"/>
              <a:t>Qu’est-ce</a:t>
            </a:r>
            <a:r>
              <a:rPr dirty="0"/>
              <a:t> que </a:t>
            </a:r>
            <a:r>
              <a:rPr dirty="0" err="1"/>
              <a:t>l’intelligence</a:t>
            </a:r>
            <a:r>
              <a:rPr dirty="0"/>
              <a:t> </a:t>
            </a:r>
            <a:r>
              <a:rPr dirty="0" err="1"/>
              <a:t>artificielle</a:t>
            </a:r>
            <a:r>
              <a:rPr dirty="0"/>
              <a:t> (IA)? </a:t>
            </a:r>
            <a:r>
              <a:rPr dirty="0" err="1"/>
              <a:t>Cette</a:t>
            </a:r>
            <a:r>
              <a:rPr dirty="0"/>
              <a:t> </a:t>
            </a:r>
            <a:r>
              <a:rPr dirty="0" err="1"/>
              <a:t>vidéo</a:t>
            </a:r>
            <a:r>
              <a:rPr dirty="0"/>
              <a:t> </a:t>
            </a:r>
            <a:r>
              <a:rPr dirty="0" err="1"/>
              <a:t>animée</a:t>
            </a:r>
            <a:r>
              <a:rPr dirty="0"/>
              <a:t> </a:t>
            </a:r>
            <a:r>
              <a:rPr dirty="0" err="1"/>
              <a:t>décrit</a:t>
            </a:r>
            <a:r>
              <a:rPr dirty="0"/>
              <a:t> comment </a:t>
            </a:r>
            <a:r>
              <a:rPr dirty="0" err="1"/>
              <a:t>fonctionne</a:t>
            </a:r>
            <a:r>
              <a:rPr dirty="0"/>
              <a:t> </a:t>
            </a:r>
            <a:r>
              <a:rPr dirty="0" err="1"/>
              <a:t>l’intelligence</a:t>
            </a:r>
            <a:r>
              <a:rPr dirty="0"/>
              <a:t> </a:t>
            </a:r>
            <a:r>
              <a:rPr dirty="0" err="1"/>
              <a:t>artificielle</a:t>
            </a:r>
            <a:r>
              <a:rPr dirty="0"/>
              <a:t>, </a:t>
            </a:r>
            <a:r>
              <a:rPr dirty="0" err="1"/>
              <a:t>où</a:t>
            </a:r>
            <a:r>
              <a:rPr dirty="0"/>
              <a:t> </a:t>
            </a:r>
            <a:r>
              <a:rPr dirty="0" err="1"/>
              <a:t>elle</a:t>
            </a:r>
            <a:r>
              <a:rPr dirty="0"/>
              <a:t> </a:t>
            </a:r>
            <a:r>
              <a:rPr dirty="0" err="1"/>
              <a:t>peut</a:t>
            </a:r>
            <a:r>
              <a:rPr dirty="0"/>
              <a:t> </a:t>
            </a:r>
            <a:r>
              <a:rPr dirty="0" err="1"/>
              <a:t>être</a:t>
            </a:r>
            <a:r>
              <a:rPr dirty="0"/>
              <a:t> </a:t>
            </a:r>
            <a:r>
              <a:rPr dirty="0" err="1"/>
              <a:t>trouvée</a:t>
            </a:r>
            <a:r>
              <a:rPr dirty="0"/>
              <a:t> et comment </a:t>
            </a:r>
            <a:r>
              <a:rPr dirty="0" err="1"/>
              <a:t>elle</a:t>
            </a:r>
            <a:r>
              <a:rPr dirty="0"/>
              <a:t> influence </a:t>
            </a:r>
            <a:r>
              <a:rPr dirty="0" err="1"/>
              <a:t>nos</a:t>
            </a:r>
            <a:r>
              <a:rPr dirty="0"/>
              <a:t> vies.</a:t>
            </a:r>
          </a:p>
          <a:p>
            <a:endParaRPr b="0" i="0" dirty="0">
              <a:solidFill>
                <a:srgbClr val="0F0F0F"/>
              </a:solidFill>
              <a:effectLst/>
              <a:latin typeface="Roboto" panose="02000000000000000000" pitchFamily="2" charset="0"/>
              <a:hlinkClick r:id="rId3"/>
            </a:endParaRPr>
          </a:p>
          <a:p>
            <a:pPr>
              <a:defRPr>
                <a:solidFill>
                  <a:srgbClr val="0F0F0F"/>
                </a:solidFill>
                <a:latin typeface="Roboto" panose="02000000000000000000" pitchFamily="2" charset="0"/>
              </a:defRPr>
            </a:pPr>
            <a:r>
              <a:rPr dirty="0">
                <a:effectLst/>
                <a:hlinkClick r:id="rId3"/>
              </a:rPr>
              <a:t>https://www.youtube.com/watch?v=NbEbs6I3eLw</a:t>
            </a:r>
            <a:r>
              <a:rPr dirty="0"/>
              <a:t> </a:t>
            </a:r>
          </a:p>
          <a:p>
            <a:endParaRPr b="0" i="0" dirty="0">
              <a:solidFill>
                <a:srgbClr val="0F0F0F"/>
              </a:solidFill>
              <a:effectLst/>
              <a:latin typeface="Roboto" panose="020000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3600"/>
            <a:ext cx="4305300" cy="2105192"/>
          </a:xfrm>
        </p:spPr>
        <p:txBody>
          <a:bodyPr/>
          <a:lstStyle/>
          <a:p>
            <a:pPr>
              <a:defRPr sz="4800"/>
            </a:pPr>
            <a:r>
              <a:t>02 Pourquoi choisir l’IA de l’éducation? </a:t>
            </a:r>
          </a:p>
        </p:txBody>
      </p:sp>
      <p:sp>
        <p:nvSpPr>
          <p:cNvPr id="4" name="Rectangle 3"/>
          <p:cNvSpPr/>
          <p:nvPr/>
        </p:nvSpPr>
        <p:spPr>
          <a:xfrm>
            <a:off x="4493908" y="818797"/>
            <a:ext cx="3984171" cy="4308872"/>
          </a:xfrm>
          <a:prstGeom prst="rect">
            <a:avLst/>
          </a:prstGeom>
        </p:spPr>
        <p:txBody>
          <a:bodyPr wrap="square">
            <a:spAutoFit/>
          </a:bodyPr>
          <a:lstStyle/>
          <a:p>
            <a:pPr>
              <a:defRPr>
                <a:solidFill>
                  <a:srgbClr val="050533"/>
                </a:solidFill>
                <a:effectLst/>
                <a:latin typeface="Source Sans Pro" panose="020B0503030403020204" pitchFamily="34" charset="0"/>
              </a:defRPr>
            </a:pPr>
            <a:r>
              <a:rPr sz="2000" b="1" dirty="0"/>
              <a:t>Notre </a:t>
            </a:r>
            <a:r>
              <a:rPr sz="2000" b="1" dirty="0" err="1"/>
              <a:t>approche</a:t>
            </a:r>
            <a:r>
              <a:rPr sz="2000" b="1" dirty="0"/>
              <a:t> de </a:t>
            </a:r>
            <a:r>
              <a:rPr sz="2000" b="1" dirty="0" err="1"/>
              <a:t>l’apprentissage</a:t>
            </a:r>
            <a:r>
              <a:rPr sz="2000" b="1" dirty="0"/>
              <a:t> de </a:t>
            </a:r>
            <a:r>
              <a:rPr sz="2000" b="1" dirty="0" err="1"/>
              <a:t>l’informatique</a:t>
            </a:r>
            <a:r>
              <a:rPr dirty="0"/>
              <a:t>:</a:t>
            </a:r>
            <a:endParaRPr i="1" dirty="0"/>
          </a:p>
          <a:p>
            <a:pPr algn="l">
              <a:buFont typeface="Arial" panose="020B0604020202020204" pitchFamily="34" charset="0"/>
              <a:buChar char="•"/>
              <a:defRPr>
                <a:solidFill>
                  <a:srgbClr val="050533"/>
                </a:solidFill>
                <a:effectLst/>
                <a:latin typeface="Montserrat" panose="00000500000000000000" pitchFamily="2" charset="0"/>
              </a:defRPr>
            </a:pPr>
            <a:r>
              <a:rPr dirty="0" err="1"/>
              <a:t>Approche</a:t>
            </a:r>
            <a:r>
              <a:rPr dirty="0"/>
              <a:t> </a:t>
            </a:r>
            <a:r>
              <a:rPr dirty="0" err="1"/>
              <a:t>granulaire</a:t>
            </a:r>
            <a:r>
              <a:rPr dirty="0"/>
              <a:t> </a:t>
            </a:r>
            <a:r>
              <a:rPr dirty="0" err="1"/>
              <a:t>construite</a:t>
            </a:r>
            <a:r>
              <a:rPr dirty="0"/>
              <a:t> </a:t>
            </a:r>
            <a:r>
              <a:rPr dirty="0" err="1"/>
              <a:t>à</a:t>
            </a:r>
            <a:r>
              <a:rPr dirty="0"/>
              <a:t> </a:t>
            </a:r>
            <a:r>
              <a:rPr dirty="0" err="1"/>
              <a:t>partir</a:t>
            </a:r>
            <a:r>
              <a:rPr dirty="0"/>
              <a:t> </a:t>
            </a:r>
            <a:r>
              <a:rPr dirty="0" err="1"/>
              <a:t>d’objectifs</a:t>
            </a:r>
            <a:r>
              <a:rPr dirty="0"/>
              <a:t> </a:t>
            </a:r>
            <a:r>
              <a:rPr dirty="0" err="1"/>
              <a:t>d’apprentissage</a:t>
            </a:r>
            <a:r>
              <a:rPr dirty="0"/>
              <a:t> </a:t>
            </a:r>
            <a:r>
              <a:rPr dirty="0" err="1"/>
              <a:t>individuels</a:t>
            </a:r>
            <a:endParaRPr dirty="0"/>
          </a:p>
          <a:p>
            <a:pPr algn="l">
              <a:buFont typeface="Arial" panose="020B0604020202020204" pitchFamily="34" charset="0"/>
              <a:buChar char="•"/>
              <a:defRPr>
                <a:solidFill>
                  <a:srgbClr val="050533"/>
                </a:solidFill>
                <a:effectLst/>
                <a:latin typeface="Montserrat" panose="00000500000000000000" pitchFamily="2" charset="0"/>
              </a:defRPr>
            </a:pPr>
            <a:r>
              <a:rPr dirty="0" err="1"/>
              <a:t>Parcours</a:t>
            </a:r>
            <a:r>
              <a:rPr dirty="0"/>
              <a:t> </a:t>
            </a:r>
            <a:r>
              <a:rPr dirty="0" err="1"/>
              <a:t>étudiant</a:t>
            </a:r>
            <a:r>
              <a:rPr dirty="0"/>
              <a:t> </a:t>
            </a:r>
            <a:r>
              <a:rPr dirty="0" err="1"/>
              <a:t>parfaitement</a:t>
            </a:r>
            <a:r>
              <a:rPr dirty="0"/>
              <a:t> </a:t>
            </a:r>
            <a:r>
              <a:rPr dirty="0" err="1"/>
              <a:t>cartographié</a:t>
            </a:r>
            <a:r>
              <a:rPr dirty="0"/>
              <a:t> des </a:t>
            </a:r>
            <a:r>
              <a:rPr dirty="0" err="1"/>
              <a:t>fondamentaux</a:t>
            </a:r>
            <a:r>
              <a:rPr dirty="0"/>
              <a:t> </a:t>
            </a:r>
            <a:r>
              <a:rPr dirty="0" err="1"/>
              <a:t>à</a:t>
            </a:r>
            <a:r>
              <a:rPr dirty="0"/>
              <a:t> </a:t>
            </a:r>
            <a:r>
              <a:rPr dirty="0" err="1"/>
              <a:t>l’avancée</a:t>
            </a:r>
            <a:endParaRPr dirty="0"/>
          </a:p>
          <a:p>
            <a:pPr algn="l">
              <a:buFont typeface="Arial" panose="020B0604020202020204" pitchFamily="34" charset="0"/>
              <a:buChar char="•"/>
              <a:defRPr>
                <a:solidFill>
                  <a:srgbClr val="050533"/>
                </a:solidFill>
                <a:effectLst/>
                <a:latin typeface="Montserrat" panose="00000500000000000000" pitchFamily="2" charset="0"/>
              </a:defRPr>
            </a:pPr>
            <a:r>
              <a:rPr dirty="0" err="1"/>
              <a:t>Organisez</a:t>
            </a:r>
            <a:r>
              <a:rPr dirty="0"/>
              <a:t> les </a:t>
            </a:r>
            <a:r>
              <a:rPr dirty="0" err="1"/>
              <a:t>sujets</a:t>
            </a:r>
            <a:r>
              <a:rPr dirty="0"/>
              <a:t> qui </a:t>
            </a:r>
            <a:r>
              <a:rPr dirty="0" err="1"/>
              <a:t>conviennent</a:t>
            </a:r>
            <a:r>
              <a:rPr dirty="0"/>
              <a:t> le </a:t>
            </a:r>
            <a:r>
              <a:rPr dirty="0" err="1"/>
              <a:t>mieux</a:t>
            </a:r>
            <a:r>
              <a:rPr dirty="0"/>
              <a:t> </a:t>
            </a:r>
            <a:r>
              <a:rPr dirty="0" err="1"/>
              <a:t>à</a:t>
            </a:r>
            <a:r>
              <a:rPr dirty="0"/>
              <a:t> </a:t>
            </a:r>
            <a:r>
              <a:rPr dirty="0" err="1"/>
              <a:t>vos</a:t>
            </a:r>
            <a:r>
              <a:rPr dirty="0"/>
              <a:t> </a:t>
            </a:r>
            <a:r>
              <a:rPr dirty="0" err="1"/>
              <a:t>étudiants</a:t>
            </a:r>
            <a:endParaRPr dirty="0"/>
          </a:p>
          <a:p>
            <a:pPr algn="l">
              <a:buFont typeface="Arial" panose="020B0604020202020204" pitchFamily="34" charset="0"/>
              <a:buChar char="•"/>
              <a:defRPr>
                <a:solidFill>
                  <a:srgbClr val="050533"/>
                </a:solidFill>
                <a:effectLst/>
                <a:latin typeface="Montserrat" panose="00000500000000000000" pitchFamily="2" charset="0"/>
              </a:defRPr>
            </a:pPr>
            <a:r>
              <a:rPr dirty="0"/>
              <a:t>Adapter les plans de </a:t>
            </a:r>
            <a:r>
              <a:rPr dirty="0" err="1"/>
              <a:t>cours</a:t>
            </a:r>
            <a:r>
              <a:rPr dirty="0"/>
              <a:t> </a:t>
            </a:r>
            <a:r>
              <a:rPr dirty="0" err="1"/>
              <a:t>à</a:t>
            </a:r>
            <a:r>
              <a:rPr dirty="0"/>
              <a:t> la progression </a:t>
            </a:r>
            <a:r>
              <a:rPr dirty="0" err="1"/>
              <a:t>d’apprentissage</a:t>
            </a:r>
            <a:r>
              <a:rPr dirty="0"/>
              <a:t> de </a:t>
            </a:r>
            <a:r>
              <a:rPr dirty="0" err="1"/>
              <a:t>votre</a:t>
            </a:r>
            <a:r>
              <a:rPr dirty="0"/>
              <a:t> </a:t>
            </a:r>
            <a:r>
              <a:rPr dirty="0" err="1"/>
              <a:t>élève</a:t>
            </a:r>
            <a:endParaRPr dirty="0"/>
          </a:p>
          <a:p>
            <a:pPr algn="l">
              <a:buFont typeface="Arial" panose="020B0604020202020204" pitchFamily="34" charset="0"/>
              <a:buChar char="•"/>
              <a:defRPr>
                <a:solidFill>
                  <a:srgbClr val="050533"/>
                </a:solidFill>
                <a:effectLst/>
                <a:latin typeface="Montserrat" panose="00000500000000000000" pitchFamily="2" charset="0"/>
              </a:defRPr>
            </a:pPr>
            <a:r>
              <a:rPr dirty="0" err="1"/>
              <a:t>Gagnez</a:t>
            </a:r>
            <a:r>
              <a:rPr dirty="0"/>
              <a:t> du temps avec le </a:t>
            </a:r>
            <a:r>
              <a:rPr dirty="0" err="1"/>
              <a:t>marquage</a:t>
            </a:r>
            <a:r>
              <a:rPr dirty="0"/>
              <a:t> </a:t>
            </a:r>
            <a:r>
              <a:rPr dirty="0" err="1"/>
              <a:t>automatique</a:t>
            </a:r>
            <a:r>
              <a:rPr dirty="0"/>
              <a:t> des questions et du code.</a:t>
            </a:r>
          </a:p>
          <a:p>
            <a:endParaRPr i="1" dirty="0"/>
          </a:p>
          <a:p>
            <a:pPr>
              <a:defRPr i="1"/>
            </a:pPr>
            <a:r>
              <a:rPr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04" y="685800"/>
            <a:ext cx="3440948" cy="1219200"/>
          </a:xfrm>
        </p:spPr>
        <p:txBody>
          <a:bodyPr/>
          <a:lstStyle/>
          <a:p>
            <a:r>
              <a:t>  </a:t>
            </a:r>
            <a:r>
              <a:rPr b="0">
                <a:effectLst/>
                <a:latin typeface="Arial" panose="020B0604020202020204" pitchFamily="34" charset="0"/>
              </a:rPr>
              <a:t>Un nouveau programme pour une éducation numérique et alimentée par l’IA</a:t>
            </a:r>
            <a:endParaRPr b="0"/>
          </a:p>
        </p:txBody>
      </p:sp>
      <p:sp>
        <p:nvSpPr>
          <p:cNvPr id="3" name="Content Placeholder 2"/>
          <p:cNvSpPr>
            <a:spLocks noGrp="1"/>
          </p:cNvSpPr>
          <p:nvPr>
            <p:ph idx="1"/>
          </p:nvPr>
        </p:nvSpPr>
        <p:spPr>
          <a:xfrm>
            <a:off x="3829078" y="960121"/>
            <a:ext cx="4857722" cy="4788746"/>
          </a:xfrm>
        </p:spPr>
        <p:txBody>
          <a:bodyPr/>
          <a:lstStyle/>
          <a:p>
            <a:pPr>
              <a:buNone/>
              <a:defRPr sz="1200">
                <a:solidFill>
                  <a:srgbClr val="0070C0"/>
                </a:solidFill>
                <a:effectLst/>
                <a:latin typeface="Montserrat" panose="00000500000000000000" pitchFamily="2" charset="0"/>
                <a:cs typeface="Arial" panose="020B0604020202020204" pitchFamily="34" charset="0"/>
              </a:defRPr>
            </a:pPr>
            <a:r>
              <a:t>Le cadre met l’accent sur le rôle que jouent les technologies numériques dans le soutien de six domaines clés de la connaissance: 1-Comprendre les TIC dans l’éducation; 2-Curriculum et évaluation; 3-Pédagogie; 4-TIC; 5-Organisation &amp; Administration; 6-Enseignement professionnel. Le cadre définit trois phases d’acquisition des connaissances: 1 — littératie technologique; L’approfondissement des connaissances; 3-création de connaissances</a:t>
            </a:r>
            <a:endParaRPr sz="1200">
              <a:solidFill>
                <a:srgbClr val="0070C0"/>
              </a:solidFill>
              <a:latin typeface="Montserrat" panose="00000500000000000000" pitchFamily="2" charset="0"/>
              <a:cs typeface="Arial" panose="020B0604020202020204" pitchFamily="34" charset="0"/>
            </a:endParaRPr>
          </a:p>
          <a:p>
            <a:pPr algn="l">
              <a:defRPr sz="1200">
                <a:solidFill>
                  <a:srgbClr val="0070C0"/>
                </a:solidFill>
                <a:effectLst/>
                <a:latin typeface="Montserrat" panose="00000500000000000000" pitchFamily="2" charset="0"/>
                <a:cs typeface="Arial" panose="020B0604020202020204" pitchFamily="34" charset="0"/>
              </a:defRPr>
            </a:pPr>
            <a:r>
              <a:t>Un autre cadre dans cette même ligne de soutien aux enseignants dans l’intégration des technologies numériques à leurs pratiques est </a:t>
            </a:r>
            <a:r>
              <a:rPr b="1"/>
              <a:t>«Compétences et normes TIC de la dimension pédagogique</a:t>
            </a:r>
            <a:r>
              <a:t>», développé par l’UNESCO Santiago et l’Université Javeriana (2016).Ce cadre a été créé pour contribuer à la vision de la formation des enseignants pour relever le défi de l’enseignement dans la section II Préparer les apprenants à prospérer à l’avenir avec l’IA</a:t>
            </a:r>
          </a:p>
          <a:p>
            <a:pPr algn="l">
              <a:defRPr sz="1200">
                <a:solidFill>
                  <a:srgbClr val="0070C0"/>
                </a:solidFill>
                <a:effectLst/>
                <a:latin typeface="Montserrat" panose="00000500000000000000" pitchFamily="2" charset="0"/>
                <a:cs typeface="Arial" panose="020B0604020202020204" pitchFamily="34" charset="0"/>
              </a:defRPr>
            </a:pPr>
            <a:r>
              <a:rPr b="1"/>
              <a:t>DigCompEdu</a:t>
            </a:r>
            <a:r>
              <a:t> est structuré en cinq domaines de compétences qui décrivent les composantes clés des compétences numériques, à savoir l’information et la connaissance des données; Communication et collaboration; La création de contenu numérique; Sécurité; et la résolution de problèmes. Le cadre prend ces dimensions et les cartographie à travers quatre niveaux de compétence: Fondation, intermédiaire, avancée, hautement spécialisée. </a:t>
            </a:r>
          </a:p>
          <a:p>
            <a:br>
              <a:rPr lang="en-US" b="0" i="0" dirty="0">
                <a:solidFill>
                  <a:srgbClr val="000000"/>
                </a:solidFill>
                <a:effectLst/>
                <a:latin typeface="Arial" panose="020B0604020202020204" pitchFamily="34" charset="0"/>
              </a:rPr>
            </a:br>
            <a:r>
              <a:t> </a:t>
            </a:r>
          </a:p>
          <a:p>
            <a:endParaRPr/>
          </a:p>
        </p:txBody>
      </p:sp>
      <p:pic>
        <p:nvPicPr>
          <p:cNvPr id="3074" name="Picture 2" descr="cover">
            <a:extLst>
              <a:ext uri="{FF2B5EF4-FFF2-40B4-BE49-F238E27FC236}">
                <a16:creationId xmlns:a16="http://schemas.microsoft.com/office/drawing/2014/main" id="{A8EB4923-5B83-E4CE-7655-5D01ABBFA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67" y="2540000"/>
            <a:ext cx="3397285"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07267" cy="822489"/>
          </a:xfrm>
        </p:spPr>
        <p:txBody>
          <a:bodyPr/>
          <a:lstStyle/>
          <a:p>
            <a:pPr>
              <a:defRPr b="0">
                <a:effectLst/>
                <a:latin typeface="Arial" panose="020B0604020202020204" pitchFamily="34" charset="0"/>
              </a:defRPr>
            </a:pPr>
            <a:r>
              <a:t>Cadres de compétences numériques</a:t>
            </a:r>
          </a:p>
        </p:txBody>
      </p:sp>
      <p:sp>
        <p:nvSpPr>
          <p:cNvPr id="3" name="Content Placeholder 2"/>
          <p:cNvSpPr>
            <a:spLocks noGrp="1"/>
          </p:cNvSpPr>
          <p:nvPr>
            <p:ph idx="1"/>
          </p:nvPr>
        </p:nvSpPr>
        <p:spPr>
          <a:xfrm>
            <a:off x="4845376" y="673402"/>
            <a:ext cx="3841423" cy="4670261"/>
          </a:xfrm>
        </p:spPr>
        <p:txBody>
          <a:bodyPr/>
          <a:lstStyle/>
          <a:p>
            <a:pPr>
              <a:defRPr sz="1100">
                <a:solidFill>
                  <a:srgbClr val="0070C0"/>
                </a:solidFill>
                <a:effectLst/>
                <a:latin typeface="Montserrat" panose="00000500000000000000" pitchFamily="2" charset="0"/>
              </a:defRPr>
            </a:pPr>
            <a:r>
              <a:rPr dirty="0"/>
              <a:t>Le 25 </a:t>
            </a:r>
            <a:r>
              <a:rPr dirty="0" err="1"/>
              <a:t>octobre</a:t>
            </a:r>
            <a:r>
              <a:rPr dirty="0"/>
              <a:t> 2022, la Commission </a:t>
            </a:r>
            <a:r>
              <a:rPr dirty="0" err="1"/>
              <a:t>européenne</a:t>
            </a:r>
            <a:r>
              <a:rPr dirty="0"/>
              <a:t> a </a:t>
            </a:r>
            <a:r>
              <a:rPr dirty="0">
                <a:hlinkClick r:id="rId2" tooltip="EC press release">
                  <a:extLst>
                    <a:ext uri="{A12FA001-AC4F-418D-AE19-62706E023703}">
                      <ahyp:hlinkClr xmlns:ahyp="http://schemas.microsoft.com/office/drawing/2018/hyperlinkcolor" val="tx"/>
                    </a:ext>
                  </a:extLst>
                </a:hlinkClick>
              </a:rPr>
              <a:t>publié</a:t>
            </a:r>
            <a:r>
              <a:rPr dirty="0"/>
              <a:t> le rapport final d’un </a:t>
            </a:r>
            <a:r>
              <a:rPr dirty="0" err="1"/>
              <a:t>groupe</a:t>
            </a:r>
            <a:r>
              <a:rPr dirty="0"/>
              <a:t> </a:t>
            </a:r>
            <a:r>
              <a:rPr dirty="0" err="1"/>
              <a:t>d’experts</a:t>
            </a:r>
            <a:r>
              <a:rPr dirty="0"/>
              <a:t> </a:t>
            </a:r>
            <a:r>
              <a:rPr dirty="0" err="1"/>
              <a:t>ainsi</a:t>
            </a:r>
            <a:r>
              <a:rPr dirty="0"/>
              <a:t> que les «</a:t>
            </a:r>
            <a:r>
              <a:rPr b="1" dirty="0" err="1"/>
              <a:t>lignes</a:t>
            </a:r>
            <a:r>
              <a:rPr b="1" dirty="0"/>
              <a:t> directrices </a:t>
            </a:r>
            <a:r>
              <a:rPr b="1" dirty="0" err="1"/>
              <a:t>éthiques</a:t>
            </a:r>
            <a:r>
              <a:rPr b="1" dirty="0"/>
              <a:t> sur </a:t>
            </a:r>
            <a:r>
              <a:rPr b="1" dirty="0" err="1"/>
              <a:t>l’utilisation</a:t>
            </a:r>
            <a:r>
              <a:rPr b="1" dirty="0"/>
              <a:t> de </a:t>
            </a:r>
            <a:r>
              <a:rPr b="1" dirty="0" err="1"/>
              <a:t>l’IA</a:t>
            </a:r>
            <a:r>
              <a:rPr b="1" dirty="0"/>
              <a:t> et des </a:t>
            </a:r>
            <a:r>
              <a:rPr b="1" dirty="0" err="1"/>
              <a:t>données</a:t>
            </a:r>
            <a:r>
              <a:rPr b="1" dirty="0"/>
              <a:t> dans </a:t>
            </a:r>
            <a:r>
              <a:rPr b="1" dirty="0" err="1"/>
              <a:t>l’enseignement</a:t>
            </a:r>
            <a:r>
              <a:rPr b="1" dirty="0"/>
              <a:t> et </a:t>
            </a:r>
            <a:r>
              <a:rPr b="1" dirty="0" err="1"/>
              <a:t>l’apprentissage</a:t>
            </a:r>
            <a:r>
              <a:rPr b="1" dirty="0"/>
              <a:t> pour les </a:t>
            </a:r>
            <a:r>
              <a:rPr b="1" dirty="0" err="1"/>
              <a:t>éducateurs</a:t>
            </a:r>
            <a:r>
              <a:rPr b="1" dirty="0"/>
              <a:t>»</a:t>
            </a:r>
            <a:r>
              <a:rPr dirty="0"/>
              <a:t>. </a:t>
            </a:r>
          </a:p>
          <a:p>
            <a:pPr>
              <a:defRPr sz="1100">
                <a:solidFill>
                  <a:srgbClr val="0070C0"/>
                </a:solidFill>
                <a:effectLst/>
                <a:latin typeface="Montserrat" panose="00000500000000000000" pitchFamily="2" charset="0"/>
              </a:defRPr>
            </a:pPr>
            <a:r>
              <a:rPr dirty="0"/>
              <a:t>Sur la base de </a:t>
            </a:r>
            <a:r>
              <a:rPr dirty="0" err="1"/>
              <a:t>l’utilisation</a:t>
            </a:r>
            <a:r>
              <a:rPr dirty="0"/>
              <a:t> </a:t>
            </a:r>
            <a:r>
              <a:rPr dirty="0" err="1"/>
              <a:t>croissante</a:t>
            </a:r>
            <a:r>
              <a:rPr dirty="0"/>
              <a:t> de </a:t>
            </a:r>
            <a:r>
              <a:rPr dirty="0" err="1"/>
              <a:t>l’IA</a:t>
            </a:r>
            <a:r>
              <a:rPr dirty="0"/>
              <a:t> dans </a:t>
            </a:r>
            <a:r>
              <a:rPr dirty="0" err="1"/>
              <a:t>l’éducation</a:t>
            </a:r>
            <a:r>
              <a:rPr dirty="0"/>
              <a:t>, le rapport final </a:t>
            </a:r>
            <a:r>
              <a:rPr dirty="0" err="1"/>
              <a:t>formule</a:t>
            </a:r>
            <a:r>
              <a:rPr dirty="0"/>
              <a:t> des </a:t>
            </a:r>
            <a:r>
              <a:rPr dirty="0" err="1"/>
              <a:t>recommandations</a:t>
            </a:r>
            <a:r>
              <a:rPr dirty="0"/>
              <a:t> politiques; les </a:t>
            </a:r>
            <a:r>
              <a:rPr dirty="0" err="1"/>
              <a:t>lignes</a:t>
            </a:r>
            <a:r>
              <a:rPr dirty="0"/>
              <a:t> directrices </a:t>
            </a:r>
            <a:r>
              <a:rPr dirty="0" err="1"/>
              <a:t>donnent</a:t>
            </a:r>
            <a:r>
              <a:rPr dirty="0"/>
              <a:t> des conseils et des conseils aux </a:t>
            </a:r>
            <a:r>
              <a:rPr dirty="0" err="1"/>
              <a:t>enseignants</a:t>
            </a:r>
            <a:r>
              <a:rPr dirty="0"/>
              <a:t>, </a:t>
            </a:r>
            <a:r>
              <a:rPr dirty="0" err="1"/>
              <a:t>tous</a:t>
            </a:r>
            <a:r>
              <a:rPr dirty="0"/>
              <a:t> dans le but </a:t>
            </a:r>
            <a:r>
              <a:rPr dirty="0" err="1"/>
              <a:t>d’améliorer</a:t>
            </a:r>
            <a:r>
              <a:rPr dirty="0"/>
              <a:t> la </a:t>
            </a:r>
            <a:r>
              <a:rPr dirty="0" err="1"/>
              <a:t>compréhension</a:t>
            </a:r>
            <a:r>
              <a:rPr dirty="0"/>
              <a:t> de </a:t>
            </a:r>
            <a:r>
              <a:rPr dirty="0" err="1"/>
              <a:t>l’IA</a:t>
            </a:r>
            <a:r>
              <a:rPr dirty="0"/>
              <a:t> pour </a:t>
            </a:r>
            <a:r>
              <a:rPr dirty="0" err="1"/>
              <a:t>l’enseignement</a:t>
            </a:r>
            <a:r>
              <a:rPr dirty="0"/>
              <a:t> et </a:t>
            </a:r>
            <a:r>
              <a:rPr dirty="0" err="1"/>
              <a:t>l’apprentissage</a:t>
            </a:r>
            <a:r>
              <a:rPr dirty="0"/>
              <a:t> et de </a:t>
            </a:r>
            <a:r>
              <a:rPr dirty="0" err="1"/>
              <a:t>s’engager</a:t>
            </a:r>
            <a:r>
              <a:rPr dirty="0"/>
              <a:t> avec </a:t>
            </a:r>
            <a:r>
              <a:rPr dirty="0" err="1"/>
              <a:t>ces</a:t>
            </a:r>
            <a:r>
              <a:rPr dirty="0"/>
              <a:t> </a:t>
            </a:r>
            <a:r>
              <a:rPr dirty="0" err="1"/>
              <a:t>nouvelles</a:t>
            </a:r>
            <a:r>
              <a:rPr dirty="0"/>
              <a:t> technologies de manière positive, critique et </a:t>
            </a:r>
            <a:r>
              <a:rPr dirty="0" err="1"/>
              <a:t>éthique</a:t>
            </a:r>
            <a:r>
              <a:rPr dirty="0"/>
              <a:t>.</a:t>
            </a:r>
            <a:endParaRPr sz="1100" dirty="0">
              <a:solidFill>
                <a:srgbClr val="0070C0"/>
              </a:solidFill>
              <a:latin typeface="Montserrat" panose="00000500000000000000" pitchFamily="2" charset="0"/>
            </a:endParaRPr>
          </a:p>
          <a:p>
            <a:pPr>
              <a:defRPr sz="1100">
                <a:solidFill>
                  <a:srgbClr val="0070C0"/>
                </a:solidFill>
                <a:effectLst/>
                <a:latin typeface="Montserrat" panose="00000500000000000000" pitchFamily="2" charset="0"/>
              </a:defRPr>
            </a:pPr>
            <a:r>
              <a:rPr dirty="0"/>
              <a:t>L’IA </a:t>
            </a:r>
            <a:r>
              <a:rPr dirty="0" err="1"/>
              <a:t>peut</a:t>
            </a:r>
            <a:r>
              <a:rPr dirty="0"/>
              <a:t> </a:t>
            </a:r>
            <a:r>
              <a:rPr dirty="0" err="1"/>
              <a:t>être</a:t>
            </a:r>
            <a:r>
              <a:rPr dirty="0"/>
              <a:t> </a:t>
            </a:r>
            <a:r>
              <a:rPr dirty="0" err="1"/>
              <a:t>utilisée</a:t>
            </a:r>
            <a:r>
              <a:rPr dirty="0"/>
              <a:t> aux fins </a:t>
            </a:r>
            <a:r>
              <a:rPr dirty="0" err="1"/>
              <a:t>suivantes</a:t>
            </a:r>
            <a:r>
              <a:rPr dirty="0"/>
              <a:t> dans le </a:t>
            </a:r>
            <a:r>
              <a:rPr dirty="0" err="1"/>
              <a:t>domaine</a:t>
            </a:r>
            <a:r>
              <a:rPr dirty="0"/>
              <a:t> de </a:t>
            </a:r>
            <a:r>
              <a:rPr dirty="0" err="1"/>
              <a:t>l’éducation</a:t>
            </a:r>
            <a:r>
              <a:rPr dirty="0"/>
              <a:t>: I. </a:t>
            </a:r>
            <a:r>
              <a:rPr dirty="0" err="1"/>
              <a:t>Analyser</a:t>
            </a:r>
            <a:r>
              <a:rPr dirty="0"/>
              <a:t> les </a:t>
            </a:r>
            <a:r>
              <a:rPr dirty="0" err="1"/>
              <a:t>mentalités</a:t>
            </a:r>
            <a:r>
              <a:rPr dirty="0"/>
              <a:t> des </a:t>
            </a:r>
            <a:r>
              <a:rPr dirty="0" err="1"/>
              <a:t>apprenants</a:t>
            </a:r>
            <a:r>
              <a:rPr dirty="0"/>
              <a:t> </a:t>
            </a:r>
            <a:r>
              <a:rPr dirty="0" err="1"/>
              <a:t>en</a:t>
            </a:r>
            <a:r>
              <a:rPr dirty="0"/>
              <a:t> matière </a:t>
            </a:r>
            <a:r>
              <a:rPr dirty="0" err="1"/>
              <a:t>d’éducation</a:t>
            </a:r>
            <a:r>
              <a:rPr dirty="0"/>
              <a:t> </a:t>
            </a:r>
            <a:r>
              <a:rPr dirty="0" err="1"/>
              <a:t>fondée</a:t>
            </a:r>
            <a:r>
              <a:rPr dirty="0"/>
              <a:t> sur des </a:t>
            </a:r>
            <a:r>
              <a:rPr dirty="0" err="1"/>
              <a:t>données</a:t>
            </a:r>
            <a:r>
              <a:rPr dirty="0"/>
              <a:t> </a:t>
            </a:r>
            <a:r>
              <a:rPr dirty="0" err="1"/>
              <a:t>probantes</a:t>
            </a:r>
            <a:r>
              <a:rPr dirty="0"/>
              <a:t>, ii. </a:t>
            </a:r>
            <a:r>
              <a:rPr dirty="0" err="1"/>
              <a:t>Prévoir</a:t>
            </a:r>
            <a:r>
              <a:rPr dirty="0"/>
              <a:t> les </a:t>
            </a:r>
            <a:r>
              <a:rPr dirty="0" err="1"/>
              <a:t>réalisations</a:t>
            </a:r>
            <a:r>
              <a:rPr dirty="0"/>
              <a:t> des </a:t>
            </a:r>
            <a:r>
              <a:rPr dirty="0" err="1"/>
              <a:t>élèves</a:t>
            </a:r>
            <a:r>
              <a:rPr dirty="0"/>
              <a:t>, iii. Prendre des </a:t>
            </a:r>
            <a:r>
              <a:rPr dirty="0" err="1"/>
              <a:t>décisions</a:t>
            </a:r>
            <a:r>
              <a:rPr dirty="0"/>
              <a:t> sur </a:t>
            </a:r>
            <a:r>
              <a:rPr dirty="0" err="1"/>
              <a:t>l’inscription</a:t>
            </a:r>
            <a:r>
              <a:rPr dirty="0"/>
              <a:t> des </a:t>
            </a:r>
            <a:r>
              <a:rPr dirty="0" err="1"/>
              <a:t>étudiants</a:t>
            </a:r>
            <a:r>
              <a:rPr dirty="0"/>
              <a:t>, iv. </a:t>
            </a:r>
            <a:r>
              <a:rPr dirty="0" err="1"/>
              <a:t>Automatiser</a:t>
            </a:r>
            <a:r>
              <a:rPr dirty="0"/>
              <a:t> la notation des devoirs, v. </a:t>
            </a:r>
            <a:r>
              <a:rPr dirty="0" err="1"/>
              <a:t>Prédire</a:t>
            </a:r>
            <a:r>
              <a:rPr dirty="0"/>
              <a:t> les </a:t>
            </a:r>
            <a:r>
              <a:rPr dirty="0" err="1"/>
              <a:t>progrès</a:t>
            </a:r>
            <a:r>
              <a:rPr dirty="0"/>
              <a:t> et </a:t>
            </a:r>
            <a:r>
              <a:rPr dirty="0" err="1"/>
              <a:t>l’abandon</a:t>
            </a:r>
            <a:r>
              <a:rPr dirty="0"/>
              <a:t> des </a:t>
            </a:r>
            <a:r>
              <a:rPr dirty="0" err="1"/>
              <a:t>étudiants</a:t>
            </a:r>
            <a:r>
              <a:rPr dirty="0"/>
              <a:t>, vi. </a:t>
            </a:r>
            <a:r>
              <a:rPr dirty="0" err="1"/>
              <a:t>Personnalisez</a:t>
            </a:r>
            <a:r>
              <a:rPr dirty="0"/>
              <a:t> les technologies </a:t>
            </a:r>
            <a:r>
              <a:rPr dirty="0" err="1"/>
              <a:t>d’apprentissage</a:t>
            </a:r>
            <a:r>
              <a:rPr dirty="0"/>
              <a:t>, vii. </a:t>
            </a:r>
            <a:r>
              <a:rPr dirty="0" err="1"/>
              <a:t>Permettre</a:t>
            </a:r>
            <a:r>
              <a:rPr dirty="0"/>
              <a:t> aux </a:t>
            </a:r>
            <a:r>
              <a:rPr dirty="0" err="1"/>
              <a:t>étudiants</a:t>
            </a:r>
            <a:r>
              <a:rPr dirty="0"/>
              <a:t> </a:t>
            </a:r>
            <a:r>
              <a:rPr dirty="0" err="1"/>
              <a:t>d’autoréglementer</a:t>
            </a:r>
            <a:r>
              <a:rPr dirty="0"/>
              <a:t> </a:t>
            </a:r>
            <a:r>
              <a:rPr dirty="0" err="1"/>
              <a:t>leur</a:t>
            </a:r>
            <a:r>
              <a:rPr dirty="0"/>
              <a:t> propre </a:t>
            </a:r>
            <a:r>
              <a:rPr dirty="0" err="1"/>
              <a:t>apprentissage</a:t>
            </a:r>
            <a:r>
              <a:rPr dirty="0"/>
              <a:t>, viii. </a:t>
            </a:r>
            <a:r>
              <a:rPr dirty="0" err="1"/>
              <a:t>Automatisez</a:t>
            </a:r>
            <a:r>
              <a:rPr dirty="0"/>
              <a:t> </a:t>
            </a:r>
            <a:r>
              <a:rPr dirty="0" err="1"/>
              <a:t>l’apprentissage</a:t>
            </a:r>
            <a:r>
              <a:rPr dirty="0"/>
              <a:t> via des chatbots, et ix. </a:t>
            </a:r>
            <a:r>
              <a:rPr dirty="0" err="1"/>
              <a:t>Détecter</a:t>
            </a:r>
            <a:r>
              <a:rPr dirty="0"/>
              <a:t> les </a:t>
            </a:r>
            <a:r>
              <a:rPr dirty="0" err="1"/>
              <a:t>demandes</a:t>
            </a:r>
            <a:r>
              <a:rPr dirty="0"/>
              <a:t> de </a:t>
            </a:r>
            <a:r>
              <a:rPr dirty="0" err="1"/>
              <a:t>soutien</a:t>
            </a:r>
            <a:r>
              <a:rPr dirty="0"/>
              <a:t> et </a:t>
            </a:r>
            <a:r>
              <a:rPr dirty="0" err="1"/>
              <a:t>fournir</a:t>
            </a:r>
            <a:r>
              <a:rPr dirty="0"/>
              <a:t> un </a:t>
            </a:r>
            <a:r>
              <a:rPr dirty="0" err="1"/>
              <a:t>soutien</a:t>
            </a:r>
            <a:r>
              <a:rPr dirty="0"/>
              <a:t> </a:t>
            </a:r>
            <a:r>
              <a:rPr dirty="0" err="1"/>
              <a:t>personnalisé</a:t>
            </a:r>
            <a:r>
              <a:rPr dirty="0"/>
              <a:t> aux </a:t>
            </a:r>
            <a:r>
              <a:rPr dirty="0" err="1"/>
              <a:t>étudiants</a:t>
            </a:r>
            <a:r>
              <a:rPr dirty="0"/>
              <a:t> </a:t>
            </a:r>
            <a:r>
              <a:rPr dirty="0" err="1"/>
              <a:t>ayant</a:t>
            </a:r>
            <a:r>
              <a:rPr dirty="0"/>
              <a:t> des </a:t>
            </a:r>
            <a:r>
              <a:rPr dirty="0" err="1"/>
              <a:t>besoins</a:t>
            </a:r>
            <a:r>
              <a:rPr dirty="0"/>
              <a:t> </a:t>
            </a:r>
            <a:r>
              <a:rPr dirty="0" err="1"/>
              <a:t>spéciaux</a:t>
            </a:r>
            <a:r>
              <a:rPr dirty="0"/>
              <a:t>.</a:t>
            </a:r>
            <a:endParaRPr sz="1100" dirty="0">
              <a:solidFill>
                <a:srgbClr val="0070C0"/>
              </a:solidFill>
            </a:endParaRPr>
          </a:p>
        </p:txBody>
      </p:sp>
      <p:sp>
        <p:nvSpPr>
          <p:cNvPr id="4" name="Content Placeholder 3"/>
          <p:cNvSpPr>
            <a:spLocks noGrp="1"/>
          </p:cNvSpPr>
          <p:nvPr>
            <p:ph idx="13"/>
          </p:nvPr>
        </p:nvSpPr>
        <p:spPr>
          <a:xfrm>
            <a:off x="457200" y="3843867"/>
            <a:ext cx="3182052" cy="2582333"/>
          </a:xfrm>
        </p:spPr>
        <p:txBody>
          <a:bodyPr/>
          <a:lstStyle/>
          <a:p>
            <a:pPr>
              <a:defRPr sz="1400">
                <a:solidFill>
                  <a:srgbClr val="0D0D0D"/>
                </a:solidFill>
                <a:latin typeface="Montserrat" panose="00000500000000000000" pitchFamily="2" charset="0"/>
              </a:defRPr>
            </a:pPr>
            <a:r>
              <a:t>NB Il y a</a:t>
            </a:r>
            <a:r>
              <a:rPr>
                <a:effectLst/>
              </a:rPr>
              <a:t>nos considérations éthiques lors de l’utilisation de l’IA dans l’éducation: i. l’agence, ii. l’équité sociale, iii. l’humanité, et iv. le choix justifié. Sur la base de toutes ces considérations, les lignes directrices à l’intention des éducateurs pour intégrer l’éthique dans l’utilisation de l’IA dans l’éducation ont été éditées afin de gérer les risques qui y sont associés.</a:t>
            </a:r>
            <a:endParaRPr sz="1200" i="0">
              <a:solidFill>
                <a:schemeClr val="tx1">
                  <a:lumMod val="65000"/>
                  <a:lumOff val="35000"/>
                </a:schemeClr>
              </a:solidFill>
            </a:endParaRPr>
          </a:p>
        </p:txBody>
      </p:sp>
      <p:sp>
        <p:nvSpPr>
          <p:cNvPr id="7" name="TextBox 6">
            <a:extLst>
              <a:ext uri="{FF2B5EF4-FFF2-40B4-BE49-F238E27FC236}">
                <a16:creationId xmlns:a16="http://schemas.microsoft.com/office/drawing/2014/main" id="{9FD66CB8-8D03-A64B-4919-9D928A4D3BC3}"/>
              </a:ext>
            </a:extLst>
          </p:cNvPr>
          <p:cNvSpPr txBox="1"/>
          <p:nvPr/>
        </p:nvSpPr>
        <p:spPr>
          <a:xfrm>
            <a:off x="372534" y="1585331"/>
            <a:ext cx="3926092" cy="369332"/>
          </a:xfrm>
          <a:prstGeom prst="rect">
            <a:avLst/>
          </a:prstGeom>
          <a:solidFill>
            <a:schemeClr val="bg1"/>
          </a:solidFill>
        </p:spPr>
        <p:txBody>
          <a:bodyPr wrap="square">
            <a:spAutoFit/>
          </a:bodyPr>
          <a:lstStyle/>
          <a:p>
            <a:pPr algn="l"/>
            <a:endParaRPr b="1">
              <a:solidFill>
                <a:srgbClr val="FFFFFF"/>
              </a:solidFill>
              <a:latin typeface="Open Sans" panose="020B0606030504020204" pitchFamily="34" charset="0"/>
            </a:endParaRPr>
          </a:p>
        </p:txBody>
      </p:sp>
      <p:pic>
        <p:nvPicPr>
          <p:cNvPr id="4098" name="Picture 2">
            <a:extLst>
              <a:ext uri="{FF2B5EF4-FFF2-40B4-BE49-F238E27FC236}">
                <a16:creationId xmlns:a16="http://schemas.microsoft.com/office/drawing/2014/main" id="{EDCF5D26-AC82-9DFF-C681-19DFE3C17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71" y="1508289"/>
            <a:ext cx="4031354" cy="2267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Modern Swiss">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3265</TotalTime>
  <Words>2568</Words>
  <Application>Microsoft Macintosh PowerPoint</Application>
  <PresentationFormat>On-screen Show (4:3)</PresentationFormat>
  <Paragraphs>107</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Avenir Normal</vt:lpstr>
      <vt:lpstr>Calibri</vt:lpstr>
      <vt:lpstr>Corbel</vt:lpstr>
      <vt:lpstr>Google Sans</vt:lpstr>
      <vt:lpstr>Inter</vt:lpstr>
      <vt:lpstr>Microsoft New Tai Lue</vt:lpstr>
      <vt:lpstr>Montserrat</vt:lpstr>
      <vt:lpstr>Open Sans</vt:lpstr>
      <vt:lpstr>Roboto</vt:lpstr>
      <vt:lpstr>Source Sans Pro</vt:lpstr>
      <vt:lpstr>Modern Swiss</vt:lpstr>
      <vt:lpstr>Autonomiser l’ÉDUCATION de vapeur Avec ai</vt:lpstr>
      <vt:lpstr>Table des matières</vt:lpstr>
      <vt:lpstr>01Introduction</vt:lpstr>
      <vt:lpstr>Introduction</vt:lpstr>
      <vt:lpstr>Introduction </vt:lpstr>
      <vt:lpstr>Introduction</vt:lpstr>
      <vt:lpstr>02 Pourquoi choisir l’IA de l’éducation? </vt:lpstr>
      <vt:lpstr>  Un nouveau programme pour une éducation numérique et alimentée par l’IA</vt:lpstr>
      <vt:lpstr>Cadres de compétences numériques</vt:lpstr>
      <vt:lpstr>03 </vt:lpstr>
      <vt:lpstr>Introduction de la pensée informatique</vt:lpstr>
      <vt:lpstr>Stratégie en faveur de l’égalité entre les hommes et les femmes 2020-2025</vt:lpstr>
      <vt:lpstr>L’intelligence artificielle dans l’enseignement et l’apprentissage</vt:lpstr>
      <vt:lpstr>Préparer les enseignants à l’éducation alimentée par l’IA</vt:lpstr>
      <vt:lpstr>04</vt:lpstr>
      <vt:lpstr>Conclusion</vt:lpstr>
      <vt:lpstr>Clause de non-responsabilité sur les publications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Duarte;Inc. 2014</dc:creator>
  <cp:lastModifiedBy>NANKOVA-NEYKOVA Aneliya (LAE-Teacher)</cp:lastModifiedBy>
  <cp:revision>231</cp:revision>
  <cp:lastPrinted>2014-02-11T23:37:51Z</cp:lastPrinted>
  <dcterms:created xsi:type="dcterms:W3CDTF">2014-02-07T03:47:22Z</dcterms:created>
  <dcterms:modified xsi:type="dcterms:W3CDTF">2023-07-03T17:41:19Z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