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9" r:id="rId2"/>
    <p:sldId id="272" r:id="rId3"/>
    <p:sldId id="282" r:id="rId4"/>
    <p:sldId id="261" r:id="rId5"/>
    <p:sldId id="271" r:id="rId6"/>
    <p:sldId id="277" r:id="rId7"/>
    <p:sldId id="283" r:id="rId8"/>
    <p:sldId id="279" r:id="rId9"/>
    <p:sldId id="280" r:id="rId10"/>
    <p:sldId id="284" r:id="rId11"/>
    <p:sldId id="285" r:id="rId12"/>
    <p:sldId id="286" r:id="rId13"/>
    <p:sldId id="287" r:id="rId14"/>
    <p:sldId id="288" r:id="rId15"/>
    <p:sldId id="289" r:id="rId16"/>
    <p:sldId id="290" r:id="rId17"/>
    <p:sldId id="292" r:id="rId18"/>
    <p:sldId id="293" r:id="rId19"/>
  </p:sldIdLst>
  <p:sldSz cx="9144000" cy="6858000" type="screen4x3"/>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ern Swiss" id="{FD2B0C0D-84C0-42ED-88AF-E5F83906AE8B}">
          <p14:sldIdLst>
            <p14:sldId id="259"/>
            <p14:sldId id="272"/>
            <p14:sldId id="282"/>
            <p14:sldId id="261"/>
            <p14:sldId id="271"/>
            <p14:sldId id="277"/>
            <p14:sldId id="283"/>
            <p14:sldId id="279"/>
            <p14:sldId id="280"/>
            <p14:sldId id="284"/>
            <p14:sldId id="285"/>
            <p14:sldId id="286"/>
            <p14:sldId id="287"/>
            <p14:sldId id="288"/>
            <p14:sldId id="289"/>
            <p14:sldId id="290"/>
            <p14:sldId id="292"/>
            <p14:sldId id="293"/>
          </p14:sldIdLst>
        </p14:section>
      </p14:sectionLst>
    </p:ext>
    <p:ext uri="{EFAFB233-063F-42B5-8137-9DF3F51BA10A}">
      <p15:sldGuideLst xmlns:p15="http://schemas.microsoft.com/office/powerpoint/2012/main">
        <p15:guide id="1" orient="horz" pos="251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CCE8"/>
    <a:srgbClr val="118E97"/>
    <a:srgbClr val="118497"/>
    <a:srgbClr val="17B1CB"/>
    <a:srgbClr val="BC873A"/>
    <a:srgbClr val="C1C139"/>
    <a:srgbClr val="A48F52"/>
    <a:srgbClr val="9C975A"/>
    <a:srgbClr val="CCCC00"/>
    <a:srgbClr val="A6A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744" autoAdjust="0"/>
    <p:restoredTop sz="94668" autoAdjust="0"/>
  </p:normalViewPr>
  <p:slideViewPr>
    <p:cSldViewPr snapToGrid="0" snapToObjects="1">
      <p:cViewPr varScale="1">
        <p:scale>
          <a:sx n="128" d="100"/>
          <a:sy n="128" d="100"/>
        </p:scale>
        <p:origin x="2696" y="176"/>
      </p:cViewPr>
      <p:guideLst>
        <p:guide orient="horz" pos="2516"/>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66" d="100"/>
          <a:sy n="66" d="100"/>
        </p:scale>
        <p:origin x="-2748" y="-1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B8EB65-FCB1-492D-96F1-1EEFDB36395A}" type="datetimeFigureOut">
              <a:rPr lang="en-US" smtClean="0"/>
              <a:pPr/>
              <a:t>7/3/23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8B7C37-3688-416D-8869-513F3AB67DF6}" type="slidenum">
              <a:rPr lang="en-US" smtClean="0"/>
              <a:pPr/>
              <a:t>‹#›</a:t>
            </a:fld>
            <a:endParaRPr lang="en-US"/>
          </a:p>
        </p:txBody>
      </p:sp>
    </p:spTree>
    <p:extLst>
      <p:ext uri="{BB962C8B-B14F-4D97-AF65-F5344CB8AC3E}">
        <p14:creationId xmlns:p14="http://schemas.microsoft.com/office/powerpoint/2010/main" val="2679227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a:lstStyle>
            <a:lvl1pPr algn="r">
              <a:defRPr sz="1200"/>
            </a:lvl1pPr>
          </a:lstStyle>
          <a:p>
            <a:fld id="{8272A57C-5FAA-4E66-BDD9-A79C3D547D7C}" type="datetimeFigureOut">
              <a:rPr lang="en-US" smtClean="0"/>
              <a:t>7/3/23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anchor="b"/>
          <a:lstStyle>
            <a:lvl1pPr algn="r">
              <a:defRPr sz="1200"/>
            </a:lvl1pPr>
          </a:lstStyle>
          <a:p>
            <a:fld id="{F19303DE-3E45-4DD3-9505-92EF4803EF97}" type="slidenum">
              <a:rPr lang="en-US" smtClean="0"/>
              <a:t>‹#›</a:t>
            </a:fld>
            <a:endParaRPr lang="en-US"/>
          </a:p>
        </p:txBody>
      </p:sp>
    </p:spTree>
    <p:extLst>
      <p:ext uri="{BB962C8B-B14F-4D97-AF65-F5344CB8AC3E}">
        <p14:creationId xmlns:p14="http://schemas.microsoft.com/office/powerpoint/2010/main" val="587102967"/>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mn-lt"/>
        <a:ea typeface="+mn-ea"/>
        <a:cs typeface="+mn-cs"/>
      </a:defRPr>
    </a:lvl1pPr>
    <a:lvl2pPr marL="228600" indent="-114300" algn="l" defTabSz="9144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3429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3pPr>
    <a:lvl4pPr marL="4572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4pPr>
    <a:lvl5pPr marL="5715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8924"/>
            <a:ext cx="4866908" cy="2742289"/>
          </a:xfrm>
        </p:spPr>
        <p:txBody>
          <a:bodyPr/>
          <a:lstStyle>
            <a:lvl1pPr>
              <a:lnSpc>
                <a:spcPct val="90000"/>
              </a:lnSpc>
              <a:defRPr sz="6600" kern="100" cap="all" baseline="0">
                <a:solidFill>
                  <a:schemeClr val="bg1"/>
                </a:solidFill>
              </a:defRPr>
            </a:lvl1pPr>
          </a:lstStyle>
          <a:p>
            <a:r>
              <a:t>ajouter le titre du slidedoc</a:t>
            </a:r>
          </a:p>
        </p:txBody>
      </p:sp>
      <p:sp>
        <p:nvSpPr>
          <p:cNvPr id="60" name="Text Placeholder 59"/>
          <p:cNvSpPr>
            <a:spLocks noGrp="1"/>
          </p:cNvSpPr>
          <p:nvPr>
            <p:ph type="body" sz="quarter" idx="10"/>
          </p:nvPr>
        </p:nvSpPr>
        <p:spPr>
          <a:xfrm>
            <a:off x="457200" y="3496727"/>
            <a:ext cx="1497013" cy="2512484"/>
          </a:xfrm>
        </p:spPr>
        <p:txBody>
          <a:bodyPr anchor="b"/>
          <a:lstStyle>
            <a:lvl1pPr>
              <a:lnSpc>
                <a:spcPct val="100000"/>
              </a:lnSpc>
              <a:defRPr sz="1300">
                <a:solidFill>
                  <a:schemeClr val="tx2"/>
                </a:solidFill>
              </a:defRPr>
            </a:lvl1pPr>
            <a:lvl2pPr>
              <a:defRPr b="1"/>
            </a:lvl2pPr>
          </a:lstStyle>
          <a:p>
            <a:pPr lvl="0"/>
            <a:r>
              <a:t>Cliquez pour modifier les styles de texte Master</a:t>
            </a:r>
          </a:p>
          <a:p>
            <a:pPr lvl="1"/>
            <a:r>
              <a:t>Deuxième niveau</a:t>
            </a:r>
          </a:p>
          <a:p>
            <a:pPr lvl="2"/>
            <a:r>
              <a:t>Troisième niveau</a:t>
            </a:r>
          </a:p>
          <a:p>
            <a:pPr lvl="3"/>
            <a:r>
              <a:t>Quatrième niveau</a:t>
            </a:r>
          </a:p>
          <a:p>
            <a:pPr lvl="4"/>
            <a:r>
              <a:t>Cinquième niveau</a:t>
            </a:r>
          </a:p>
        </p:txBody>
      </p:sp>
      <p:cxnSp>
        <p:nvCxnSpPr>
          <p:cNvPr id="62" name="Straight Connector 61"/>
          <p:cNvCxnSpPr/>
          <p:nvPr userDrawn="1"/>
        </p:nvCxnSpPr>
        <p:spPr>
          <a:xfrm>
            <a:off x="457200" y="6178550"/>
            <a:ext cx="14971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59"/>
          <p:cNvSpPr>
            <a:spLocks noGrp="1"/>
          </p:cNvSpPr>
          <p:nvPr>
            <p:ph type="body" sz="quarter" idx="11"/>
          </p:nvPr>
        </p:nvSpPr>
        <p:spPr>
          <a:xfrm>
            <a:off x="5509344" y="5181598"/>
            <a:ext cx="1497013" cy="1022351"/>
          </a:xfrm>
        </p:spPr>
        <p:txBody>
          <a:bodyPr anchor="b"/>
          <a:lstStyle>
            <a:lvl1pPr algn="r">
              <a:lnSpc>
                <a:spcPct val="100000"/>
              </a:lnSpc>
              <a:defRPr sz="1300" b="1">
                <a:solidFill>
                  <a:schemeClr val="bg1"/>
                </a:solidFill>
              </a:defRPr>
            </a:lvl1pPr>
            <a:lvl2pPr>
              <a:defRPr b="1"/>
            </a:lvl2pPr>
          </a:lstStyle>
          <a:p>
            <a:pPr lvl="0"/>
            <a:r>
              <a:t>Cliquez pour modifier les styles de texte Master</a:t>
            </a:r>
          </a:p>
        </p:txBody>
      </p:sp>
      <p:sp>
        <p:nvSpPr>
          <p:cNvPr id="64" name="Text Placeholder 59"/>
          <p:cNvSpPr>
            <a:spLocks noGrp="1"/>
          </p:cNvSpPr>
          <p:nvPr>
            <p:ph type="body" sz="quarter" idx="12"/>
          </p:nvPr>
        </p:nvSpPr>
        <p:spPr>
          <a:xfrm>
            <a:off x="7189787" y="5181598"/>
            <a:ext cx="1497013" cy="1022351"/>
          </a:xfrm>
        </p:spPr>
        <p:txBody>
          <a:bodyPr anchor="b"/>
          <a:lstStyle>
            <a:lvl1pPr algn="r">
              <a:lnSpc>
                <a:spcPct val="100000"/>
              </a:lnSpc>
              <a:defRPr sz="1300" b="1">
                <a:solidFill>
                  <a:schemeClr val="bg1"/>
                </a:solidFill>
              </a:defRPr>
            </a:lvl1pPr>
            <a:lvl2pPr>
              <a:defRPr b="1"/>
            </a:lvl2pPr>
          </a:lstStyle>
          <a:p>
            <a:pPr lvl="0"/>
            <a:r>
              <a:t>Cliquez pour modifier les styles de texte Master</a:t>
            </a:r>
          </a:p>
        </p:txBody>
      </p:sp>
    </p:spTree>
    <p:extLst>
      <p:ext uri="{BB962C8B-B14F-4D97-AF65-F5344CB8AC3E}">
        <p14:creationId xmlns:p14="http://schemas.microsoft.com/office/powerpoint/2010/main" val="336864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0"/>
            <a:ext cx="4229100" cy="2543773"/>
          </a:xfrm>
        </p:spPr>
        <p:txBody>
          <a:bodyPr>
            <a:spAutoFit/>
          </a:bodyPr>
          <a:lstStyle>
            <a:lvl1pPr>
              <a:defRPr sz="5800" kern="100" baseline="0">
                <a:solidFill>
                  <a:schemeClr val="bg1"/>
                </a:solidFill>
              </a:defRPr>
            </a:lvl1pPr>
          </a:lstStyle>
          <a:p>
            <a:r>
              <a:t>Cliquez pour modifier le style de titre Master</a:t>
            </a:r>
          </a:p>
        </p:txBody>
      </p:sp>
    </p:spTree>
    <p:extLst>
      <p:ext uri="{BB962C8B-B14F-4D97-AF65-F5344CB8AC3E}">
        <p14:creationId xmlns:p14="http://schemas.microsoft.com/office/powerpoint/2010/main" val="307210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cxnSp>
          <p:nvCxnSpPr>
            <p:cNvPr id="49" name="Straight Connector 48"/>
            <p:cNvCxnSpPr/>
            <p:nvPr userDrawn="1"/>
          </p:nvCxnSpPr>
          <p:spPr>
            <a:xfrm>
              <a:off x="4572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86868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11372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30062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195439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214305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279682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2990753"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363925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382907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44787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467033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32410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551276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16653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35519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700896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19761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785139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80400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572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0" y="6858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0" y="61785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0" y="64071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H="1">
              <a:off x="0" y="34290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492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1228028"/>
          </a:xfrm>
        </p:spPr>
        <p:txBody>
          <a:bodyPr/>
          <a:lstStyle/>
          <a:p>
            <a:r>
              <a:t>Cliquez pour modifier le style de titre Master</a:t>
            </a:r>
          </a:p>
        </p:txBody>
      </p:sp>
      <p:sp>
        <p:nvSpPr>
          <p:cNvPr id="34" name="Text Placeholder 33"/>
          <p:cNvSpPr>
            <a:spLocks noGrp="1"/>
          </p:cNvSpPr>
          <p:nvPr>
            <p:ph type="body" sz="quarter" idx="10" hasCustomPrompt="1"/>
          </p:nvPr>
        </p:nvSpPr>
        <p:spPr>
          <a:xfrm>
            <a:off x="457200" y="2319870"/>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37" name="Text Placeholder 36"/>
          <p:cNvSpPr>
            <a:spLocks noGrp="1"/>
          </p:cNvSpPr>
          <p:nvPr>
            <p:ph type="body" sz="quarter" idx="11"/>
          </p:nvPr>
        </p:nvSpPr>
        <p:spPr>
          <a:xfrm>
            <a:off x="3829050" y="685800"/>
            <a:ext cx="4857750" cy="1228028"/>
          </a:xfrm>
        </p:spPr>
        <p:txBody>
          <a:bodyPr/>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38" name="Text Placeholder 33"/>
          <p:cNvSpPr>
            <a:spLocks noGrp="1"/>
          </p:cNvSpPr>
          <p:nvPr>
            <p:ph type="body" sz="quarter" idx="12" hasCustomPrompt="1"/>
          </p:nvPr>
        </p:nvSpPr>
        <p:spPr>
          <a:xfrm>
            <a:off x="2140347" y="2319870"/>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40" name="Text Placeholder 33"/>
          <p:cNvSpPr>
            <a:spLocks noGrp="1"/>
          </p:cNvSpPr>
          <p:nvPr>
            <p:ph type="body" sz="quarter" idx="13" hasCustomPrompt="1"/>
          </p:nvPr>
        </p:nvSpPr>
        <p:spPr>
          <a:xfrm>
            <a:off x="3823494" y="2319870"/>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42" name="Text Placeholder 33"/>
          <p:cNvSpPr>
            <a:spLocks noGrp="1"/>
          </p:cNvSpPr>
          <p:nvPr>
            <p:ph type="body" sz="quarter" idx="14" hasCustomPrompt="1"/>
          </p:nvPr>
        </p:nvSpPr>
        <p:spPr>
          <a:xfrm>
            <a:off x="5506641" y="2319870"/>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44" name="Text Placeholder 33"/>
          <p:cNvSpPr>
            <a:spLocks noGrp="1"/>
          </p:cNvSpPr>
          <p:nvPr>
            <p:ph type="body" sz="quarter" idx="15" hasCustomPrompt="1"/>
          </p:nvPr>
        </p:nvSpPr>
        <p:spPr>
          <a:xfrm>
            <a:off x="7189787" y="2319870"/>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25" name="Text Placeholder 33"/>
          <p:cNvSpPr>
            <a:spLocks noGrp="1"/>
          </p:cNvSpPr>
          <p:nvPr>
            <p:ph type="body" sz="quarter" idx="21" hasCustomPrompt="1"/>
          </p:nvPr>
        </p:nvSpPr>
        <p:spPr>
          <a:xfrm>
            <a:off x="457200" y="2228136"/>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26" name="Text Placeholder 33"/>
          <p:cNvSpPr>
            <a:spLocks noGrp="1"/>
          </p:cNvSpPr>
          <p:nvPr>
            <p:ph type="body" sz="quarter" idx="22" hasCustomPrompt="1"/>
          </p:nvPr>
        </p:nvSpPr>
        <p:spPr>
          <a:xfrm>
            <a:off x="2140347" y="2228136"/>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27" name="Text Placeholder 33"/>
          <p:cNvSpPr>
            <a:spLocks noGrp="1"/>
          </p:cNvSpPr>
          <p:nvPr>
            <p:ph type="body" sz="quarter" idx="23" hasCustomPrompt="1"/>
          </p:nvPr>
        </p:nvSpPr>
        <p:spPr>
          <a:xfrm>
            <a:off x="3823494" y="2228136"/>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28" name="Text Placeholder 33"/>
          <p:cNvSpPr>
            <a:spLocks noGrp="1"/>
          </p:cNvSpPr>
          <p:nvPr>
            <p:ph type="body" sz="quarter" idx="24" hasCustomPrompt="1"/>
          </p:nvPr>
        </p:nvSpPr>
        <p:spPr>
          <a:xfrm>
            <a:off x="5506641" y="2228136"/>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29" name="Text Placeholder 33"/>
          <p:cNvSpPr>
            <a:spLocks noGrp="1"/>
          </p:cNvSpPr>
          <p:nvPr>
            <p:ph type="body" sz="quarter" idx="25" hasCustomPrompt="1"/>
          </p:nvPr>
        </p:nvSpPr>
        <p:spPr>
          <a:xfrm>
            <a:off x="7189787" y="2228136"/>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71" name="Text Placeholder 33"/>
          <p:cNvSpPr>
            <a:spLocks noGrp="1"/>
          </p:cNvSpPr>
          <p:nvPr>
            <p:ph type="body" sz="quarter" idx="31" hasCustomPrompt="1"/>
          </p:nvPr>
        </p:nvSpPr>
        <p:spPr>
          <a:xfrm>
            <a:off x="457200" y="4428069"/>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72" name="Text Placeholder 33"/>
          <p:cNvSpPr>
            <a:spLocks noGrp="1"/>
          </p:cNvSpPr>
          <p:nvPr>
            <p:ph type="body" sz="quarter" idx="32" hasCustomPrompt="1"/>
          </p:nvPr>
        </p:nvSpPr>
        <p:spPr>
          <a:xfrm>
            <a:off x="2140347" y="4428069"/>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73" name="Text Placeholder 33"/>
          <p:cNvSpPr>
            <a:spLocks noGrp="1"/>
          </p:cNvSpPr>
          <p:nvPr>
            <p:ph type="body" sz="quarter" idx="33" hasCustomPrompt="1"/>
          </p:nvPr>
        </p:nvSpPr>
        <p:spPr>
          <a:xfrm>
            <a:off x="3823494" y="4428069"/>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74" name="Text Placeholder 33"/>
          <p:cNvSpPr>
            <a:spLocks noGrp="1"/>
          </p:cNvSpPr>
          <p:nvPr>
            <p:ph type="body" sz="quarter" idx="34" hasCustomPrompt="1"/>
          </p:nvPr>
        </p:nvSpPr>
        <p:spPr>
          <a:xfrm>
            <a:off x="5506641" y="4428069"/>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75" name="Text Placeholder 33"/>
          <p:cNvSpPr>
            <a:spLocks noGrp="1"/>
          </p:cNvSpPr>
          <p:nvPr>
            <p:ph type="body" sz="quarter" idx="35" hasCustomPrompt="1"/>
          </p:nvPr>
        </p:nvSpPr>
        <p:spPr>
          <a:xfrm>
            <a:off x="7189787" y="4428069"/>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76" name="Text Placeholder 33"/>
          <p:cNvSpPr>
            <a:spLocks noGrp="1"/>
          </p:cNvSpPr>
          <p:nvPr>
            <p:ph type="body" sz="quarter" idx="36" hasCustomPrompt="1"/>
          </p:nvPr>
        </p:nvSpPr>
        <p:spPr>
          <a:xfrm>
            <a:off x="457200" y="4336335"/>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77" name="Text Placeholder 33"/>
          <p:cNvSpPr>
            <a:spLocks noGrp="1"/>
          </p:cNvSpPr>
          <p:nvPr>
            <p:ph type="body" sz="quarter" idx="37" hasCustomPrompt="1"/>
          </p:nvPr>
        </p:nvSpPr>
        <p:spPr>
          <a:xfrm>
            <a:off x="2140347" y="4336335"/>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78" name="Text Placeholder 33"/>
          <p:cNvSpPr>
            <a:spLocks noGrp="1"/>
          </p:cNvSpPr>
          <p:nvPr>
            <p:ph type="body" sz="quarter" idx="38" hasCustomPrompt="1"/>
          </p:nvPr>
        </p:nvSpPr>
        <p:spPr>
          <a:xfrm>
            <a:off x="3823494" y="4336335"/>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79" name="Text Placeholder 33"/>
          <p:cNvSpPr>
            <a:spLocks noGrp="1"/>
          </p:cNvSpPr>
          <p:nvPr>
            <p:ph type="body" sz="quarter" idx="39" hasCustomPrompt="1"/>
          </p:nvPr>
        </p:nvSpPr>
        <p:spPr>
          <a:xfrm>
            <a:off x="5506641" y="4336335"/>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80" name="Text Placeholder 33"/>
          <p:cNvSpPr>
            <a:spLocks noGrp="1"/>
          </p:cNvSpPr>
          <p:nvPr>
            <p:ph type="body" sz="quarter" idx="40" hasCustomPrompt="1"/>
          </p:nvPr>
        </p:nvSpPr>
        <p:spPr>
          <a:xfrm>
            <a:off x="7189787" y="4336335"/>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Tree>
    <p:extLst>
      <p:ext uri="{BB962C8B-B14F-4D97-AF65-F5344CB8AC3E}">
        <p14:creationId xmlns:p14="http://schemas.microsoft.com/office/powerpoint/2010/main" val="14197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Cliquez pour modifier le style de titre Master</a:t>
            </a:r>
          </a:p>
        </p:txBody>
      </p:sp>
      <p:sp>
        <p:nvSpPr>
          <p:cNvPr id="3" name="Content Placeholder 2"/>
          <p:cNvSpPr>
            <a:spLocks noGrp="1"/>
          </p:cNvSpPr>
          <p:nvPr>
            <p:ph idx="1"/>
          </p:nvPr>
        </p:nvSpPr>
        <p:spPr/>
        <p:txBody>
          <a:bodyPr/>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t>Cliquez pour insérer l’attribution</a:t>
            </a:r>
          </a:p>
        </p:txBody>
      </p:sp>
    </p:spTree>
    <p:extLst>
      <p:ext uri="{BB962C8B-B14F-4D97-AF65-F5344CB8AC3E}">
        <p14:creationId xmlns:p14="http://schemas.microsoft.com/office/powerpoint/2010/main" val="303323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Cliquez pour modifier le style de titre Master</a:t>
            </a:r>
          </a:p>
        </p:txBody>
      </p:sp>
      <p:sp>
        <p:nvSpPr>
          <p:cNvPr id="3" name="Content Placeholder 2"/>
          <p:cNvSpPr>
            <a:spLocks noGrp="1"/>
          </p:cNvSpPr>
          <p:nvPr>
            <p:ph idx="1"/>
          </p:nvPr>
        </p:nvSpPr>
        <p:spPr/>
        <p:txBody>
          <a:bodyPr/>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5" name="Content Placeholder 2"/>
          <p:cNvSpPr>
            <a:spLocks noGrp="1"/>
          </p:cNvSpPr>
          <p:nvPr>
            <p:ph idx="13"/>
          </p:nvPr>
        </p:nvSpPr>
        <p:spPr>
          <a:xfrm>
            <a:off x="1301262" y="3429000"/>
            <a:ext cx="2321755" cy="2749550"/>
          </a:xfrm>
        </p:spPr>
        <p:txBody>
          <a:bodyPr/>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t>Cliquez pour insérer l’attribution</a:t>
            </a:r>
          </a:p>
        </p:txBody>
      </p:sp>
    </p:spTree>
    <p:extLst>
      <p:ext uri="{BB962C8B-B14F-4D97-AF65-F5344CB8AC3E}">
        <p14:creationId xmlns:p14="http://schemas.microsoft.com/office/powerpoint/2010/main" val="392806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27585" y="3429000"/>
            <a:ext cx="485921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83775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Cliquez pour modifier le style de titre Master</a:t>
            </a:r>
          </a:p>
        </p:txBody>
      </p:sp>
      <p:sp>
        <p:nvSpPr>
          <p:cNvPr id="3" name="Content Placeholder 2"/>
          <p:cNvSpPr>
            <a:spLocks noGrp="1"/>
          </p:cNvSpPr>
          <p:nvPr>
            <p:ph idx="1"/>
          </p:nvPr>
        </p:nvSpPr>
        <p:spPr>
          <a:xfrm>
            <a:off x="3827585" y="685800"/>
            <a:ext cx="2321755" cy="5492750"/>
          </a:xfrm>
        </p:spPr>
        <p:txBody>
          <a:bodyPr/>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46" name="Content Placeholder 2"/>
          <p:cNvSpPr>
            <a:spLocks noGrp="1"/>
          </p:cNvSpPr>
          <p:nvPr>
            <p:ph idx="10"/>
          </p:nvPr>
        </p:nvSpPr>
        <p:spPr>
          <a:xfrm>
            <a:off x="6353908" y="685800"/>
            <a:ext cx="2332892" cy="5492750"/>
          </a:xfrm>
        </p:spPr>
        <p:txBody>
          <a:bodyPr/>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5"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t>Cliquez pour insérer l’attribution</a:t>
            </a:r>
          </a:p>
        </p:txBody>
      </p:sp>
    </p:spTree>
    <p:extLst>
      <p:ext uri="{BB962C8B-B14F-4D97-AF65-F5344CB8AC3E}">
        <p14:creationId xmlns:p14="http://schemas.microsoft.com/office/powerpoint/2010/main" val="273749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Cliquez pour modifier le style de titre Master</a:t>
            </a:r>
          </a:p>
        </p:txBody>
      </p:sp>
      <p:sp>
        <p:nvSpPr>
          <p:cNvPr id="9" name="Content Placeholder 2"/>
          <p:cNvSpPr>
            <a:spLocks noGrp="1"/>
          </p:cNvSpPr>
          <p:nvPr>
            <p:ph idx="1"/>
          </p:nvPr>
        </p:nvSpPr>
        <p:spPr>
          <a:xfrm>
            <a:off x="3827585" y="3429000"/>
            <a:ext cx="2321755" cy="2749550"/>
          </a:xfrm>
        </p:spPr>
        <p:txBody>
          <a:bodyPr/>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10" name="Content Placeholder 2"/>
          <p:cNvSpPr>
            <a:spLocks noGrp="1"/>
          </p:cNvSpPr>
          <p:nvPr>
            <p:ph idx="10"/>
          </p:nvPr>
        </p:nvSpPr>
        <p:spPr>
          <a:xfrm>
            <a:off x="6353908" y="3429000"/>
            <a:ext cx="2332892" cy="2749550"/>
          </a:xfrm>
        </p:spPr>
        <p:txBody>
          <a:bodyPr/>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13"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t>Cliquez pour insérer l’attribution</a:t>
            </a:r>
          </a:p>
        </p:txBody>
      </p:sp>
    </p:spTree>
    <p:extLst>
      <p:ext uri="{BB962C8B-B14F-4D97-AF65-F5344CB8AC3E}">
        <p14:creationId xmlns:p14="http://schemas.microsoft.com/office/powerpoint/2010/main" val="181193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3827585"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0"/>
          </p:nvPr>
        </p:nvSpPr>
        <p:spPr>
          <a:xfrm>
            <a:off x="6353908" y="3429000"/>
            <a:ext cx="2332892"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1"/>
          </p:nvPr>
        </p:nvSpPr>
        <p:spPr>
          <a:xfrm>
            <a:off x="1301262"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2"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32792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hasCustomPrompt="1"/>
          </p:nvPr>
        </p:nvSpPr>
        <p:spPr>
          <a:xfrm>
            <a:off x="457200" y="6407150"/>
            <a:ext cx="75828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74890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3182052" cy="1228028"/>
          </a:xfrm>
          <a:prstGeom prst="rect">
            <a:avLst/>
          </a:prstGeom>
        </p:spPr>
        <p:txBody>
          <a:bodyPr vert="horz" wrap="square" lIns="0" tIns="0" rIns="0" bIns="0" anchor="t">
            <a:noAutofit/>
          </a:bodyPr>
          <a:lstStyle/>
          <a:p>
            <a:r>
              <a:t>Tous Cliquez pour modifier le titre principal Style</a:t>
            </a:r>
          </a:p>
        </p:txBody>
      </p:sp>
      <p:sp>
        <p:nvSpPr>
          <p:cNvPr id="3" name="Text Placeholder 2"/>
          <p:cNvSpPr>
            <a:spLocks noGrp="1"/>
          </p:cNvSpPr>
          <p:nvPr>
            <p:ph type="body" idx="1"/>
          </p:nvPr>
        </p:nvSpPr>
        <p:spPr>
          <a:xfrm>
            <a:off x="3829078" y="685800"/>
            <a:ext cx="4857722" cy="5492750"/>
          </a:xfrm>
          <a:prstGeom prst="rect">
            <a:avLst/>
          </a:prstGeom>
        </p:spPr>
        <p:txBody>
          <a:bodyPr vert="horz" lIns="0" tIns="0" rIns="0" bIns="0">
            <a:noAutofit/>
          </a:bodyPr>
          <a:lstStyle/>
          <a:p>
            <a:pPr lvl="0"/>
            <a:r>
              <a:t>Cliquez pour modifier les styles de texte Master</a:t>
            </a:r>
          </a:p>
          <a:p>
            <a:pPr lvl="1"/>
            <a:r>
              <a:t>Deuxième niveau</a:t>
            </a:r>
          </a:p>
          <a:p>
            <a:pPr lvl="2"/>
            <a:r>
              <a:t>Troisième niveau</a:t>
            </a:r>
          </a:p>
          <a:p>
            <a:pPr lvl="3"/>
            <a:r>
              <a:t>Quatrième niveau</a:t>
            </a:r>
          </a:p>
          <a:p>
            <a:pPr lvl="4"/>
            <a:r>
              <a:t>Cinquième niveau</a:t>
            </a:r>
          </a:p>
          <a:p>
            <a:pPr lvl="5"/>
            <a:r>
              <a:t>Sixième niveau</a:t>
            </a:r>
          </a:p>
          <a:p>
            <a:pPr lvl="6"/>
            <a:r>
              <a:t>Septième niveau</a:t>
            </a:r>
          </a:p>
          <a:p>
            <a:pPr lvl="7"/>
            <a:r>
              <a:t>Plus</a:t>
            </a:r>
          </a:p>
          <a:p>
            <a:pPr lvl="8"/>
            <a:r>
              <a:t>Plus</a:t>
            </a:r>
          </a:p>
        </p:txBody>
      </p:sp>
      <p:cxnSp>
        <p:nvCxnSpPr>
          <p:cNvPr id="69" name="Straight Connector 68"/>
          <p:cNvCxnSpPr/>
          <p:nvPr userDrawn="1"/>
        </p:nvCxnSpPr>
        <p:spPr>
          <a:xfrm>
            <a:off x="457200" y="460057"/>
            <a:ext cx="318205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3829078" y="460057"/>
            <a:ext cx="485772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sp>
        <p:nvSpPr>
          <p:cNvPr id="76" name="TextBox 75"/>
          <p:cNvSpPr txBox="1"/>
          <p:nvPr userDrawn="1"/>
        </p:nvSpPr>
        <p:spPr>
          <a:xfrm>
            <a:off x="8561766" y="6397715"/>
            <a:ext cx="125034" cy="123111"/>
          </a:xfrm>
          <a:prstGeom prst="rect">
            <a:avLst/>
          </a:prstGeom>
          <a:noFill/>
        </p:spPr>
        <p:txBody>
          <a:bodyPr wrap="none" lIns="0" tIns="0" rIns="0" bIns="0">
            <a:spAutoFit/>
          </a:bodyPr>
          <a:lstStyle/>
          <a:p>
            <a:pPr algn="r"/>
            <a:fld id="{2385CB4A-7E96-44CA-B116-B71B544B697D}" type="slidenum">
              <a:rPr lang="en-US" sz="800" smtClean="0">
                <a:solidFill>
                  <a:schemeClr val="bg2"/>
                </a:solidFill>
              </a:rPr>
              <a:pPr algn="r"/>
              <a:t>‹#›</a:t>
            </a:fld>
            <a:endParaRPr sz="800">
              <a:solidFill>
                <a:schemeClr val="bg2"/>
              </a:solidFill>
            </a:endParaRPr>
          </a:p>
        </p:txBody>
      </p:sp>
      <p:sp>
        <p:nvSpPr>
          <p:cNvPr id="117" name="TextBox 116"/>
          <p:cNvSpPr txBox="1"/>
          <p:nvPr userDrawn="1"/>
        </p:nvSpPr>
        <p:spPr>
          <a:xfrm>
            <a:off x="8331889" y="6397715"/>
            <a:ext cx="24045" cy="123111"/>
          </a:xfrm>
          <a:prstGeom prst="rect">
            <a:avLst/>
          </a:prstGeom>
          <a:noFill/>
        </p:spPr>
        <p:txBody>
          <a:bodyPr wrap="none" lIns="0" tIns="0" rIns="0" bIns="0">
            <a:spAutoFit/>
          </a:bodyPr>
          <a:lstStyle/>
          <a:p>
            <a:pPr algn="r">
              <a:defRPr sz="800">
                <a:solidFill>
                  <a:schemeClr val="bg2"/>
                </a:solidFill>
              </a:defRPr>
            </a:pPr>
            <a:r>
              <a:t>|</a:t>
            </a:r>
          </a:p>
        </p:txBody>
      </p:sp>
    </p:spTree>
    <p:extLst>
      <p:ext uri="{BB962C8B-B14F-4D97-AF65-F5344CB8AC3E}">
        <p14:creationId xmlns:p14="http://schemas.microsoft.com/office/powerpoint/2010/main" val="372813708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6" r:id="rId4"/>
    <p:sldLayoutId id="2147483658" r:id="rId5"/>
    <p:sldLayoutId id="2147483650" r:id="rId6"/>
    <p:sldLayoutId id="2147483657" r:id="rId7"/>
    <p:sldLayoutId id="2147483659" r:id="rId8"/>
    <p:sldLayoutId id="2147483654" r:id="rId9"/>
    <p:sldLayoutId id="2147483660" r:id="rId10"/>
    <p:sldLayoutId id="2147483655" r:id="rId11"/>
  </p:sldLayoutIdLst>
  <p:txStyles>
    <p:titleStyle>
      <a:lvl1pPr algn="l" defTabSz="914400" rtl="0" eaLnBrk="1" latinLnBrk="0" hangingPunct="1">
        <a:lnSpc>
          <a:spcPct val="95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38327" y="221764"/>
            <a:ext cx="6231437" cy="2445236"/>
          </a:xfrm>
        </p:spPr>
        <p:txBody>
          <a:bodyPr/>
          <a:lstStyle/>
          <a:p>
            <a:pPr>
              <a:defRPr sz="4400"/>
            </a:pPr>
            <a:r>
              <a:rPr dirty="0" err="1"/>
              <a:t>Modèles</a:t>
            </a:r>
            <a:r>
              <a:rPr dirty="0"/>
              <a:t> de </a:t>
            </a:r>
            <a:r>
              <a:rPr dirty="0" err="1"/>
              <a:t>rôle</a:t>
            </a:r>
            <a:r>
              <a:rPr dirty="0"/>
              <a:t> Steam dans la salle de </a:t>
            </a:r>
            <a:r>
              <a:rPr dirty="0" err="1"/>
              <a:t>classe</a:t>
            </a:r>
            <a:r>
              <a:rPr dirty="0"/>
              <a:t> collaborative</a:t>
            </a:r>
          </a:p>
        </p:txBody>
      </p:sp>
      <p:sp>
        <p:nvSpPr>
          <p:cNvPr id="3" name="Text Placeholder 2"/>
          <p:cNvSpPr>
            <a:spLocks noGrp="1"/>
          </p:cNvSpPr>
          <p:nvPr>
            <p:ph type="body" sz="quarter" idx="10"/>
          </p:nvPr>
        </p:nvSpPr>
        <p:spPr>
          <a:xfrm>
            <a:off x="1225748" y="3392850"/>
            <a:ext cx="5052144" cy="2011680"/>
          </a:xfrm>
        </p:spPr>
        <p:txBody>
          <a:bodyPr/>
          <a:lstStyle/>
          <a:p>
            <a:pPr>
              <a:buNone/>
              <a:defRPr sz="1600" b="1" i="0"/>
            </a:pPr>
            <a:r>
              <a:rPr dirty="0" err="1"/>
              <a:t>Enseignants</a:t>
            </a:r>
            <a:r>
              <a:rPr dirty="0"/>
              <a:t> </a:t>
            </a:r>
            <a:r>
              <a:rPr dirty="0" err="1"/>
              <a:t>en</a:t>
            </a:r>
            <a:r>
              <a:rPr dirty="0"/>
              <a:t> tant que </a:t>
            </a:r>
            <a:r>
              <a:rPr dirty="0" err="1"/>
              <a:t>facilitateurs</a:t>
            </a:r>
            <a:endParaRPr dirty="0"/>
          </a:p>
          <a:p>
            <a:pPr>
              <a:buNone/>
              <a:defRPr sz="1600" b="1" i="0"/>
            </a:pPr>
            <a:r>
              <a:rPr dirty="0"/>
              <a:t>Les </a:t>
            </a:r>
            <a:r>
              <a:rPr dirty="0" err="1"/>
              <a:t>visites</a:t>
            </a:r>
            <a:r>
              <a:rPr dirty="0"/>
              <a:t> de </a:t>
            </a:r>
            <a:r>
              <a:rPr dirty="0" err="1"/>
              <a:t>modèles</a:t>
            </a:r>
            <a:r>
              <a:rPr dirty="0"/>
              <a:t> de </a:t>
            </a:r>
            <a:r>
              <a:rPr dirty="0" err="1"/>
              <a:t>rôle</a:t>
            </a:r>
            <a:r>
              <a:rPr dirty="0"/>
              <a:t> </a:t>
            </a:r>
            <a:r>
              <a:rPr dirty="0" err="1"/>
              <a:t>offrent</a:t>
            </a:r>
            <a:r>
              <a:rPr dirty="0"/>
              <a:t> aux </a:t>
            </a:r>
            <a:r>
              <a:rPr dirty="0" err="1"/>
              <a:t>étudiants</a:t>
            </a:r>
            <a:r>
              <a:rPr dirty="0"/>
              <a:t> des </a:t>
            </a:r>
            <a:r>
              <a:rPr dirty="0" err="1"/>
              <a:t>possibilités</a:t>
            </a:r>
            <a:r>
              <a:rPr dirty="0"/>
              <a:t> de travail </a:t>
            </a:r>
            <a:r>
              <a:rPr dirty="0" err="1"/>
              <a:t>collaboratif</a:t>
            </a:r>
            <a:r>
              <a:rPr dirty="0"/>
              <a:t> </a:t>
            </a:r>
            <a:r>
              <a:rPr dirty="0" err="1"/>
              <a:t>offrant</a:t>
            </a:r>
            <a:r>
              <a:rPr dirty="0"/>
              <a:t> aux </a:t>
            </a:r>
            <a:r>
              <a:rPr dirty="0" err="1"/>
              <a:t>étudiants</a:t>
            </a:r>
            <a:r>
              <a:rPr dirty="0"/>
              <a:t> </a:t>
            </a:r>
            <a:r>
              <a:rPr dirty="0" err="1"/>
              <a:t>une</a:t>
            </a:r>
            <a:r>
              <a:rPr dirty="0"/>
              <a:t> </a:t>
            </a:r>
            <a:r>
              <a:rPr dirty="0" err="1"/>
              <a:t>multiplicité</a:t>
            </a:r>
            <a:r>
              <a:rPr dirty="0"/>
              <a:t> de </a:t>
            </a:r>
            <a:r>
              <a:rPr dirty="0" err="1"/>
              <a:t>tâches</a:t>
            </a:r>
            <a:r>
              <a:rPr dirty="0"/>
              <a:t> </a:t>
            </a:r>
            <a:r>
              <a:rPr dirty="0" err="1"/>
              <a:t>d’apprentissage</a:t>
            </a:r>
            <a:r>
              <a:rPr dirty="0"/>
              <a:t> </a:t>
            </a:r>
            <a:r>
              <a:rPr dirty="0" err="1"/>
              <a:t>authentiques</a:t>
            </a:r>
            <a:r>
              <a:rPr dirty="0"/>
              <a:t>. Un mode de communication </a:t>
            </a:r>
            <a:r>
              <a:rPr dirty="0" err="1"/>
              <a:t>majeur</a:t>
            </a:r>
            <a:r>
              <a:rPr dirty="0"/>
              <a:t> </a:t>
            </a:r>
            <a:r>
              <a:rPr dirty="0" err="1"/>
              <a:t>est</a:t>
            </a:r>
            <a:r>
              <a:rPr dirty="0"/>
              <a:t> le dialogue, qui dans </a:t>
            </a:r>
            <a:r>
              <a:rPr dirty="0" err="1"/>
              <a:t>une</a:t>
            </a:r>
            <a:r>
              <a:rPr dirty="0"/>
              <a:t> salle de </a:t>
            </a:r>
            <a:r>
              <a:rPr dirty="0" err="1"/>
              <a:t>classe</a:t>
            </a:r>
            <a:r>
              <a:rPr dirty="0"/>
              <a:t> collaborative </a:t>
            </a:r>
            <a:r>
              <a:rPr dirty="0" err="1"/>
              <a:t>est</a:t>
            </a:r>
            <a:r>
              <a:rPr dirty="0"/>
              <a:t> la pensée </a:t>
            </a:r>
            <a:r>
              <a:rPr dirty="0" err="1"/>
              <a:t>rendue</a:t>
            </a:r>
            <a:r>
              <a:rPr dirty="0"/>
              <a:t> </a:t>
            </a:r>
            <a:r>
              <a:rPr dirty="0" err="1"/>
              <a:t>publique</a:t>
            </a:r>
            <a:r>
              <a:rPr dirty="0"/>
              <a:t>. </a:t>
            </a:r>
            <a:endParaRPr sz="1600" b="1" dirty="0"/>
          </a:p>
        </p:txBody>
      </p:sp>
      <p:sp>
        <p:nvSpPr>
          <p:cNvPr id="4" name="Text Placeholder 3"/>
          <p:cNvSpPr>
            <a:spLocks noGrp="1"/>
          </p:cNvSpPr>
          <p:nvPr>
            <p:ph type="body" sz="quarter" idx="11"/>
          </p:nvPr>
        </p:nvSpPr>
        <p:spPr>
          <a:xfrm>
            <a:off x="4281545" y="5181598"/>
            <a:ext cx="2377440" cy="1022351"/>
          </a:xfrm>
        </p:spPr>
        <p:txBody>
          <a:bodyPr/>
          <a:lstStyle/>
          <a:p>
            <a:pPr>
              <a:buNone/>
            </a:pPr>
            <a:r>
              <a:t>APRIL2023</a:t>
            </a:r>
          </a:p>
        </p:txBody>
      </p:sp>
      <p:sp>
        <p:nvSpPr>
          <p:cNvPr id="6" name="Text Placeholder 5"/>
          <p:cNvSpPr>
            <a:spLocks noGrp="1"/>
          </p:cNvSpPr>
          <p:nvPr>
            <p:ph type="body" sz="quarter" idx="12"/>
          </p:nvPr>
        </p:nvSpPr>
        <p:spPr>
          <a:xfrm>
            <a:off x="7421171" y="4762500"/>
            <a:ext cx="1252892" cy="745415"/>
          </a:xfrm>
        </p:spPr>
        <p:txBody>
          <a:bodyPr/>
          <a:lstStyle/>
          <a:p>
            <a:pPr>
              <a:buNone/>
            </a:pPr>
            <a:r>
              <a:t>Préparé par:Angela Cotoara</a:t>
            </a:r>
          </a:p>
        </p:txBody>
      </p:sp>
      <p:pic>
        <p:nvPicPr>
          <p:cNvPr id="1026" name="Picture 2" descr="C:\Users\Angela\Pictures\logo2.jpg"/>
          <p:cNvPicPr>
            <a:picLocks noChangeAspect="1" noChangeArrowheads="1"/>
          </p:cNvPicPr>
          <p:nvPr/>
        </p:nvPicPr>
        <p:blipFill>
          <a:blip r:embed="rId2" cstate="print"/>
          <a:srcRect/>
          <a:stretch>
            <a:fillRect/>
          </a:stretch>
        </p:blipFill>
        <p:spPr bwMode="auto">
          <a:xfrm>
            <a:off x="7008513" y="5623704"/>
            <a:ext cx="1665550" cy="580245"/>
          </a:xfrm>
          <a:prstGeom prst="rect">
            <a:avLst/>
          </a:prstGeom>
          <a:noFill/>
        </p:spPr>
      </p:pic>
      <p:sp>
        <p:nvSpPr>
          <p:cNvPr id="9" name="Rectangle 8"/>
          <p:cNvSpPr/>
          <p:nvPr/>
        </p:nvSpPr>
        <p:spPr>
          <a:xfrm>
            <a:off x="6658985" y="3567945"/>
            <a:ext cx="2015077" cy="738664"/>
          </a:xfrm>
          <a:prstGeom prst="rect">
            <a:avLst/>
          </a:prstGeom>
        </p:spPr>
        <p:txBody>
          <a:bodyPr wrap="square">
            <a:spAutoFit/>
          </a:bodyPr>
          <a:lstStyle/>
          <a:p>
            <a:pPr>
              <a:defRPr sz="1400" i="1">
                <a:solidFill>
                  <a:schemeClr val="bg1"/>
                </a:solidFill>
              </a:defRPr>
            </a:pPr>
            <a:r>
              <a:t>Basé sur ma propre expérience d’enseignement</a:t>
            </a:r>
          </a:p>
          <a:p>
            <a:pPr>
              <a:defRPr sz="1400" i="1">
                <a:solidFill>
                  <a:schemeClr val="bg1"/>
                </a:solidFill>
              </a:defRPr>
            </a:pPr>
            <a:r>
              <a:t>Durée: 50’</a:t>
            </a:r>
          </a:p>
        </p:txBody>
      </p:sp>
      <p:pic>
        <p:nvPicPr>
          <p:cNvPr id="11" name="Picture 10">
            <a:extLst>
              <a:ext uri="{FF2B5EF4-FFF2-40B4-BE49-F238E27FC236}">
                <a16:creationId xmlns:a16="http://schemas.microsoft.com/office/drawing/2014/main" id="{A20A28E3-7ED9-A38B-B6B5-94D6D9C9AE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503" y="450496"/>
            <a:ext cx="1432560" cy="1926336"/>
          </a:xfrm>
          <a:prstGeom prst="rect">
            <a:avLst/>
          </a:prstGeom>
        </p:spPr>
      </p:pic>
      <p:pic>
        <p:nvPicPr>
          <p:cNvPr id="13" name="Picture 12">
            <a:extLst>
              <a:ext uri="{FF2B5EF4-FFF2-40B4-BE49-F238E27FC236}">
                <a16:creationId xmlns:a16="http://schemas.microsoft.com/office/drawing/2014/main" id="{F523DEBF-B202-BD24-4A83-13E3CE584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28" y="5730670"/>
            <a:ext cx="3712684" cy="799419"/>
          </a:xfrm>
          <a:prstGeom prst="rect">
            <a:avLst/>
          </a:prstGeom>
        </p:spPr>
      </p:pic>
    </p:spTree>
    <p:extLst>
      <p:ext uri="{BB962C8B-B14F-4D97-AF65-F5344CB8AC3E}">
        <p14:creationId xmlns:p14="http://schemas.microsoft.com/office/powerpoint/2010/main" val="190708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6976"/>
            <a:ext cx="4229100" cy="3216265"/>
          </a:xfrm>
        </p:spPr>
        <p:txBody>
          <a:bodyPr/>
          <a:lstStyle/>
          <a:p>
            <a:pPr>
              <a:defRPr sz="4400"/>
            </a:pPr>
            <a:r>
              <a:t>03 </a:t>
            </a:r>
          </a:p>
        </p:txBody>
      </p:sp>
      <p:sp>
        <p:nvSpPr>
          <p:cNvPr id="3" name="Rectangle 2"/>
          <p:cNvSpPr/>
          <p:nvPr/>
        </p:nvSpPr>
        <p:spPr>
          <a:xfrm>
            <a:off x="5397500" y="4445000"/>
            <a:ext cx="2895600" cy="1754326"/>
          </a:xfrm>
          <a:prstGeom prst="rect">
            <a:avLst/>
          </a:prstGeom>
        </p:spPr>
        <p:txBody>
          <a:bodyPr wrap="square">
            <a:spAutoFit/>
          </a:bodyPr>
          <a:lstStyle/>
          <a:p>
            <a:pPr>
              <a:defRPr i="1"/>
            </a:pPr>
            <a:r>
              <a:t>Introduction du modèle de rôle </a:t>
            </a:r>
          </a:p>
          <a:p>
            <a:endParaRPr i="1"/>
          </a:p>
          <a:p>
            <a:pPr>
              <a:defRPr i="1"/>
            </a:pPr>
            <a:r>
              <a:t>Script — Pratique guidée</a:t>
            </a:r>
          </a:p>
          <a:p>
            <a:endParaRPr i="1"/>
          </a:p>
          <a:p>
            <a:pPr>
              <a:defRPr i="1"/>
            </a:pPr>
            <a:r>
              <a:t>Ce qui vient après l’école	</a:t>
            </a:r>
          </a:p>
        </p:txBody>
      </p:sp>
      <p:pic>
        <p:nvPicPr>
          <p:cNvPr id="4098" name="Picture 2" descr="Role Model Teaching Resources | TPT">
            <a:extLst>
              <a:ext uri="{FF2B5EF4-FFF2-40B4-BE49-F238E27FC236}">
                <a16:creationId xmlns:a16="http://schemas.microsoft.com/office/drawing/2014/main" id="{BBE6C762-05C9-1FE0-8C60-C90544D8D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1" y="559626"/>
            <a:ext cx="3107086" cy="3609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Introduction du modèle de rôle à la classe </a:t>
            </a:r>
            <a:r>
              <a:rPr b="0"/>
              <a:t>(5’)</a:t>
            </a:r>
          </a:p>
        </p:txBody>
      </p:sp>
      <p:sp>
        <p:nvSpPr>
          <p:cNvPr id="3" name="Content Placeholder 2"/>
          <p:cNvSpPr>
            <a:spLocks noGrp="1"/>
          </p:cNvSpPr>
          <p:nvPr>
            <p:ph idx="1"/>
          </p:nvPr>
        </p:nvSpPr>
        <p:spPr>
          <a:xfrm>
            <a:off x="3827585" y="685800"/>
            <a:ext cx="2321755" cy="4675472"/>
          </a:xfrm>
        </p:spPr>
        <p:txBody>
          <a:bodyPr/>
          <a:lstStyle/>
          <a:p>
            <a:pPr>
              <a:buNone/>
              <a:defRPr>
                <a:solidFill>
                  <a:srgbClr val="0070C0"/>
                </a:solidFill>
              </a:defRPr>
            </a:pPr>
            <a:r>
              <a:rPr b="1"/>
              <a:t>Accueil chaleureux</a:t>
            </a:r>
            <a:r>
              <a:t> (5’)</a:t>
            </a:r>
          </a:p>
          <a:p>
            <a:pPr>
              <a:defRPr>
                <a:solidFill>
                  <a:srgbClr val="0070C0"/>
                </a:solidFill>
              </a:defRPr>
            </a:pPr>
            <a:r>
              <a:t> Le modèle ou l’enseignant (qui devient facilitateur) encourage tous les participants à parler librement et à poser toutes les questions qu’ils pourraient avoir à n’importe quel moment de la discussion.</a:t>
            </a:r>
          </a:p>
          <a:p>
            <a:pPr>
              <a:defRPr>
                <a:solidFill>
                  <a:srgbClr val="0070C0"/>
                </a:solidFill>
              </a:defRPr>
            </a:pPr>
            <a:r>
              <a:t>L’orateur expliquera pourquoi ils sont prêts à rencontrer de jeunes élèves/étudiants (pas seulement parce qu’ils ont été invités à le faire) et à échanger avec eux des choses comme:</a:t>
            </a:r>
          </a:p>
          <a:p>
            <a:endParaRPr/>
          </a:p>
          <a:p>
            <a:endParaRPr/>
          </a:p>
          <a:p>
            <a:endParaRPr/>
          </a:p>
        </p:txBody>
      </p:sp>
      <p:sp>
        <p:nvSpPr>
          <p:cNvPr id="4" name="Content Placeholder 3"/>
          <p:cNvSpPr>
            <a:spLocks noGrp="1"/>
          </p:cNvSpPr>
          <p:nvPr>
            <p:ph idx="10"/>
          </p:nvPr>
        </p:nvSpPr>
        <p:spPr>
          <a:xfrm>
            <a:off x="6353908" y="685799"/>
            <a:ext cx="2332892" cy="5492751"/>
          </a:xfrm>
        </p:spPr>
        <p:txBody>
          <a:bodyPr/>
          <a:lstStyle/>
          <a:p>
            <a:pPr>
              <a:defRPr>
                <a:solidFill>
                  <a:srgbClr val="0070C0"/>
                </a:solidFill>
              </a:defRPr>
            </a:pPr>
            <a:r>
              <a:t>nom,</a:t>
            </a:r>
          </a:p>
          <a:p>
            <a:pPr>
              <a:defRPr>
                <a:solidFill>
                  <a:srgbClr val="0070C0"/>
                </a:solidFill>
              </a:defRPr>
            </a:pPr>
            <a:r>
              <a:t> âge, </a:t>
            </a:r>
          </a:p>
          <a:p>
            <a:pPr>
              <a:defRPr>
                <a:solidFill>
                  <a:srgbClr val="0070C0"/>
                </a:solidFill>
              </a:defRPr>
            </a:pPr>
            <a:r>
              <a:t>la discipline STEM qu’ils choisissent comme carrière,</a:t>
            </a:r>
          </a:p>
          <a:p>
            <a:pPr>
              <a:defRPr>
                <a:solidFill>
                  <a:srgbClr val="0070C0"/>
                </a:solidFill>
              </a:defRPr>
            </a:pPr>
            <a:r>
              <a:t> famille, </a:t>
            </a:r>
          </a:p>
          <a:p>
            <a:pPr>
              <a:defRPr>
                <a:solidFill>
                  <a:srgbClr val="0070C0"/>
                </a:solidFill>
              </a:defRPr>
            </a:pPr>
            <a:r>
              <a:t>passe-temps, </a:t>
            </a:r>
          </a:p>
          <a:p>
            <a:pPr>
              <a:defRPr>
                <a:solidFill>
                  <a:srgbClr val="0070C0"/>
                </a:solidFill>
              </a:defRPr>
            </a:pPr>
            <a:r>
              <a:t>les enfants.</a:t>
            </a:r>
          </a:p>
          <a:p>
            <a:pPr lvl="0">
              <a:defRPr>
                <a:solidFill>
                  <a:srgbClr val="0070C0"/>
                </a:solidFill>
              </a:defRPr>
            </a:pPr>
            <a:r>
              <a:t>Une courte vidéo (pas plus de 3-4’) peut être montrée pour décrire, par exemple, le domaine scientifique du ou des conférenciers, l’environnement de travail, les histoires personnelles pertinentes ou une entrevue concernant leur carrière ou leur emploi.</a:t>
            </a:r>
          </a:p>
          <a:p>
            <a:endParaRPr/>
          </a:p>
          <a:p>
            <a:pPr lvl="0"/>
            <a:endParaRPr/>
          </a:p>
          <a:p>
            <a:pPr lvl="0"/>
            <a:endParaRPr/>
          </a:p>
          <a:p>
            <a:pPr lvl="0"/>
            <a:endParaRPr/>
          </a:p>
          <a:p>
            <a:pPr lvl="0"/>
            <a:endParaRPr/>
          </a:p>
          <a:p>
            <a:pPr lvl="0"/>
            <a:endParaRPr/>
          </a:p>
          <a:p>
            <a:pPr lvl="0"/>
            <a:endParaRPr/>
          </a:p>
          <a:p>
            <a:pPr lvl="0"/>
            <a:endParaRPr/>
          </a:p>
          <a:p>
            <a:endParaRPr/>
          </a:p>
          <a:p>
            <a:endParaRPr/>
          </a:p>
        </p:txBody>
      </p:sp>
      <p:sp>
        <p:nvSpPr>
          <p:cNvPr id="6" name="Rectangle 5"/>
          <p:cNvSpPr/>
          <p:nvPr/>
        </p:nvSpPr>
        <p:spPr>
          <a:xfrm>
            <a:off x="336884" y="5241303"/>
            <a:ext cx="3302367" cy="830997"/>
          </a:xfrm>
          <a:prstGeom prst="rect">
            <a:avLst/>
          </a:prstGeom>
        </p:spPr>
        <p:txBody>
          <a:bodyPr wrap="square">
            <a:spAutoFit/>
          </a:bodyPr>
          <a:lstStyle/>
          <a:p>
            <a:pPr>
              <a:defRPr sz="1200">
                <a:solidFill>
                  <a:schemeClr val="tx1">
                    <a:lumMod val="65000"/>
                    <a:lumOff val="35000"/>
                  </a:schemeClr>
                </a:solidFill>
              </a:defRPr>
            </a:pPr>
            <a:r>
              <a:t>NB. Cette partie de l’activité est intéressante pour aider les élèves à s’identifier à l’orateur («Que faisait-il à mon âge?») et ce qu’ils vivent en ce moment. </a:t>
            </a:r>
          </a:p>
        </p:txBody>
      </p:sp>
      <p:pic>
        <p:nvPicPr>
          <p:cNvPr id="36865" name="Picture 1"/>
          <p:cNvPicPr>
            <a:picLocks noChangeAspect="1" noChangeArrowheads="1"/>
          </p:cNvPicPr>
          <p:nvPr/>
        </p:nvPicPr>
        <p:blipFill>
          <a:blip r:embed="rId2" cstate="print"/>
          <a:srcRect/>
          <a:stretch>
            <a:fillRect/>
          </a:stretch>
        </p:blipFill>
        <p:spPr bwMode="auto">
          <a:xfrm>
            <a:off x="457200" y="2387600"/>
            <a:ext cx="2724150" cy="22479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Qu’est-ce qui vient après l’école? </a:t>
            </a:r>
            <a:r>
              <a:rPr b="0"/>
              <a:t>(15’) </a:t>
            </a:r>
          </a:p>
        </p:txBody>
      </p:sp>
      <p:sp>
        <p:nvSpPr>
          <p:cNvPr id="3" name="Content Placeholder 2"/>
          <p:cNvSpPr>
            <a:spLocks noGrp="1"/>
          </p:cNvSpPr>
          <p:nvPr>
            <p:ph idx="1"/>
          </p:nvPr>
        </p:nvSpPr>
        <p:spPr>
          <a:xfrm>
            <a:off x="762001" y="1913828"/>
            <a:ext cx="5387340" cy="1057972"/>
          </a:xfrm>
        </p:spPr>
        <p:txBody>
          <a:bodyPr/>
          <a:lstStyle/>
          <a:p>
            <a:pPr>
              <a:defRPr sz="2400" b="1">
                <a:solidFill>
                  <a:srgbClr val="0070C0"/>
                </a:solidFill>
              </a:defRPr>
            </a:pPr>
            <a:r>
              <a:t>PRÉSENTATION (5’)</a:t>
            </a:r>
          </a:p>
          <a:p>
            <a:pPr>
              <a:buNone/>
              <a:defRPr sz="2400" b="1">
                <a:solidFill>
                  <a:srgbClr val="0070C0"/>
                </a:solidFill>
              </a:defRPr>
            </a:pPr>
            <a:r>
              <a:t>QUESTIONS GÉNÉRALES (10 ')</a:t>
            </a:r>
          </a:p>
          <a:p>
            <a:pPr>
              <a:defRPr sz="2400"/>
            </a:pPr>
            <a:r>
              <a:t> </a:t>
            </a:r>
          </a:p>
          <a:p>
            <a:endParaRPr/>
          </a:p>
        </p:txBody>
      </p:sp>
      <p:sp>
        <p:nvSpPr>
          <p:cNvPr id="4" name="Content Placeholder 3"/>
          <p:cNvSpPr>
            <a:spLocks noGrp="1"/>
          </p:cNvSpPr>
          <p:nvPr>
            <p:ph idx="10"/>
          </p:nvPr>
        </p:nvSpPr>
        <p:spPr/>
        <p:txBody>
          <a:bodyPr/>
          <a:lstStyle/>
          <a:p>
            <a:pPr>
              <a:defRPr b="1">
                <a:solidFill>
                  <a:srgbClr val="0070C0"/>
                </a:solidFill>
              </a:defRPr>
            </a:pPr>
            <a:r>
              <a:t>Questions attendues</a:t>
            </a:r>
          </a:p>
          <a:p>
            <a:pPr lvl="0">
              <a:buNone/>
              <a:defRPr>
                <a:solidFill>
                  <a:srgbClr val="0070C0"/>
                </a:solidFill>
              </a:defRPr>
            </a:pPr>
            <a:r>
              <a:t>Qu’as-tu aimé étudier?</a:t>
            </a:r>
          </a:p>
          <a:p>
            <a:pPr lvl="0">
              <a:defRPr>
                <a:solidFill>
                  <a:srgbClr val="0070C0"/>
                </a:solidFill>
              </a:defRPr>
            </a:pPr>
            <a:r>
              <a:t>Comment êtes-vous arrivé au travail que vous avez maintenant?</a:t>
            </a:r>
          </a:p>
          <a:p>
            <a:pPr lvl="0">
              <a:defRPr>
                <a:solidFill>
                  <a:srgbClr val="0070C0"/>
                </a:solidFill>
              </a:defRPr>
            </a:pPr>
            <a:r>
              <a:t> Pourquoi avez-vous choisi ce cours d’études?</a:t>
            </a:r>
          </a:p>
          <a:p>
            <a:pPr lvl="0">
              <a:defRPr>
                <a:solidFill>
                  <a:srgbClr val="0070C0"/>
                </a:solidFill>
              </a:defRPr>
            </a:pPr>
            <a:r>
              <a:t> Qu’est-ce que tu as aimé à ce sujet?</a:t>
            </a:r>
          </a:p>
          <a:p>
            <a:pPr lvl="0">
              <a:defRPr>
                <a:solidFill>
                  <a:srgbClr val="0070C0"/>
                </a:solidFill>
              </a:defRPr>
            </a:pPr>
            <a:r>
              <a:t>Quels aspects utilisez-vous aujourd’hui?</a:t>
            </a:r>
          </a:p>
          <a:p>
            <a:pPr lvl="0">
              <a:defRPr>
                <a:solidFill>
                  <a:srgbClr val="0070C0"/>
                </a:solidFill>
              </a:defRPr>
            </a:pPr>
            <a:r>
              <a:t>Si vous avez échoué à quelque chose, comment avez-vous choisi un autre chemin?</a:t>
            </a:r>
          </a:p>
          <a:p>
            <a:endParaRPr/>
          </a:p>
        </p:txBody>
      </p:sp>
      <p:pic>
        <p:nvPicPr>
          <p:cNvPr id="35841" name="Picture 1"/>
          <p:cNvPicPr>
            <a:picLocks noChangeAspect="1" noChangeArrowheads="1"/>
          </p:cNvPicPr>
          <p:nvPr/>
        </p:nvPicPr>
        <p:blipFill>
          <a:blip r:embed="rId2" cstate="print"/>
          <a:srcRect/>
          <a:stretch>
            <a:fillRect/>
          </a:stretch>
        </p:blipFill>
        <p:spPr bwMode="auto">
          <a:xfrm>
            <a:off x="791277" y="3263900"/>
            <a:ext cx="3844223" cy="2108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Questions plus spécifiques</a:t>
            </a:r>
          </a:p>
        </p:txBody>
      </p:sp>
      <p:sp>
        <p:nvSpPr>
          <p:cNvPr id="3" name="Content Placeholder 2"/>
          <p:cNvSpPr>
            <a:spLocks noGrp="1"/>
          </p:cNvSpPr>
          <p:nvPr>
            <p:ph idx="1"/>
          </p:nvPr>
        </p:nvSpPr>
        <p:spPr/>
        <p:txBody>
          <a:bodyPr/>
          <a:lstStyle/>
          <a:p>
            <a:pPr lvl="0">
              <a:defRPr>
                <a:solidFill>
                  <a:srgbClr val="0070C0"/>
                </a:solidFill>
              </a:defRPr>
            </a:pPr>
            <a:r>
              <a:t>Que faites-vous au quotidien? </a:t>
            </a:r>
          </a:p>
          <a:p>
            <a:pPr lvl="0">
              <a:defRPr>
                <a:solidFill>
                  <a:srgbClr val="0070C0"/>
                </a:solidFill>
              </a:defRPr>
            </a:pPr>
            <a:r>
              <a:t> Avec qui êtes-vous en contact pendant la journée? </a:t>
            </a:r>
          </a:p>
          <a:p>
            <a:pPr lvl="0">
              <a:defRPr>
                <a:solidFill>
                  <a:srgbClr val="0070C0"/>
                </a:solidFill>
              </a:defRPr>
            </a:pPr>
            <a:r>
              <a:t>Qui travaille avec vous? </a:t>
            </a:r>
          </a:p>
          <a:p>
            <a:pPr lvl="0">
              <a:defRPr>
                <a:solidFill>
                  <a:srgbClr val="0070C0"/>
                </a:solidFill>
              </a:defRPr>
            </a:pPr>
            <a:r>
              <a:t> Comment décririez-vous une journée typique? (Le modèle de rôle peut apporter des photos de l’environnement de travail, de son travail)</a:t>
            </a:r>
          </a:p>
          <a:p>
            <a:pPr lvl="0">
              <a:defRPr>
                <a:solidFill>
                  <a:srgbClr val="0070C0"/>
                </a:solidFill>
              </a:defRPr>
            </a:pPr>
            <a:r>
              <a:t> Avez-vous une vie sociale? </a:t>
            </a:r>
          </a:p>
          <a:p>
            <a:pPr lvl="0">
              <a:defRPr>
                <a:solidFill>
                  <a:srgbClr val="0070C0"/>
                </a:solidFill>
              </a:defRPr>
            </a:pPr>
            <a:r>
              <a:t>Qui contrôle/vérifie ce que vous faites? Qui est votre patron? </a:t>
            </a:r>
          </a:p>
          <a:p>
            <a:pPr lvl="0">
              <a:defRPr>
                <a:solidFill>
                  <a:srgbClr val="0070C0"/>
                </a:solidFill>
              </a:defRPr>
            </a:pPr>
            <a:r>
              <a:t>En avez-vous un? </a:t>
            </a:r>
          </a:p>
          <a:p>
            <a:pPr lvl="0">
              <a:defRPr>
                <a:solidFill>
                  <a:srgbClr val="0070C0"/>
                </a:solidFill>
              </a:defRPr>
            </a:pPr>
            <a:r>
              <a:t>Comment votre travail est-il évalué?</a:t>
            </a:r>
          </a:p>
          <a:p>
            <a:pPr lvl="0">
              <a:defRPr>
                <a:solidFill>
                  <a:srgbClr val="0070C0"/>
                </a:solidFill>
              </a:defRPr>
            </a:pPr>
            <a:r>
              <a:t>Pourquoi avez-vous choisi cette carrière?</a:t>
            </a:r>
          </a:p>
          <a:p>
            <a:pPr lvl="0">
              <a:defRPr>
                <a:solidFill>
                  <a:srgbClr val="0070C0"/>
                </a:solidFill>
              </a:defRPr>
            </a:pPr>
            <a:r>
              <a:t>Qu’est-ce que tu aimes dans ce domaine?</a:t>
            </a:r>
          </a:p>
          <a:p>
            <a:pPr lvl="0"/>
            <a:endParaRPr/>
          </a:p>
          <a:p>
            <a:endParaRPr/>
          </a:p>
          <a:p>
            <a:endParaRPr/>
          </a:p>
        </p:txBody>
      </p:sp>
      <p:sp>
        <p:nvSpPr>
          <p:cNvPr id="4" name="Content Placeholder 3"/>
          <p:cNvSpPr>
            <a:spLocks noGrp="1"/>
          </p:cNvSpPr>
          <p:nvPr>
            <p:ph idx="13"/>
          </p:nvPr>
        </p:nvSpPr>
        <p:spPr>
          <a:xfrm>
            <a:off x="457200" y="4760536"/>
            <a:ext cx="3165817" cy="1043364"/>
          </a:xfrm>
        </p:spPr>
        <p:txBody>
          <a:bodyPr/>
          <a:lstStyle/>
          <a:p>
            <a:pPr>
              <a:defRPr>
                <a:solidFill>
                  <a:schemeClr val="tx1">
                    <a:lumMod val="65000"/>
                    <a:lumOff val="35000"/>
                  </a:schemeClr>
                </a:solidFill>
              </a:defRPr>
            </a:pPr>
            <a:r>
              <a:t>Les étudiants (selon leur âge) seront intéressés par le large éventail d’expériences individuelles. Cela les rassurera qu’il y a plus qu’une voie.</a:t>
            </a:r>
          </a:p>
          <a:p>
            <a:endParaRPr i="0">
              <a:solidFill>
                <a:schemeClr val="tx1">
                  <a:lumMod val="65000"/>
                  <a:lumOff val="35000"/>
                </a:schemeClr>
              </a:solidFill>
            </a:endParaRPr>
          </a:p>
        </p:txBody>
      </p:sp>
      <p:pic>
        <p:nvPicPr>
          <p:cNvPr id="34818" name="Picture 2" descr="C:\Users\Angela\Desktop\Gender 4 Stem Marie\role-models wanted.jpeg"/>
          <p:cNvPicPr>
            <a:picLocks noChangeAspect="1" noChangeArrowheads="1"/>
          </p:cNvPicPr>
          <p:nvPr/>
        </p:nvPicPr>
        <p:blipFill>
          <a:blip r:embed="rId2" cstate="print"/>
          <a:srcRect/>
          <a:stretch>
            <a:fillRect/>
          </a:stretch>
        </p:blipFill>
        <p:spPr bwMode="auto">
          <a:xfrm>
            <a:off x="660400" y="2766822"/>
            <a:ext cx="2247900" cy="184327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Questions plus spécifiques</a:t>
            </a:r>
          </a:p>
        </p:txBody>
      </p:sp>
      <p:sp>
        <p:nvSpPr>
          <p:cNvPr id="3" name="Content Placeholder 2"/>
          <p:cNvSpPr>
            <a:spLocks noGrp="1"/>
          </p:cNvSpPr>
          <p:nvPr>
            <p:ph idx="1"/>
          </p:nvPr>
        </p:nvSpPr>
        <p:spPr/>
        <p:txBody>
          <a:bodyPr/>
          <a:lstStyle/>
          <a:p>
            <a:pPr lvl="0">
              <a:defRPr>
                <a:solidFill>
                  <a:srgbClr val="0070C0"/>
                </a:solidFill>
              </a:defRPr>
            </a:pPr>
            <a:r>
              <a:t>Quel est plus particulièrement le contenu de votre travail?</a:t>
            </a:r>
          </a:p>
          <a:p>
            <a:pPr lvl="0">
              <a:defRPr>
                <a:solidFill>
                  <a:srgbClr val="0070C0"/>
                </a:solidFill>
              </a:defRPr>
            </a:pPr>
            <a:r>
              <a:t>Est-ce innovant? Pourquoi est-ce intéressant?</a:t>
            </a:r>
          </a:p>
          <a:p>
            <a:pPr lvl="0">
              <a:defRPr>
                <a:solidFill>
                  <a:srgbClr val="0070C0"/>
                </a:solidFill>
              </a:defRPr>
            </a:pPr>
            <a:r>
              <a:t>Aussi, qu’est-ce qui est ennuyeux à ce sujet? Qu’est-ce que</a:t>
            </a:r>
          </a:p>
          <a:p>
            <a:pPr lvl="0">
              <a:defRPr>
                <a:solidFill>
                  <a:srgbClr val="0070C0"/>
                </a:solidFill>
              </a:defRPr>
            </a:pPr>
            <a:r>
              <a:t>un défi?</a:t>
            </a:r>
          </a:p>
          <a:p>
            <a:pPr lvl="0">
              <a:defRPr>
                <a:solidFill>
                  <a:srgbClr val="0070C0"/>
                </a:solidFill>
              </a:defRPr>
            </a:pPr>
            <a:r>
              <a:t> Quels sont vos réalisations/résultats? A quoi ressemblent-ils, statistiques?</a:t>
            </a:r>
          </a:p>
          <a:p>
            <a:pPr lvl="0">
              <a:defRPr>
                <a:solidFill>
                  <a:srgbClr val="0070C0"/>
                </a:solidFill>
              </a:defRPr>
            </a:pPr>
            <a:r>
              <a:t> Quel est votre rôle dans la société civile?</a:t>
            </a:r>
          </a:p>
          <a:p>
            <a:pPr lvl="0">
              <a:defRPr>
                <a:solidFill>
                  <a:srgbClr val="0070C0"/>
                </a:solidFill>
              </a:defRPr>
            </a:pPr>
            <a:r>
              <a:t> Avez-vous des doutes ou des préoccupations au sujet de votre travail et de votre rôle? Votre travail correspond-il à vos attentes précédentes?</a:t>
            </a:r>
          </a:p>
          <a:p>
            <a:pPr lvl="0">
              <a:defRPr>
                <a:solidFill>
                  <a:srgbClr val="0070C0"/>
                </a:solidFill>
              </a:defRPr>
            </a:pPr>
            <a:r>
              <a:t> Quelles sont les qualités de base d’un spécialiste des sciences (peut-être le nom du poste)?</a:t>
            </a:r>
          </a:p>
          <a:p>
            <a:pPr>
              <a:defRPr>
                <a:solidFill>
                  <a:srgbClr val="0070C0"/>
                </a:solidFill>
              </a:defRPr>
            </a:pPr>
            <a:r>
              <a:t> Quel est votre avenir? (perspectives d’emploi, ouvertures).</a:t>
            </a:r>
          </a:p>
        </p:txBody>
      </p:sp>
      <p:pic>
        <p:nvPicPr>
          <p:cNvPr id="1026" name="Picture 2"/>
          <p:cNvPicPr>
            <a:picLocks noChangeAspect="1" noChangeArrowheads="1"/>
          </p:cNvPicPr>
          <p:nvPr/>
        </p:nvPicPr>
        <p:blipFill>
          <a:blip r:embed="rId2" cstate="print"/>
          <a:srcRect/>
          <a:stretch>
            <a:fillRect/>
          </a:stretch>
        </p:blipFill>
        <p:spPr bwMode="auto">
          <a:xfrm>
            <a:off x="457200" y="4029173"/>
            <a:ext cx="2771775" cy="16478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5500"/>
            <a:ext cx="4229100" cy="3216265"/>
          </a:xfrm>
        </p:spPr>
        <p:txBody>
          <a:bodyPr/>
          <a:lstStyle/>
          <a:p>
            <a:pPr>
              <a:defRPr sz="4400"/>
            </a:pPr>
            <a:r>
              <a:t>04</a:t>
            </a:r>
          </a:p>
        </p:txBody>
      </p:sp>
      <p:sp>
        <p:nvSpPr>
          <p:cNvPr id="3" name="Rectangle 2"/>
          <p:cNvSpPr/>
          <p:nvPr/>
        </p:nvSpPr>
        <p:spPr>
          <a:xfrm>
            <a:off x="5041900" y="4838700"/>
            <a:ext cx="2921000" cy="923330"/>
          </a:xfrm>
          <a:prstGeom prst="rect">
            <a:avLst/>
          </a:prstGeom>
        </p:spPr>
        <p:txBody>
          <a:bodyPr wrap="square">
            <a:spAutoFit/>
          </a:bodyPr>
          <a:lstStyle/>
          <a:p>
            <a:pPr>
              <a:defRPr i="1"/>
            </a:pPr>
            <a:r>
              <a:t>Conclusion	</a:t>
            </a:r>
          </a:p>
          <a:p>
            <a:endParaRPr i="1"/>
          </a:p>
          <a:p>
            <a:pPr>
              <a:defRPr i="1"/>
            </a:pPr>
            <a:r>
              <a:t>Rétroaction</a:t>
            </a:r>
          </a:p>
        </p:txBody>
      </p:sp>
      <p:pic>
        <p:nvPicPr>
          <p:cNvPr id="2050" name="Picture 2"/>
          <p:cNvPicPr>
            <a:picLocks noChangeAspect="1" noChangeArrowheads="1"/>
          </p:cNvPicPr>
          <p:nvPr/>
        </p:nvPicPr>
        <p:blipFill>
          <a:blip r:embed="rId2" cstate="print"/>
          <a:srcRect/>
          <a:stretch>
            <a:fillRect/>
          </a:stretch>
        </p:blipFill>
        <p:spPr bwMode="auto">
          <a:xfrm>
            <a:off x="4686300" y="543379"/>
            <a:ext cx="3900733" cy="282212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Conclusion</a:t>
            </a:r>
            <a:r>
              <a:rPr b="0"/>
              <a:t> (10’)</a:t>
            </a:r>
          </a:p>
        </p:txBody>
      </p:sp>
      <p:sp>
        <p:nvSpPr>
          <p:cNvPr id="3" name="Content Placeholder 2"/>
          <p:cNvSpPr>
            <a:spLocks noGrp="1"/>
          </p:cNvSpPr>
          <p:nvPr>
            <p:ph idx="1"/>
          </p:nvPr>
        </p:nvSpPr>
        <p:spPr>
          <a:xfrm>
            <a:off x="1035225" y="4911365"/>
            <a:ext cx="4093348" cy="1267184"/>
          </a:xfrm>
        </p:spPr>
        <p:txBody>
          <a:bodyPr/>
          <a:lstStyle/>
          <a:p>
            <a:pPr>
              <a:defRPr>
                <a:solidFill>
                  <a:schemeClr val="tx1">
                    <a:lumMod val="65000"/>
                    <a:lumOff val="35000"/>
                  </a:schemeClr>
                </a:solidFill>
              </a:defRPr>
            </a:pPr>
            <a:r>
              <a:rPr sz="1600"/>
              <a:t>Pour conclure, il est important que les étudiants aient le temps de discuter avec le ou les orateurs de leurs remarques et commentaires.</a:t>
            </a:r>
          </a:p>
          <a:p>
            <a:endParaRPr sz="1600"/>
          </a:p>
          <a:p>
            <a:endParaRPr sz="1600"/>
          </a:p>
          <a:p>
            <a:endParaRPr sz="1600"/>
          </a:p>
          <a:p>
            <a:endParaRPr sz="1600"/>
          </a:p>
        </p:txBody>
      </p:sp>
      <p:sp>
        <p:nvSpPr>
          <p:cNvPr id="4" name="Content Placeholder 3"/>
          <p:cNvSpPr>
            <a:spLocks noGrp="1"/>
          </p:cNvSpPr>
          <p:nvPr>
            <p:ph idx="10"/>
          </p:nvPr>
        </p:nvSpPr>
        <p:spPr>
          <a:xfrm>
            <a:off x="5854700" y="685800"/>
            <a:ext cx="2832100" cy="5721350"/>
          </a:xfrm>
        </p:spPr>
        <p:txBody>
          <a:bodyPr/>
          <a:lstStyle/>
          <a:p>
            <a:pPr>
              <a:defRPr>
                <a:solidFill>
                  <a:srgbClr val="0070C0"/>
                </a:solidFill>
              </a:defRPr>
            </a:pPr>
            <a:r>
              <a:t>On peut demander aux étudiants ce qui leur vient à l’esprit lorsqu’ils pensent à un scientifique maintenant qu’ils ont rencontré le ou les orateurs.</a:t>
            </a:r>
          </a:p>
          <a:p>
            <a:pPr>
              <a:defRPr>
                <a:solidFill>
                  <a:srgbClr val="0070C0"/>
                </a:solidFill>
              </a:defRPr>
            </a:pPr>
            <a:r>
              <a:t>On peut également leur demander s’ils ont des idées sur le travail qu’ils aimeraient faire plus tard et si l’activité a suscité leur curiosité au sujet des carrières en sciences.</a:t>
            </a:r>
          </a:p>
          <a:p>
            <a:pPr>
              <a:defRPr>
                <a:solidFill>
                  <a:srgbClr val="0070C0"/>
                </a:solidFill>
              </a:defRPr>
            </a:pPr>
            <a:r>
              <a:t>Une discussion plénière à la fin de l’activité, rassemblant l’enseignant et les élèves, peut aider à apporter plus de profondeur à ce qu’ils ont entendu pendant l’activité.</a:t>
            </a:r>
          </a:p>
          <a:p>
            <a:pPr>
              <a:defRPr>
                <a:solidFill>
                  <a:srgbClr val="0070C0"/>
                </a:solidFill>
              </a:defRPr>
            </a:pPr>
            <a:r>
              <a:t>Les étudiants doivent partir avec le sentiment qu’ils sont capables de choisir certains chemins dans STEAM, que c’est une possibilité pour eux aussi.</a:t>
            </a:r>
          </a:p>
          <a:p>
            <a:endParaRPr/>
          </a:p>
          <a:p>
            <a:endParaRPr/>
          </a:p>
        </p:txBody>
      </p:sp>
      <p:pic>
        <p:nvPicPr>
          <p:cNvPr id="41986" name="Picture 2"/>
          <p:cNvPicPr>
            <a:picLocks noChangeAspect="1" noChangeArrowheads="1"/>
          </p:cNvPicPr>
          <p:nvPr/>
        </p:nvPicPr>
        <p:blipFill>
          <a:blip r:embed="rId2" cstate="print"/>
          <a:srcRect/>
          <a:stretch>
            <a:fillRect/>
          </a:stretch>
        </p:blipFill>
        <p:spPr bwMode="auto">
          <a:xfrm>
            <a:off x="1035224" y="1461156"/>
            <a:ext cx="4093349" cy="253229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Retour d’information </a:t>
            </a:r>
            <a:r>
              <a:rPr b="0"/>
              <a:t>(5’)</a:t>
            </a:r>
          </a:p>
        </p:txBody>
      </p:sp>
      <p:sp>
        <p:nvSpPr>
          <p:cNvPr id="3" name="Content Placeholder 2"/>
          <p:cNvSpPr>
            <a:spLocks noGrp="1"/>
          </p:cNvSpPr>
          <p:nvPr>
            <p:ph idx="1"/>
          </p:nvPr>
        </p:nvSpPr>
        <p:spPr>
          <a:xfrm>
            <a:off x="5562600" y="685800"/>
            <a:ext cx="2477448" cy="2209800"/>
          </a:xfrm>
        </p:spPr>
        <p:txBody>
          <a:bodyPr/>
          <a:lstStyle/>
          <a:p>
            <a:pPr>
              <a:defRPr>
                <a:solidFill>
                  <a:srgbClr val="0070C0"/>
                </a:solidFill>
              </a:defRPr>
            </a:pPr>
            <a:r>
              <a:t>Une rétroaction écrite gratuite sera recueillie sur de petits morceaux de papier au fur et à mesure qu’ils quittent la classe. Ils seront lus au hasard par les élèves de la prochaine classe. </a:t>
            </a:r>
          </a:p>
          <a:p>
            <a:endParaRPr/>
          </a:p>
          <a:p>
            <a:r>
              <a:t> </a:t>
            </a:r>
          </a:p>
        </p:txBody>
      </p:sp>
      <p:pic>
        <p:nvPicPr>
          <p:cNvPr id="40962" name="Picture 2"/>
          <p:cNvPicPr>
            <a:picLocks noChangeAspect="1" noChangeArrowheads="1"/>
          </p:cNvPicPr>
          <p:nvPr/>
        </p:nvPicPr>
        <p:blipFill>
          <a:blip r:embed="rId2" cstate="print"/>
          <a:srcRect/>
          <a:stretch>
            <a:fillRect/>
          </a:stretch>
        </p:blipFill>
        <p:spPr bwMode="auto">
          <a:xfrm>
            <a:off x="1047262" y="2717800"/>
            <a:ext cx="3613638" cy="3225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4581"/>
            <a:ext cx="6405898" cy="2543773"/>
          </a:xfrm>
        </p:spPr>
        <p:txBody>
          <a:bodyPr/>
          <a:lstStyle/>
          <a:p>
            <a:r>
              <a:rPr dirty="0"/>
              <a:t>Clause de non-</a:t>
            </a:r>
            <a:r>
              <a:rPr dirty="0" err="1"/>
              <a:t>responsabilité</a:t>
            </a:r>
            <a:r>
              <a:rPr dirty="0"/>
              <a:t> sur les publications</a:t>
            </a:r>
          </a:p>
        </p:txBody>
      </p:sp>
      <p:sp>
        <p:nvSpPr>
          <p:cNvPr id="3" name="Rectangle 2"/>
          <p:cNvSpPr/>
          <p:nvPr/>
        </p:nvSpPr>
        <p:spPr>
          <a:xfrm>
            <a:off x="457200" y="905049"/>
            <a:ext cx="4576713" cy="1754326"/>
          </a:xfrm>
          <a:prstGeom prst="rect">
            <a:avLst/>
          </a:prstGeom>
        </p:spPr>
        <p:txBody>
          <a:bodyPr wrap="square">
            <a:spAutoFit/>
          </a:bodyPr>
          <a:lstStyle/>
          <a:p>
            <a:r>
              <a:t>Ce projet a été financé avec le soutien de la Commission européenne. Cette publication ne reflète que l’opinion de l’auteur, et la Commission ne peut être tenue responsable de toute utilisation qui pourrait être faite des informations qui y figurent.</a:t>
            </a:r>
          </a:p>
        </p:txBody>
      </p:sp>
      <p:pic>
        <p:nvPicPr>
          <p:cNvPr id="7" name="Picture 6">
            <a:extLst>
              <a:ext uri="{FF2B5EF4-FFF2-40B4-BE49-F238E27FC236}">
                <a16:creationId xmlns:a16="http://schemas.microsoft.com/office/drawing/2014/main" id="{65135F6C-6D58-09A0-F40B-B33F4A642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351" y="5518354"/>
            <a:ext cx="3344449" cy="7201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Table des matières</a:t>
            </a:r>
          </a:p>
        </p:txBody>
      </p:sp>
      <p:sp>
        <p:nvSpPr>
          <p:cNvPr id="3" name="Text Placeholder 2"/>
          <p:cNvSpPr>
            <a:spLocks noGrp="1"/>
          </p:cNvSpPr>
          <p:nvPr>
            <p:ph type="body" sz="quarter" idx="10"/>
          </p:nvPr>
        </p:nvSpPr>
        <p:spPr/>
        <p:txBody>
          <a:bodyPr/>
          <a:lstStyle/>
          <a:p>
            <a:r>
              <a:t>01</a:t>
            </a:r>
          </a:p>
        </p:txBody>
      </p:sp>
      <p:sp>
        <p:nvSpPr>
          <p:cNvPr id="9" name="Text Placeholder 8"/>
          <p:cNvSpPr>
            <a:spLocks noGrp="1"/>
          </p:cNvSpPr>
          <p:nvPr>
            <p:ph type="body" sz="quarter" idx="12"/>
          </p:nvPr>
        </p:nvSpPr>
        <p:spPr/>
        <p:txBody>
          <a:bodyPr/>
          <a:lstStyle/>
          <a:p>
            <a:r>
              <a:t>02</a:t>
            </a:r>
          </a:p>
        </p:txBody>
      </p:sp>
      <p:sp>
        <p:nvSpPr>
          <p:cNvPr id="10" name="Text Placeholder 9"/>
          <p:cNvSpPr>
            <a:spLocks noGrp="1"/>
          </p:cNvSpPr>
          <p:nvPr>
            <p:ph type="body" sz="quarter" idx="13"/>
          </p:nvPr>
        </p:nvSpPr>
        <p:spPr/>
        <p:txBody>
          <a:bodyPr/>
          <a:lstStyle/>
          <a:p>
            <a:r>
              <a:t>03</a:t>
            </a:r>
          </a:p>
        </p:txBody>
      </p:sp>
      <p:sp>
        <p:nvSpPr>
          <p:cNvPr id="11" name="Text Placeholder 10"/>
          <p:cNvSpPr>
            <a:spLocks noGrp="1"/>
          </p:cNvSpPr>
          <p:nvPr>
            <p:ph type="body" sz="quarter" idx="14"/>
          </p:nvPr>
        </p:nvSpPr>
        <p:spPr/>
        <p:txBody>
          <a:bodyPr/>
          <a:lstStyle/>
          <a:p>
            <a:r>
              <a:t>04</a:t>
            </a:r>
          </a:p>
        </p:txBody>
      </p:sp>
      <p:sp>
        <p:nvSpPr>
          <p:cNvPr id="72" name="Text Placeholder 71"/>
          <p:cNvSpPr>
            <a:spLocks noGrp="1"/>
          </p:cNvSpPr>
          <p:nvPr>
            <p:ph type="body" sz="quarter" idx="21"/>
          </p:nvPr>
        </p:nvSpPr>
        <p:spPr/>
        <p:txBody>
          <a:bodyPr/>
          <a:lstStyle/>
          <a:p>
            <a:r>
              <a:t>Page 2</a:t>
            </a:r>
          </a:p>
        </p:txBody>
      </p:sp>
      <p:sp>
        <p:nvSpPr>
          <p:cNvPr id="95" name="Text Placeholder 94"/>
          <p:cNvSpPr>
            <a:spLocks noGrp="1"/>
          </p:cNvSpPr>
          <p:nvPr>
            <p:ph type="body" sz="quarter" idx="22"/>
          </p:nvPr>
        </p:nvSpPr>
        <p:spPr/>
        <p:txBody>
          <a:bodyPr/>
          <a:lstStyle/>
          <a:p>
            <a:r>
              <a:t>Page 7</a:t>
            </a:r>
          </a:p>
        </p:txBody>
      </p:sp>
      <p:sp>
        <p:nvSpPr>
          <p:cNvPr id="96" name="Text Placeholder 95"/>
          <p:cNvSpPr>
            <a:spLocks noGrp="1"/>
          </p:cNvSpPr>
          <p:nvPr>
            <p:ph type="body" sz="quarter" idx="23"/>
          </p:nvPr>
        </p:nvSpPr>
        <p:spPr/>
        <p:txBody>
          <a:bodyPr/>
          <a:lstStyle/>
          <a:p>
            <a:r>
              <a:t>Page 10</a:t>
            </a:r>
          </a:p>
        </p:txBody>
      </p:sp>
      <p:sp>
        <p:nvSpPr>
          <p:cNvPr id="97" name="Text Placeholder 96"/>
          <p:cNvSpPr>
            <a:spLocks noGrp="1"/>
          </p:cNvSpPr>
          <p:nvPr>
            <p:ph type="body" sz="quarter" idx="24"/>
          </p:nvPr>
        </p:nvSpPr>
        <p:spPr/>
        <p:txBody>
          <a:bodyPr/>
          <a:lstStyle/>
          <a:p>
            <a:r>
              <a:t>Page 15</a:t>
            </a:r>
          </a:p>
        </p:txBody>
      </p:sp>
      <p:graphicFrame>
        <p:nvGraphicFramePr>
          <p:cNvPr id="5" name="Table 4"/>
          <p:cNvGraphicFramePr>
            <a:graphicFrameLocks noGrp="1"/>
          </p:cNvGraphicFramePr>
          <p:nvPr>
            <p:extLst>
              <p:ext uri="{D42A27DB-BD31-4B8C-83A1-F6EECF244321}">
                <p14:modId xmlns:p14="http://schemas.microsoft.com/office/powerpoint/2010/main" val="48208934"/>
              </p:ext>
            </p:extLst>
          </p:nvPr>
        </p:nvGraphicFramePr>
        <p:xfrm>
          <a:off x="457200" y="3429000"/>
          <a:ext cx="1497013" cy="45720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val="20000"/>
                    </a:ext>
                  </a:extLst>
                </a:gridCol>
              </a:tblGrid>
              <a:tr h="0">
                <a:tc>
                  <a:txBody>
                    <a:bodyPr/>
                    <a:lstStyle/>
                    <a:p>
                      <a:pPr>
                        <a:defRPr b="1" i="1" kern="100">
                          <a:solidFill>
                            <a:schemeClr val="tx1">
                              <a:lumMod val="65000"/>
                              <a:lumOff val="35000"/>
                            </a:schemeClr>
                          </a:solidFill>
                          <a:latin typeface="Corbel" panose="020B0503020204020204" pitchFamily="34" charset="0"/>
                        </a:defRPr>
                      </a:pPr>
                      <a:r>
                        <a:t>Introduction</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65408121"/>
              </p:ext>
            </p:extLst>
          </p:nvPr>
        </p:nvGraphicFramePr>
        <p:xfrm>
          <a:off x="2142239" y="3429000"/>
          <a:ext cx="1497013" cy="128016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val="20000"/>
                    </a:ext>
                  </a:extLst>
                </a:gridCol>
              </a:tblGrid>
              <a:tr h="0">
                <a:tc>
                  <a:txBody>
                    <a:bodyPr/>
                    <a:lstStyle/>
                    <a:p>
                      <a:pPr>
                        <a:defRPr b="1" i="1" kern="100">
                          <a:solidFill>
                            <a:schemeClr val="tx1">
                              <a:lumMod val="65000"/>
                              <a:lumOff val="35000"/>
                            </a:schemeClr>
                          </a:solidFill>
                          <a:latin typeface="Corbel" panose="020B0503020204020204" pitchFamily="34" charset="0"/>
                        </a:defRPr>
                      </a:pPr>
                      <a:r>
                        <a:t>Activités de la classe de modèle de préréunion</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857700618"/>
              </p:ext>
            </p:extLst>
          </p:nvPr>
        </p:nvGraphicFramePr>
        <p:xfrm>
          <a:off x="3829050" y="3429000"/>
          <a:ext cx="1497013" cy="155448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val="20000"/>
                    </a:ext>
                  </a:extLst>
                </a:gridCol>
              </a:tblGrid>
              <a:tr h="0">
                <a:tc>
                  <a:txBody>
                    <a:bodyPr/>
                    <a:lstStyle/>
                    <a:p>
                      <a:pPr marL="0" algn="l" defTabSz="914400" rtl="0" eaLnBrk="1" latinLnBrk="0" hangingPunct="1">
                        <a:defRPr b="1" i="1" kern="100">
                          <a:solidFill>
                            <a:schemeClr val="tx1">
                              <a:lumMod val="65000"/>
                              <a:lumOff val="35000"/>
                            </a:schemeClr>
                          </a:solidFill>
                          <a:latin typeface="Corbel" panose="020B0503020204020204" pitchFamily="34" charset="0"/>
                        </a:defRPr>
                      </a:pPr>
                      <a:r>
                        <a:t>Tout en rencontrant les activités de la classe de modèle</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00218414"/>
              </p:ext>
            </p:extLst>
          </p:nvPr>
        </p:nvGraphicFramePr>
        <p:xfrm>
          <a:off x="5511951" y="3429000"/>
          <a:ext cx="1497013" cy="128016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val="20000"/>
                    </a:ext>
                  </a:extLst>
                </a:gridCol>
              </a:tblGrid>
              <a:tr h="0">
                <a:tc>
                  <a:txBody>
                    <a:bodyPr/>
                    <a:lstStyle/>
                    <a:p>
                      <a:pPr>
                        <a:defRPr b="1" i="1" kern="100">
                          <a:solidFill>
                            <a:schemeClr val="tx1">
                              <a:lumMod val="65000"/>
                              <a:lumOff val="35000"/>
                            </a:schemeClr>
                          </a:solidFill>
                          <a:latin typeface="Corbel" panose="020B0503020204020204" pitchFamily="34" charset="0"/>
                        </a:defRPr>
                      </a:pPr>
                      <a:r>
                        <a:t>Activités de la classe de modèle après réunion</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1983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0"/>
            <a:ext cx="4229100" cy="1695849"/>
          </a:xfrm>
        </p:spPr>
        <p:txBody>
          <a:bodyPr/>
          <a:lstStyle/>
          <a:p>
            <a:r>
              <a:t>01Introduction</a:t>
            </a:r>
            <a:endParaRPr sz="1400"/>
          </a:p>
        </p:txBody>
      </p:sp>
      <p:sp>
        <p:nvSpPr>
          <p:cNvPr id="3" name="Rectangle 2"/>
          <p:cNvSpPr/>
          <p:nvPr/>
        </p:nvSpPr>
        <p:spPr>
          <a:xfrm>
            <a:off x="4686300" y="4051300"/>
            <a:ext cx="4216400" cy="1200329"/>
          </a:xfrm>
          <a:prstGeom prst="rect">
            <a:avLst/>
          </a:prstGeom>
        </p:spPr>
        <p:txBody>
          <a:bodyPr wrap="square">
            <a:spAutoFit/>
          </a:bodyPr>
          <a:lstStyle/>
          <a:p>
            <a:pPr>
              <a:defRPr i="1"/>
            </a:pPr>
            <a:r>
              <a:t>Contexte: le projet E-SOC 	</a:t>
            </a:r>
          </a:p>
          <a:p>
            <a:pPr>
              <a:defRPr i="1"/>
            </a:pPr>
            <a:r>
              <a:t>Comment introduire des modèles de rôle STEAM</a:t>
            </a:r>
          </a:p>
          <a:p>
            <a:endParaRPr i="1"/>
          </a:p>
          <a:p>
            <a:pPr>
              <a:defRPr i="1"/>
            </a:pPr>
            <a:r>
              <a:t>Objectif des lignes directrices	</a:t>
            </a:r>
          </a:p>
        </p:txBody>
      </p:sp>
      <p:pic>
        <p:nvPicPr>
          <p:cNvPr id="39937" name="Picture 1"/>
          <p:cNvPicPr>
            <a:picLocks noChangeAspect="1" noChangeArrowheads="1"/>
          </p:cNvPicPr>
          <p:nvPr/>
        </p:nvPicPr>
        <p:blipFill>
          <a:blip r:embed="rId2" cstate="print"/>
          <a:srcRect/>
          <a:stretch>
            <a:fillRect/>
          </a:stretch>
        </p:blipFill>
        <p:spPr bwMode="auto">
          <a:xfrm>
            <a:off x="5130800" y="457200"/>
            <a:ext cx="3533775" cy="2540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Introduction</a:t>
            </a:r>
          </a:p>
        </p:txBody>
      </p:sp>
      <p:sp>
        <p:nvSpPr>
          <p:cNvPr id="4" name="Content Placeholder 3"/>
          <p:cNvSpPr>
            <a:spLocks noGrp="1"/>
          </p:cNvSpPr>
          <p:nvPr>
            <p:ph idx="1"/>
          </p:nvPr>
        </p:nvSpPr>
        <p:spPr>
          <a:xfrm>
            <a:off x="2716966" y="581930"/>
            <a:ext cx="3182052" cy="5974307"/>
          </a:xfrm>
        </p:spPr>
        <p:txBody>
          <a:bodyPr/>
          <a:lstStyle/>
          <a:p>
            <a:pPr>
              <a:buNone/>
              <a:defRPr sz="2000" b="1">
                <a:solidFill>
                  <a:srgbClr val="0070C0"/>
                </a:solidFill>
              </a:defRPr>
            </a:pPr>
            <a:r>
              <a:rPr dirty="0" err="1"/>
              <a:t>Projet</a:t>
            </a:r>
            <a:r>
              <a:rPr dirty="0"/>
              <a:t> e-SOC </a:t>
            </a:r>
          </a:p>
          <a:p>
            <a:pPr>
              <a:defRPr>
                <a:solidFill>
                  <a:srgbClr val="0070C0"/>
                </a:solidFill>
              </a:defRPr>
            </a:pPr>
            <a:r>
              <a:rPr dirty="0" err="1"/>
              <a:t>est</a:t>
            </a:r>
            <a:r>
              <a:rPr dirty="0"/>
              <a:t> un </a:t>
            </a:r>
            <a:r>
              <a:rPr dirty="0" err="1"/>
              <a:t>projet</a:t>
            </a:r>
            <a:r>
              <a:rPr dirty="0"/>
              <a:t> </a:t>
            </a:r>
            <a:r>
              <a:rPr dirty="0" err="1"/>
              <a:t>européen</a:t>
            </a:r>
            <a:r>
              <a:rPr dirty="0"/>
              <a:t> </a:t>
            </a:r>
            <a:r>
              <a:rPr dirty="0" err="1"/>
              <a:t>fondé</a:t>
            </a:r>
            <a:r>
              <a:rPr dirty="0"/>
              <a:t> dans le cadre du </a:t>
            </a:r>
            <a:r>
              <a:rPr dirty="0" err="1"/>
              <a:t>programme</a:t>
            </a:r>
            <a:r>
              <a:rPr dirty="0"/>
              <a:t> Erasmus + KA2. Il vise </a:t>
            </a:r>
            <a:r>
              <a:rPr dirty="0" err="1"/>
              <a:t>à</a:t>
            </a:r>
            <a:r>
              <a:rPr dirty="0"/>
              <a:t> </a:t>
            </a:r>
            <a:r>
              <a:rPr dirty="0" err="1"/>
              <a:t>s’attaquer</a:t>
            </a:r>
            <a:r>
              <a:rPr dirty="0"/>
              <a:t> </a:t>
            </a:r>
            <a:r>
              <a:rPr dirty="0" err="1"/>
              <a:t>à</a:t>
            </a:r>
            <a:r>
              <a:rPr dirty="0"/>
              <a:t> la </a:t>
            </a:r>
            <a:r>
              <a:rPr dirty="0" err="1"/>
              <a:t>faible</a:t>
            </a:r>
            <a:r>
              <a:rPr dirty="0"/>
              <a:t> </a:t>
            </a:r>
            <a:r>
              <a:rPr dirty="0" err="1"/>
              <a:t>représentation</a:t>
            </a:r>
            <a:r>
              <a:rPr dirty="0"/>
              <a:t> des filles dans </a:t>
            </a:r>
            <a:r>
              <a:rPr dirty="0" err="1"/>
              <a:t>l’éducation</a:t>
            </a:r>
            <a:r>
              <a:rPr dirty="0"/>
              <a:t> STEAM (Sciences, </a:t>
            </a:r>
            <a:r>
              <a:rPr dirty="0" err="1"/>
              <a:t>Technologie</a:t>
            </a:r>
            <a:r>
              <a:rPr dirty="0"/>
              <a:t>, </a:t>
            </a:r>
            <a:r>
              <a:rPr dirty="0" err="1"/>
              <a:t>Ingénierie</a:t>
            </a:r>
            <a:r>
              <a:rPr dirty="0"/>
              <a:t> et </a:t>
            </a:r>
            <a:r>
              <a:rPr dirty="0" err="1"/>
              <a:t>Mathématiques</a:t>
            </a:r>
            <a:r>
              <a:rPr dirty="0"/>
              <a:t>) et par la suite des femmes dans les </a:t>
            </a:r>
            <a:r>
              <a:rPr dirty="0" err="1"/>
              <a:t>carrières</a:t>
            </a:r>
            <a:r>
              <a:rPr dirty="0"/>
              <a:t> de STEAM, </a:t>
            </a:r>
            <a:r>
              <a:rPr dirty="0" err="1"/>
              <a:t>considérant</a:t>
            </a:r>
            <a:r>
              <a:rPr dirty="0"/>
              <a:t> que </a:t>
            </a:r>
            <a:r>
              <a:rPr dirty="0" err="1"/>
              <a:t>l’une</a:t>
            </a:r>
            <a:r>
              <a:rPr dirty="0"/>
              <a:t> des raisons pour </a:t>
            </a:r>
            <a:r>
              <a:rPr dirty="0" err="1"/>
              <a:t>lesquelles</a:t>
            </a:r>
            <a:r>
              <a:rPr dirty="0"/>
              <a:t> les disciplines STEAM ne </a:t>
            </a:r>
            <a:r>
              <a:rPr dirty="0" err="1"/>
              <a:t>sont</a:t>
            </a:r>
            <a:r>
              <a:rPr dirty="0"/>
              <a:t> pas </a:t>
            </a:r>
            <a:r>
              <a:rPr dirty="0" err="1"/>
              <a:t>attrayantes</a:t>
            </a:r>
            <a:r>
              <a:rPr dirty="0"/>
              <a:t> pour les filles </a:t>
            </a:r>
            <a:r>
              <a:rPr dirty="0" err="1"/>
              <a:t>est</a:t>
            </a:r>
            <a:r>
              <a:rPr dirty="0"/>
              <a:t> les </a:t>
            </a:r>
            <a:r>
              <a:rPr dirty="0" err="1"/>
              <a:t>stéréotypes</a:t>
            </a:r>
            <a:r>
              <a:rPr dirty="0"/>
              <a:t> </a:t>
            </a:r>
            <a:r>
              <a:rPr dirty="0" err="1"/>
              <a:t>persistants</a:t>
            </a:r>
            <a:r>
              <a:rPr dirty="0"/>
              <a:t>. De plus, les </a:t>
            </a:r>
            <a:r>
              <a:rPr dirty="0" err="1"/>
              <a:t>enseignants</a:t>
            </a:r>
            <a:r>
              <a:rPr dirty="0"/>
              <a:t> ne </a:t>
            </a:r>
            <a:r>
              <a:rPr dirty="0" err="1"/>
              <a:t>sont</a:t>
            </a:r>
            <a:r>
              <a:rPr dirty="0"/>
              <a:t> pas </a:t>
            </a:r>
            <a:r>
              <a:rPr dirty="0" err="1"/>
              <a:t>toujours</a:t>
            </a:r>
            <a:r>
              <a:rPr dirty="0"/>
              <a:t> </a:t>
            </a:r>
            <a:r>
              <a:rPr dirty="0" err="1"/>
              <a:t>équipés</a:t>
            </a:r>
            <a:r>
              <a:rPr dirty="0"/>
              <a:t> pour </a:t>
            </a:r>
            <a:r>
              <a:rPr dirty="0" err="1"/>
              <a:t>gérer</a:t>
            </a:r>
            <a:r>
              <a:rPr dirty="0"/>
              <a:t> la </a:t>
            </a:r>
            <a:r>
              <a:rPr dirty="0" err="1"/>
              <a:t>diversité</a:t>
            </a:r>
            <a:r>
              <a:rPr dirty="0"/>
              <a:t> des genres dans </a:t>
            </a:r>
            <a:r>
              <a:rPr dirty="0" err="1"/>
              <a:t>leurs</a:t>
            </a:r>
            <a:r>
              <a:rPr dirty="0"/>
              <a:t> salles de </a:t>
            </a:r>
            <a:r>
              <a:rPr dirty="0" err="1"/>
              <a:t>classe</a:t>
            </a:r>
            <a:r>
              <a:rPr dirty="0"/>
              <a:t>. Le matériel </a:t>
            </a:r>
            <a:r>
              <a:rPr dirty="0" err="1"/>
              <a:t>éducatif</a:t>
            </a:r>
            <a:r>
              <a:rPr dirty="0"/>
              <a:t> manque </a:t>
            </a:r>
            <a:r>
              <a:rPr dirty="0" err="1"/>
              <a:t>également</a:t>
            </a:r>
            <a:r>
              <a:rPr dirty="0"/>
              <a:t> de </a:t>
            </a:r>
            <a:r>
              <a:rPr dirty="0" err="1"/>
              <a:t>personnages</a:t>
            </a:r>
            <a:r>
              <a:rPr dirty="0"/>
              <a:t> </a:t>
            </a:r>
            <a:r>
              <a:rPr dirty="0" err="1"/>
              <a:t>féminins</a:t>
            </a:r>
            <a:r>
              <a:rPr dirty="0"/>
              <a:t>, de </a:t>
            </a:r>
            <a:r>
              <a:rPr dirty="0" err="1"/>
              <a:t>modèles</a:t>
            </a:r>
            <a:r>
              <a:rPr dirty="0"/>
              <a:t> </a:t>
            </a:r>
            <a:r>
              <a:rPr dirty="0" err="1"/>
              <a:t>susceptibles</a:t>
            </a:r>
            <a:r>
              <a:rPr dirty="0"/>
              <a:t> de </a:t>
            </a:r>
            <a:r>
              <a:rPr dirty="0" err="1"/>
              <a:t>susciter</a:t>
            </a:r>
            <a:r>
              <a:rPr dirty="0"/>
              <a:t> </a:t>
            </a:r>
            <a:r>
              <a:rPr dirty="0" err="1"/>
              <a:t>l’intérêt</a:t>
            </a:r>
            <a:r>
              <a:rPr dirty="0"/>
              <a:t> des </a:t>
            </a:r>
            <a:r>
              <a:rPr dirty="0" err="1"/>
              <a:t>jeunes</a:t>
            </a:r>
            <a:r>
              <a:rPr dirty="0"/>
              <a:t> filles pour </a:t>
            </a:r>
            <a:r>
              <a:rPr dirty="0" err="1"/>
              <a:t>ces</a:t>
            </a:r>
            <a:r>
              <a:rPr dirty="0"/>
              <a:t> </a:t>
            </a:r>
            <a:r>
              <a:rPr dirty="0" err="1"/>
              <a:t>sujets</a:t>
            </a:r>
            <a:r>
              <a:rPr dirty="0"/>
              <a:t> </a:t>
            </a:r>
            <a:r>
              <a:rPr dirty="0" err="1"/>
              <a:t>dès</a:t>
            </a:r>
            <a:r>
              <a:rPr dirty="0"/>
              <a:t> </a:t>
            </a:r>
            <a:r>
              <a:rPr dirty="0" err="1"/>
              <a:t>leur</a:t>
            </a:r>
            <a:r>
              <a:rPr dirty="0"/>
              <a:t> plus </a:t>
            </a:r>
            <a:r>
              <a:rPr dirty="0" err="1"/>
              <a:t>jeune</a:t>
            </a:r>
            <a:r>
              <a:rPr dirty="0"/>
              <a:t> </a:t>
            </a:r>
            <a:r>
              <a:rPr dirty="0" err="1"/>
              <a:t>âge</a:t>
            </a:r>
            <a:r>
              <a:rPr dirty="0"/>
              <a:t>,</a:t>
            </a:r>
          </a:p>
          <a:p>
            <a:endParaRPr dirty="0"/>
          </a:p>
        </p:txBody>
      </p:sp>
      <p:sp>
        <p:nvSpPr>
          <p:cNvPr id="5" name="Content Placeholder 4"/>
          <p:cNvSpPr>
            <a:spLocks noGrp="1"/>
          </p:cNvSpPr>
          <p:nvPr>
            <p:ph idx="10"/>
          </p:nvPr>
        </p:nvSpPr>
        <p:spPr>
          <a:xfrm>
            <a:off x="6114197" y="685800"/>
            <a:ext cx="2572603" cy="5492750"/>
          </a:xfrm>
        </p:spPr>
        <p:txBody>
          <a:bodyPr/>
          <a:lstStyle/>
          <a:p>
            <a:pPr>
              <a:defRPr>
                <a:solidFill>
                  <a:srgbClr val="0070C0"/>
                </a:solidFill>
              </a:defRPr>
            </a:pPr>
            <a:r>
              <a:t>intérêt pour les disciplines STEAM chez les filles. Le projet E-SOC met l’accent sur la création d’une plateforme d’apprentissage en ligne où des matériels éducatifs et de sensibilisation peuvent être téléchargés pour être utilisés par les enseignants du secondaire (élèves âgés de 12 à 18 ans), ce qui permettra d’augmenter le nombre de filles qui choisissent l’éducation STEAM et de planifier des carrières STEAM.</a:t>
            </a:r>
          </a:p>
          <a:p>
            <a:endParaRPr/>
          </a:p>
          <a:p>
            <a:endParaRPr/>
          </a:p>
          <a:p>
            <a:pPr lvl="3"/>
            <a:endParaRPr/>
          </a:p>
        </p:txBody>
      </p:sp>
      <p:graphicFrame>
        <p:nvGraphicFramePr>
          <p:cNvPr id="6" name="Table 5"/>
          <p:cNvGraphicFramePr>
            <a:graphicFrameLocks noGrp="1"/>
          </p:cNvGraphicFramePr>
          <p:nvPr>
            <p:extLst>
              <p:ext uri="{D42A27DB-BD31-4B8C-83A1-F6EECF244321}">
                <p14:modId xmlns:p14="http://schemas.microsoft.com/office/powerpoint/2010/main" val="982087397"/>
              </p:ext>
            </p:extLst>
          </p:nvPr>
        </p:nvGraphicFramePr>
        <p:xfrm>
          <a:off x="6782937" y="4053385"/>
          <a:ext cx="1912838" cy="381000"/>
        </p:xfrm>
        <a:graphic>
          <a:graphicData uri="http://schemas.openxmlformats.org/drawingml/2006/table">
            <a:tbl>
              <a:tblPr>
                <a:tableStyleId>{5C22544A-7EE6-4342-B048-85BDC9FD1C3A}</a:tableStyleId>
              </a:tblPr>
              <a:tblGrid>
                <a:gridCol w="1912838">
                  <a:extLst>
                    <a:ext uri="{9D8B030D-6E8A-4147-A177-3AD203B41FA5}">
                      <a16:colId xmlns:a16="http://schemas.microsoft.com/office/drawing/2014/main" val="20000"/>
                    </a:ext>
                  </a:extLst>
                </a:gridCol>
              </a:tblGrid>
              <a:tr h="0">
                <a:tc>
                  <a:txBody>
                    <a:bodyPr/>
                    <a:lstStyle/>
                    <a:p>
                      <a:endParaRPr sz="1300" i="1" kern="100" baseline="0">
                        <a:solidFill>
                          <a:schemeClr val="accent1"/>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9281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3182052" cy="3074671"/>
          </a:xfrm>
        </p:spPr>
        <p:txBody>
          <a:bodyPr/>
          <a:lstStyle/>
          <a:p>
            <a:r>
              <a:t>Introduction </a:t>
            </a:r>
            <a:endParaRPr>
              <a:solidFill>
                <a:srgbClr val="0070C0"/>
              </a:solidFill>
            </a:endParaRPr>
          </a:p>
        </p:txBody>
      </p:sp>
      <p:sp>
        <p:nvSpPr>
          <p:cNvPr id="8" name="Content Placeholder 7"/>
          <p:cNvSpPr>
            <a:spLocks noGrp="1"/>
          </p:cNvSpPr>
          <p:nvPr>
            <p:ph idx="1"/>
          </p:nvPr>
        </p:nvSpPr>
        <p:spPr>
          <a:xfrm>
            <a:off x="3827585" y="2274571"/>
            <a:ext cx="2321755" cy="3903980"/>
          </a:xfrm>
        </p:spPr>
        <p:txBody>
          <a:bodyPr/>
          <a:lstStyle/>
          <a:p>
            <a:pPr lvl="3"/>
            <a:r>
              <a:rPr b="1"/>
              <a:t>Pour préparer la classe à un modèle de rôle, les enseignants suivront les étapes suivantes:</a:t>
            </a:r>
            <a:r>
              <a:t> </a:t>
            </a:r>
          </a:p>
          <a:p>
            <a:pPr lvl="3">
              <a:defRPr sz="1600"/>
            </a:pPr>
            <a:r>
              <a:t>Les activités de préréunion; </a:t>
            </a:r>
          </a:p>
          <a:p>
            <a:pPr lvl="3">
              <a:defRPr sz="1600"/>
            </a:pPr>
            <a:r>
              <a:t>Les activités de réunion; </a:t>
            </a:r>
          </a:p>
          <a:p>
            <a:pPr lvl="3">
              <a:defRPr sz="1600"/>
            </a:pPr>
            <a:r>
              <a:t> Activités après-réunion.</a:t>
            </a:r>
          </a:p>
          <a:p>
            <a:pPr lvl="3"/>
            <a:endParaRPr/>
          </a:p>
        </p:txBody>
      </p:sp>
      <p:sp>
        <p:nvSpPr>
          <p:cNvPr id="9" name="Content Placeholder 8"/>
          <p:cNvSpPr>
            <a:spLocks noGrp="1"/>
          </p:cNvSpPr>
          <p:nvPr>
            <p:ph idx="10"/>
          </p:nvPr>
        </p:nvSpPr>
        <p:spPr>
          <a:xfrm>
            <a:off x="6353908" y="2274571"/>
            <a:ext cx="2332892" cy="3903979"/>
          </a:xfrm>
        </p:spPr>
        <p:txBody>
          <a:bodyPr/>
          <a:lstStyle/>
          <a:p>
            <a:r>
              <a:t> </a:t>
            </a:r>
            <a:r>
              <a:rPr sz="1600">
                <a:solidFill>
                  <a:srgbClr val="0070C0"/>
                </a:solidFill>
              </a:rPr>
              <a:t>Dans les salles de classe collaboratives, les enseignants partagent l’autorité avec les élèves de manière très spécifique. </a:t>
            </a:r>
            <a:r>
              <a:rPr>
                <a:solidFill>
                  <a:srgbClr val="0070C0"/>
                </a:solidFill>
              </a:rPr>
              <a:t>Les caractéristiques qui découlent de ce programme comprennent l’apprentissage approfondi; impliquer les étudiants dans des tâches pertinentes dans le monde réel; engager les étudiants dans des tâches holistiques; et en utilisant les connaissances préalables des étudiants.</a:t>
            </a:r>
          </a:p>
        </p:txBody>
      </p:sp>
      <p:sp>
        <p:nvSpPr>
          <p:cNvPr id="16386" name="AutoShape 2" descr="Imagini pentru stem female role mode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a:p>
        </p:txBody>
      </p:sp>
      <p:sp>
        <p:nvSpPr>
          <p:cNvPr id="16388" name="AutoShape 4" descr="Imagini pentru stem female role mode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a:p>
        </p:txBody>
      </p:sp>
      <p:pic>
        <p:nvPicPr>
          <p:cNvPr id="16389" name="Picture 5" descr="C:\Users\Angela\Desktop\Cambridge Exam\Make Whats Next - role models.png"/>
          <p:cNvPicPr>
            <a:picLocks noChangeAspect="1" noChangeArrowheads="1"/>
          </p:cNvPicPr>
          <p:nvPr/>
        </p:nvPicPr>
        <p:blipFill>
          <a:blip r:embed="rId2" cstate="print"/>
          <a:srcRect/>
          <a:stretch>
            <a:fillRect/>
          </a:stretch>
        </p:blipFill>
        <p:spPr bwMode="auto">
          <a:xfrm>
            <a:off x="155575" y="4919170"/>
            <a:ext cx="4729934" cy="1755949"/>
          </a:xfrm>
          <a:prstGeom prst="rect">
            <a:avLst/>
          </a:prstGeom>
          <a:noFill/>
        </p:spPr>
      </p:pic>
      <p:pic>
        <p:nvPicPr>
          <p:cNvPr id="1026" name="Picture 2" descr="Women In STEM: Female Role Models Who Inspire | Sphero">
            <a:extLst>
              <a:ext uri="{FF2B5EF4-FFF2-40B4-BE49-F238E27FC236}">
                <a16:creationId xmlns:a16="http://schemas.microsoft.com/office/drawing/2014/main" id="{1AC53154-8CB8-BAD0-FE9A-1B4E76500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578558"/>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11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Introduction</a:t>
            </a:r>
          </a:p>
        </p:txBody>
      </p:sp>
      <p:sp>
        <p:nvSpPr>
          <p:cNvPr id="4" name="Content Placeholder 3"/>
          <p:cNvSpPr>
            <a:spLocks noGrp="1"/>
          </p:cNvSpPr>
          <p:nvPr>
            <p:ph idx="13"/>
          </p:nvPr>
        </p:nvSpPr>
        <p:spPr>
          <a:xfrm>
            <a:off x="2514600" y="2233749"/>
            <a:ext cx="2286000" cy="3944801"/>
          </a:xfrm>
        </p:spPr>
        <p:txBody>
          <a:bodyPr/>
          <a:lstStyle/>
          <a:p>
            <a:pPr>
              <a:defRPr>
                <a:solidFill>
                  <a:srgbClr val="0070C0"/>
                </a:solidFill>
              </a:defRPr>
            </a:pPr>
            <a:r>
              <a:t>Le but de ces lignes directrices est d’élaborer des activités à l’aide d’une variété de méthodes d’enseignement pour une classe de réunion de modèle de rôle.</a:t>
            </a:r>
          </a:p>
          <a:p>
            <a:pPr>
              <a:defRPr>
                <a:solidFill>
                  <a:srgbClr val="0070C0"/>
                </a:solidFill>
              </a:defRPr>
            </a:pPr>
            <a:r>
              <a:t>D’ici la fin de cette classe, les jeunes participants identifieront de nouvelles perspectives dans une profession STEM en adoptant une attitude active.</a:t>
            </a:r>
          </a:p>
        </p:txBody>
      </p:sp>
      <p:pic>
        <p:nvPicPr>
          <p:cNvPr id="31746" name="Picture 2" descr="C:\Users\Angela\Desktop\Cambridge Exam\kasey-zacharias-quote-role-models-set-goals-for-you-and-try-to-make.jpg"/>
          <p:cNvPicPr>
            <a:picLocks noGrp="1" noChangeAspect="1" noChangeArrowheads="1"/>
          </p:cNvPicPr>
          <p:nvPr>
            <p:ph idx="1"/>
          </p:nvPr>
        </p:nvPicPr>
        <p:blipFill>
          <a:blip r:embed="rId2" cstate="print"/>
          <a:srcRect/>
          <a:stretch>
            <a:fillRect/>
          </a:stretch>
        </p:blipFill>
        <p:spPr bwMode="auto">
          <a:xfrm>
            <a:off x="5556004" y="537465"/>
            <a:ext cx="2752725" cy="2561335"/>
          </a:xfrm>
          <a:prstGeom prst="rect">
            <a:avLst/>
          </a:prstGeom>
          <a:noFill/>
        </p:spPr>
      </p:pic>
      <p:pic>
        <p:nvPicPr>
          <p:cNvPr id="31747" name="Picture 3"/>
          <p:cNvPicPr>
            <a:picLocks noChangeAspect="1" noChangeArrowheads="1"/>
          </p:cNvPicPr>
          <p:nvPr/>
        </p:nvPicPr>
        <p:blipFill>
          <a:blip r:embed="rId3" cstate="print"/>
          <a:srcRect/>
          <a:stretch>
            <a:fillRect/>
          </a:stretch>
        </p:blipFill>
        <p:spPr bwMode="auto">
          <a:xfrm>
            <a:off x="279400" y="3438525"/>
            <a:ext cx="2235200" cy="1872194"/>
          </a:xfrm>
          <a:prstGeom prst="rect">
            <a:avLst/>
          </a:prstGeom>
          <a:noFill/>
          <a:ln w="9525">
            <a:noFill/>
            <a:miter lim="800000"/>
            <a:headEnd/>
            <a:tailEnd/>
          </a:ln>
          <a:effectLst/>
        </p:spPr>
      </p:pic>
      <p:sp>
        <p:nvSpPr>
          <p:cNvPr id="8" name="Rectangle 7"/>
          <p:cNvSpPr/>
          <p:nvPr/>
        </p:nvSpPr>
        <p:spPr>
          <a:xfrm>
            <a:off x="5556004" y="3438525"/>
            <a:ext cx="2752724" cy="2092881"/>
          </a:xfrm>
          <a:prstGeom prst="rect">
            <a:avLst/>
          </a:prstGeom>
        </p:spPr>
        <p:txBody>
          <a:bodyPr wrap="square">
            <a:spAutoFit/>
          </a:bodyPr>
          <a:lstStyle/>
          <a:p>
            <a:pPr>
              <a:defRPr sz="1600">
                <a:solidFill>
                  <a:schemeClr val="tx1">
                    <a:lumMod val="65000"/>
                    <a:lumOff val="35000"/>
                  </a:schemeClr>
                </a:solidFill>
              </a:defRPr>
            </a:pPr>
            <a:r>
              <a:t>N.B. Les enseignants peuvent fournir aux étudiants de nouveaux</a:t>
            </a:r>
          </a:p>
          <a:p>
            <a:r>
              <a:rPr sz="1600">
                <a:solidFill>
                  <a:schemeClr val="tx1">
                    <a:lumMod val="65000"/>
                    <a:lumOff val="35000"/>
                  </a:schemeClr>
                </a:solidFill>
              </a:rPr>
              <a:t>des façons de collaborer à travers les contextes, de générer dynamiquement des connaissances, de s’appuyer sur les idées des pairs et d’étudier les questions en tant que communauté du savoir</a:t>
            </a:r>
            <a: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3600"/>
            <a:ext cx="4305300" cy="2882900"/>
          </a:xfrm>
        </p:spPr>
        <p:txBody>
          <a:bodyPr/>
          <a:lstStyle/>
          <a:p>
            <a:pPr>
              <a:defRPr sz="4800"/>
            </a:pPr>
            <a:r>
              <a:t>02 Activités de la classe de modèle de préréunion</a:t>
            </a:r>
          </a:p>
        </p:txBody>
      </p:sp>
      <p:sp>
        <p:nvSpPr>
          <p:cNvPr id="4" name="Rectangle 3"/>
          <p:cNvSpPr/>
          <p:nvPr/>
        </p:nvSpPr>
        <p:spPr>
          <a:xfrm>
            <a:off x="5321300" y="4216400"/>
            <a:ext cx="3136900" cy="923330"/>
          </a:xfrm>
          <a:prstGeom prst="rect">
            <a:avLst/>
          </a:prstGeom>
        </p:spPr>
        <p:txBody>
          <a:bodyPr wrap="square">
            <a:spAutoFit/>
          </a:bodyPr>
          <a:lstStyle/>
          <a:p>
            <a:pPr>
              <a:defRPr i="1"/>
            </a:pPr>
            <a:r>
              <a:t>Brainstorming</a:t>
            </a:r>
          </a:p>
          <a:p>
            <a:endParaRPr i="1"/>
          </a:p>
          <a:p>
            <a:pPr>
              <a:defRPr i="1"/>
            </a:pPr>
            <a:r>
              <a:t>Profils de modèle	</a:t>
            </a:r>
          </a:p>
        </p:txBody>
      </p:sp>
      <p:pic>
        <p:nvPicPr>
          <p:cNvPr id="38913" name="Picture 1"/>
          <p:cNvPicPr>
            <a:picLocks noChangeAspect="1" noChangeArrowheads="1"/>
          </p:cNvPicPr>
          <p:nvPr/>
        </p:nvPicPr>
        <p:blipFill>
          <a:blip r:embed="rId2" cstate="print"/>
          <a:srcRect/>
          <a:stretch>
            <a:fillRect/>
          </a:stretch>
        </p:blipFill>
        <p:spPr bwMode="auto">
          <a:xfrm>
            <a:off x="4762500" y="457200"/>
            <a:ext cx="3937000" cy="28749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  Brainstorming </a:t>
            </a:r>
            <a:r>
              <a:rPr b="0"/>
              <a:t>(5’) </a:t>
            </a:r>
          </a:p>
        </p:txBody>
      </p:sp>
      <p:sp>
        <p:nvSpPr>
          <p:cNvPr id="3" name="Content Placeholder 2"/>
          <p:cNvSpPr>
            <a:spLocks noGrp="1"/>
          </p:cNvSpPr>
          <p:nvPr>
            <p:ph idx="1"/>
          </p:nvPr>
        </p:nvSpPr>
        <p:spPr>
          <a:xfrm>
            <a:off x="3829078" y="960121"/>
            <a:ext cx="4857722" cy="4343400"/>
          </a:xfrm>
        </p:spPr>
        <p:txBody>
          <a:bodyPr/>
          <a:lstStyle/>
          <a:p>
            <a:endParaRPr/>
          </a:p>
          <a:p>
            <a:pPr>
              <a:defRPr>
                <a:solidFill>
                  <a:srgbClr val="0070C0"/>
                </a:solidFill>
              </a:defRPr>
            </a:pPr>
            <a:r>
              <a:t>L’enseignant préparera les élèves à la réunion en demandant aux élèves de partager ce qui leur vient à l’esprit lorsqu’ils pensent à un scientifique et/ou quels emplois ils associent à la science.</a:t>
            </a:r>
          </a:p>
          <a:p>
            <a:pPr>
              <a:defRPr>
                <a:solidFill>
                  <a:srgbClr val="0070C0"/>
                </a:solidFill>
              </a:defRPr>
            </a:pPr>
            <a:r>
              <a:t>Les étudiants sont encouragés à parler librement et les représentations stéréotypées des emplois STEAM sont susceptibles d’émerger: </a:t>
            </a:r>
          </a:p>
          <a:p>
            <a:pPr>
              <a:defRPr>
                <a:solidFill>
                  <a:srgbClr val="0070C0"/>
                </a:solidFill>
              </a:defRPr>
            </a:pPr>
            <a:r>
              <a:t>homme, laboratoire, lunettes, manteau blanc.(biais de genre)</a:t>
            </a:r>
          </a:p>
          <a:p>
            <a:r>
              <a:rPr>
                <a:solidFill>
                  <a:srgbClr val="0070C0"/>
                </a:solidFill>
              </a:rPr>
              <a:t>T. demandera aux élèves de préparer certaines questions pour le modèle de rôle qui sera écrit sur Post-its et collé sur une affiche de modèle</a:t>
            </a:r>
            <a:r>
              <a:t> de rôle.</a:t>
            </a:r>
          </a:p>
          <a:p>
            <a:r>
              <a:t> </a:t>
            </a:r>
          </a:p>
          <a:p>
            <a:endParaRPr/>
          </a:p>
        </p:txBody>
      </p:sp>
      <p:pic>
        <p:nvPicPr>
          <p:cNvPr id="3076" name="Picture 4" descr="7 Simple Rules of Brainstorming – IDEO U">
            <a:extLst>
              <a:ext uri="{FF2B5EF4-FFF2-40B4-BE49-F238E27FC236}">
                <a16:creationId xmlns:a16="http://schemas.microsoft.com/office/drawing/2014/main" id="{982741A9-FB4D-4891-FA98-020912E918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304" y="1554479"/>
            <a:ext cx="3440948" cy="5061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Profils de modèle</a:t>
            </a:r>
          </a:p>
        </p:txBody>
      </p:sp>
      <p:sp>
        <p:nvSpPr>
          <p:cNvPr id="3" name="Content Placeholder 2"/>
          <p:cNvSpPr>
            <a:spLocks noGrp="1"/>
          </p:cNvSpPr>
          <p:nvPr>
            <p:ph idx="1"/>
          </p:nvPr>
        </p:nvSpPr>
        <p:spPr>
          <a:xfrm>
            <a:off x="4845377" y="1508289"/>
            <a:ext cx="3841422" cy="4670261"/>
          </a:xfrm>
        </p:spPr>
        <p:txBody>
          <a:bodyPr/>
          <a:lstStyle/>
          <a:p>
            <a:pPr>
              <a:defRPr>
                <a:solidFill>
                  <a:srgbClr val="0070C0"/>
                </a:solidFill>
              </a:defRPr>
            </a:pPr>
            <a:r>
              <a:t>Le profil du modèle de rôle sera sélectionné de manière à ce que chacun puisse s’identifier afin d’éviter l’exclusion: il est intéressant d’avoir de jeunes modèles, mais la diversité des personnalités et les différents domaines dans lesquels elles travaillent (pas seulement des carrières réussies) sont tout aussi importantes. </a:t>
            </a:r>
          </a:p>
          <a:p>
            <a:pPr>
              <a:defRPr>
                <a:solidFill>
                  <a:srgbClr val="0070C0"/>
                </a:solidFill>
              </a:defRPr>
            </a:pPr>
            <a:r>
              <a:t>Le(s) haut-parleur(s) peuvent être:</a:t>
            </a:r>
          </a:p>
          <a:p>
            <a:pPr lvl="0">
              <a:defRPr>
                <a:solidFill>
                  <a:srgbClr val="0070C0"/>
                </a:solidFill>
              </a:defRPr>
            </a:pPr>
            <a:r>
              <a:t> un étudiant réussi dans un domaine STEAM, </a:t>
            </a:r>
          </a:p>
          <a:p>
            <a:pPr lvl="0">
              <a:defRPr>
                <a:solidFill>
                  <a:srgbClr val="0070C0"/>
                </a:solidFill>
              </a:defRPr>
            </a:pPr>
            <a:r>
              <a:t>un jeune chercheur, </a:t>
            </a:r>
          </a:p>
          <a:p>
            <a:pPr lvl="0">
              <a:defRPr>
                <a:solidFill>
                  <a:srgbClr val="0070C0"/>
                </a:solidFill>
              </a:defRPr>
            </a:pPr>
            <a:r>
              <a:t>un ingénieur, </a:t>
            </a:r>
          </a:p>
          <a:p>
            <a:pPr lvl="0">
              <a:defRPr>
                <a:solidFill>
                  <a:srgbClr val="0070C0"/>
                </a:solidFill>
              </a:defRPr>
            </a:pPr>
            <a:r>
              <a:t> un technicien,</a:t>
            </a:r>
          </a:p>
          <a:p>
            <a:pPr lvl="0">
              <a:defRPr>
                <a:solidFill>
                  <a:srgbClr val="0070C0"/>
                </a:solidFill>
              </a:defRPr>
            </a:pPr>
            <a:r>
              <a:t>tout travail lié à la science peut fonctionner. </a:t>
            </a:r>
          </a:p>
          <a:p>
            <a:endParaRPr/>
          </a:p>
        </p:txBody>
      </p:sp>
      <p:sp>
        <p:nvSpPr>
          <p:cNvPr id="4" name="Content Placeholder 3"/>
          <p:cNvSpPr>
            <a:spLocks noGrp="1"/>
          </p:cNvSpPr>
          <p:nvPr>
            <p:ph idx="13"/>
          </p:nvPr>
        </p:nvSpPr>
        <p:spPr>
          <a:xfrm>
            <a:off x="457200" y="4967925"/>
            <a:ext cx="3182052" cy="1344739"/>
          </a:xfrm>
        </p:spPr>
        <p:txBody>
          <a:bodyPr/>
          <a:lstStyle/>
          <a:p>
            <a:pPr>
              <a:defRPr sz="1200">
                <a:solidFill>
                  <a:schemeClr val="tx1">
                    <a:lumMod val="65000"/>
                    <a:lumOff val="35000"/>
                  </a:schemeClr>
                </a:solidFill>
              </a:defRPr>
            </a:pPr>
            <a:r>
              <a:t>NB. Si possible, choisissez une femme qui ne travaille pas dans un domaine à prédominance féminine (biologie, médecine). Essayez également de choisir des personnes qui ont suivi des chemins non linéaires pour améliorer l’intérêt des étudiants et les aider à comprendre qu’il existe une variété de chemins qui mènent à des carrières STEAM.</a:t>
            </a:r>
          </a:p>
        </p:txBody>
      </p:sp>
      <p:pic>
        <p:nvPicPr>
          <p:cNvPr id="6" name="Picture 5">
            <a:extLst>
              <a:ext uri="{FF2B5EF4-FFF2-40B4-BE49-F238E27FC236}">
                <a16:creationId xmlns:a16="http://schemas.microsoft.com/office/drawing/2014/main" id="{D51D8CB6-09EB-6322-EA08-A8266C0A3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12" y="1651254"/>
            <a:ext cx="4388177" cy="1973295"/>
          </a:xfrm>
          <a:prstGeom prst="rect">
            <a:avLst/>
          </a:prstGeom>
        </p:spPr>
      </p:pic>
    </p:spTree>
  </p:cSld>
  <p:clrMapOvr>
    <a:masterClrMapping/>
  </p:clrMapOvr>
</p:sld>
</file>

<file path=ppt/theme/theme1.xml><?xml version="1.0" encoding="utf-8"?>
<a:theme xmlns:a="http://schemas.openxmlformats.org/drawingml/2006/main" name="Modern Swiss">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2619</TotalTime>
  <Words>1522</Words>
  <Application>Microsoft Macintosh PowerPoint</Application>
  <PresentationFormat>On-screen Show (4:3)</PresentationFormat>
  <Paragraphs>140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Corbel</vt:lpstr>
      <vt:lpstr>Microsoft New Tai Lue</vt:lpstr>
      <vt:lpstr>Modern Swiss</vt:lpstr>
      <vt:lpstr>Modèles de rôle Steam dans la salle de classe collaborative</vt:lpstr>
      <vt:lpstr>Table des matières</vt:lpstr>
      <vt:lpstr>01Introduction</vt:lpstr>
      <vt:lpstr>Introduction</vt:lpstr>
      <vt:lpstr>Introduction </vt:lpstr>
      <vt:lpstr>Introduction</vt:lpstr>
      <vt:lpstr>02 Activités de la classe de modèle de préréunion</vt:lpstr>
      <vt:lpstr>  Brainstorming (5’) </vt:lpstr>
      <vt:lpstr>Profils de modèle</vt:lpstr>
      <vt:lpstr>03 </vt:lpstr>
      <vt:lpstr>Introduction du modèle de rôle à la classe (5’)</vt:lpstr>
      <vt:lpstr>Qu’est-ce qui vient après l’école? (15’) </vt:lpstr>
      <vt:lpstr>Questions plus spécifiques</vt:lpstr>
      <vt:lpstr>Questions plus spécifiques</vt:lpstr>
      <vt:lpstr>04</vt:lpstr>
      <vt:lpstr>Conclusion (10’)</vt:lpstr>
      <vt:lpstr>Retour d’information (5’)</vt:lpstr>
      <vt:lpstr>Clause de non-responsabilité sur les publications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Duarte;Inc. 2014</dc:creator>
  <cp:lastModifiedBy>NANKOVA-NEYKOVA Aneliya (LAE-Teacher)</cp:lastModifiedBy>
  <cp:revision>228</cp:revision>
  <cp:lastPrinted>2014-02-11T23:37:51Z</cp:lastPrinted>
  <dcterms:created xsi:type="dcterms:W3CDTF">2014-02-07T03:47:22Z</dcterms:created>
  <dcterms:modified xsi:type="dcterms:W3CDTF">2023-07-03T17:39:22Z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ies>
</file>