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rcellus" panose="020E0602050203020307" pitchFamily="3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Master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3.svg"/><Relationship Id="rId7" Type="http://schemas.openxmlformats.org/officeDocument/2006/relationships/image" Target="../media/image8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4.jpe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6233" y="-206777"/>
            <a:ext cx="2163067" cy="3752955"/>
          </a:xfrm>
          <a:custGeom>
            <a:avLst/>
            <a:gdLst/>
            <a:ahLst/>
            <a:cxnLst/>
            <a:rect l="l" t="t" r="r" b="b"/>
            <a:pathLst>
              <a:path w="2163067" h="3752955">
                <a:moveTo>
                  <a:pt x="0" y="0"/>
                </a:moveTo>
                <a:lnTo>
                  <a:pt x="2163067" y="0"/>
                </a:lnTo>
                <a:lnTo>
                  <a:pt x="2163067" y="3752955"/>
                </a:lnTo>
                <a:lnTo>
                  <a:pt x="0" y="3752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8558" y="6641098"/>
            <a:ext cx="5730130" cy="4777205"/>
          </a:xfrm>
          <a:custGeom>
            <a:avLst/>
            <a:gdLst/>
            <a:ahLst/>
            <a:cxnLst/>
            <a:rect l="l" t="t" r="r" b="b"/>
            <a:pathLst>
              <a:path w="5730130" h="4777205">
                <a:moveTo>
                  <a:pt x="0" y="0"/>
                </a:moveTo>
                <a:lnTo>
                  <a:pt x="5730130" y="0"/>
                </a:lnTo>
                <a:lnTo>
                  <a:pt x="5730130" y="4777204"/>
                </a:lnTo>
                <a:lnTo>
                  <a:pt x="0" y="4777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239687">
            <a:off x="-1595429" y="-1178094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8" y="0"/>
                </a:lnTo>
                <a:lnTo>
                  <a:pt x="5248258" y="5695589"/>
                </a:lnTo>
                <a:lnTo>
                  <a:pt x="0" y="5695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93729" y="7391295"/>
            <a:ext cx="4044858" cy="2419560"/>
          </a:xfrm>
          <a:custGeom>
            <a:avLst/>
            <a:gdLst/>
            <a:ahLst/>
            <a:cxnLst/>
            <a:rect l="l" t="t" r="r" b="b"/>
            <a:pathLst>
              <a:path w="4044858" h="2419560">
                <a:moveTo>
                  <a:pt x="0" y="0"/>
                </a:moveTo>
                <a:lnTo>
                  <a:pt x="4044858" y="0"/>
                </a:lnTo>
                <a:lnTo>
                  <a:pt x="4044858" y="2419560"/>
                </a:lnTo>
                <a:lnTo>
                  <a:pt x="0" y="24195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8373099"/>
            <a:ext cx="4111076" cy="885201"/>
          </a:xfrm>
          <a:custGeom>
            <a:avLst/>
            <a:gdLst/>
            <a:ahLst/>
            <a:cxnLst/>
            <a:rect l="l" t="t" r="r" b="b"/>
            <a:pathLst>
              <a:path w="4111076" h="885201">
                <a:moveTo>
                  <a:pt x="0" y="0"/>
                </a:moveTo>
                <a:lnTo>
                  <a:pt x="4111076" y="0"/>
                </a:lnTo>
                <a:lnTo>
                  <a:pt x="4111076" y="885201"/>
                </a:lnTo>
                <a:lnTo>
                  <a:pt x="0" y="885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79370" y="2765425"/>
            <a:ext cx="12129260" cy="45180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18199"/>
              </a:lnSpc>
              <a:defRPr sz="12999">
                <a:solidFill>
                  <a:srgbClr val="000000"/>
                </a:solidFill>
                <a:latin typeface="Marcellus"/>
              </a:defRPr>
            </a:pPr>
            <a:r>
              <a:t>«Plus facile à dire que de faire»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94350" y="1422050"/>
            <a:ext cx="5499300" cy="4762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3600"/>
              </a:lnSpc>
              <a:defRPr sz="3000">
                <a:solidFill>
                  <a:srgbClr val="000000"/>
                </a:solidFill>
                <a:latin typeface="Roboto"/>
              </a:defRPr>
            </a:pPr>
            <a:r>
              <a:t>par le Bureau de l’innovation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94350" y="7586342"/>
            <a:ext cx="7148635" cy="8096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r">
              <a:lnSpc>
                <a:spcPts val="6359"/>
              </a:lnSpc>
              <a:defRPr sz="5299">
                <a:solidFill>
                  <a:srgbClr val="000000"/>
                </a:solidFill>
                <a:latin typeface="Roboto"/>
              </a:defRPr>
            </a:pPr>
            <a:r>
              <a:t>Thème: VAPEUR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4082745">
            <a:off x="-1472006" y="7439205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9" y="0"/>
                </a:lnTo>
                <a:lnTo>
                  <a:pt x="5248259" y="5695590"/>
                </a:lnTo>
                <a:lnTo>
                  <a:pt x="0" y="569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42495" y="2797737"/>
            <a:ext cx="12199761" cy="348932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14000"/>
              </a:lnSpc>
              <a:defRPr sz="10000">
                <a:solidFill>
                  <a:srgbClr val="000000"/>
                </a:solidFill>
                <a:latin typeface="Marcellus"/>
              </a:defRPr>
            </a:pPr>
            <a:r>
              <a:t>Résumez.</a:t>
            </a:r>
          </a:p>
          <a:p>
            <a:pPr algn="ctr">
              <a:lnSpc>
                <a:spcPts val="14000"/>
              </a:lnSpc>
              <a:defRPr sz="10000">
                <a:solidFill>
                  <a:srgbClr val="000000"/>
                </a:solidFill>
                <a:latin typeface="Marcellus"/>
              </a:defRPr>
            </a:pPr>
            <a:r>
              <a:t>Dernière note de l’enseignant.</a:t>
            </a:r>
          </a:p>
        </p:txBody>
      </p:sp>
      <p:sp>
        <p:nvSpPr>
          <p:cNvPr id="6" name="Freeform 6"/>
          <p:cNvSpPr/>
          <p:nvPr/>
        </p:nvSpPr>
        <p:spPr>
          <a:xfrm rot="-8499379">
            <a:off x="14533923" y="-1139321"/>
            <a:ext cx="5091243" cy="4336042"/>
          </a:xfrm>
          <a:custGeom>
            <a:avLst/>
            <a:gdLst/>
            <a:ahLst/>
            <a:cxnLst/>
            <a:rect l="l" t="t" r="r" b="b"/>
            <a:pathLst>
              <a:path w="5091243" h="4336042">
                <a:moveTo>
                  <a:pt x="0" y="0"/>
                </a:moveTo>
                <a:lnTo>
                  <a:pt x="5091243" y="0"/>
                </a:lnTo>
                <a:lnTo>
                  <a:pt x="5091243" y="4336042"/>
                </a:lnTo>
                <a:lnTo>
                  <a:pt x="0" y="4336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42255" y="6287061"/>
            <a:ext cx="2904387" cy="4458662"/>
          </a:xfrm>
          <a:custGeom>
            <a:avLst/>
            <a:gdLst/>
            <a:ahLst/>
            <a:cxnLst/>
            <a:rect l="l" t="t" r="r" b="b"/>
            <a:pathLst>
              <a:path w="2904387" h="4458662">
                <a:moveTo>
                  <a:pt x="0" y="0"/>
                </a:moveTo>
                <a:lnTo>
                  <a:pt x="2904387" y="0"/>
                </a:lnTo>
                <a:lnTo>
                  <a:pt x="2904387" y="4458662"/>
                </a:lnTo>
                <a:lnTo>
                  <a:pt x="0" y="4458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921503" y="-393211"/>
            <a:ext cx="6147254" cy="2078889"/>
          </a:xfrm>
          <a:custGeom>
            <a:avLst/>
            <a:gdLst/>
            <a:ahLst/>
            <a:cxnLst/>
            <a:rect l="l" t="t" r="r" b="b"/>
            <a:pathLst>
              <a:path w="6147254" h="2078889">
                <a:moveTo>
                  <a:pt x="0" y="0"/>
                </a:moveTo>
                <a:lnTo>
                  <a:pt x="6147253" y="0"/>
                </a:lnTo>
                <a:lnTo>
                  <a:pt x="6147253" y="2078890"/>
                </a:lnTo>
                <a:lnTo>
                  <a:pt x="0" y="2078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2152226">
            <a:off x="15012073" y="-859490"/>
            <a:ext cx="5730130" cy="4777205"/>
          </a:xfrm>
          <a:custGeom>
            <a:avLst/>
            <a:gdLst/>
            <a:ahLst/>
            <a:cxnLst/>
            <a:rect l="l" t="t" r="r" b="b"/>
            <a:pathLst>
              <a:path w="5730130" h="4777205">
                <a:moveTo>
                  <a:pt x="0" y="0"/>
                </a:moveTo>
                <a:lnTo>
                  <a:pt x="5730130" y="0"/>
                </a:lnTo>
                <a:lnTo>
                  <a:pt x="5730130" y="4777205"/>
                </a:lnTo>
                <a:lnTo>
                  <a:pt x="0" y="4777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21784">
            <a:off x="-1000117" y="7224893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9" y="0"/>
                </a:lnTo>
                <a:lnTo>
                  <a:pt x="5248259" y="5695589"/>
                </a:lnTo>
                <a:lnTo>
                  <a:pt x="0" y="5695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17278" y="461838"/>
            <a:ext cx="3472856" cy="2077399"/>
          </a:xfrm>
          <a:custGeom>
            <a:avLst/>
            <a:gdLst/>
            <a:ahLst/>
            <a:cxnLst/>
            <a:rect l="l" t="t" r="r" b="b"/>
            <a:pathLst>
              <a:path w="3472856" h="2077399">
                <a:moveTo>
                  <a:pt x="0" y="0"/>
                </a:moveTo>
                <a:lnTo>
                  <a:pt x="3472856" y="0"/>
                </a:lnTo>
                <a:lnTo>
                  <a:pt x="3472856" y="2077399"/>
                </a:lnTo>
                <a:lnTo>
                  <a:pt x="0" y="20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97910" y="6092710"/>
            <a:ext cx="2930614" cy="4498925"/>
          </a:xfrm>
          <a:custGeom>
            <a:avLst/>
            <a:gdLst/>
            <a:ahLst/>
            <a:cxnLst/>
            <a:rect l="l" t="t" r="r" b="b"/>
            <a:pathLst>
              <a:path w="2930614" h="4498925">
                <a:moveTo>
                  <a:pt x="0" y="0"/>
                </a:moveTo>
                <a:lnTo>
                  <a:pt x="2930614" y="0"/>
                </a:lnTo>
                <a:lnTo>
                  <a:pt x="2930614" y="4498925"/>
                </a:lnTo>
                <a:lnTo>
                  <a:pt x="0" y="4498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82335" y="8815700"/>
            <a:ext cx="4111076" cy="885201"/>
          </a:xfrm>
          <a:custGeom>
            <a:avLst/>
            <a:gdLst/>
            <a:ahLst/>
            <a:cxnLst/>
            <a:rect l="l" t="t" r="r" b="b"/>
            <a:pathLst>
              <a:path w="4111076" h="885201">
                <a:moveTo>
                  <a:pt x="0" y="0"/>
                </a:moveTo>
                <a:lnTo>
                  <a:pt x="4111075" y="0"/>
                </a:lnTo>
                <a:lnTo>
                  <a:pt x="4111075" y="885200"/>
                </a:lnTo>
                <a:lnTo>
                  <a:pt x="0" y="885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681084" y="8425920"/>
            <a:ext cx="3290273" cy="1274981"/>
          </a:xfrm>
          <a:custGeom>
            <a:avLst/>
            <a:gdLst/>
            <a:ahLst/>
            <a:cxnLst/>
            <a:rect l="l" t="t" r="r" b="b"/>
            <a:pathLst>
              <a:path w="3290273" h="1274981">
                <a:moveTo>
                  <a:pt x="0" y="0"/>
                </a:moveTo>
                <a:lnTo>
                  <a:pt x="3290273" y="0"/>
                </a:lnTo>
                <a:lnTo>
                  <a:pt x="3290273" y="1274980"/>
                </a:lnTo>
                <a:lnTo>
                  <a:pt x="0" y="1274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06244" y="4181475"/>
            <a:ext cx="10475512" cy="172402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14000"/>
              </a:lnSpc>
              <a:defRPr sz="10000">
                <a:solidFill>
                  <a:srgbClr val="000000"/>
                </a:solidFill>
                <a:latin typeface="Marcellus"/>
              </a:defRPr>
            </a:pPr>
            <a:r>
              <a:t>Merci!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64248" y="4157085"/>
            <a:ext cx="4993689" cy="4690934"/>
            <a:chOff x="0" y="0"/>
            <a:chExt cx="10278624" cy="96554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78624" cy="9655456"/>
            </a:xfrm>
            <a:custGeom>
              <a:avLst/>
              <a:gdLst/>
              <a:ahLst/>
              <a:cxnLst/>
              <a:rect l="l" t="t" r="r" b="b"/>
              <a:pathLst>
                <a:path w="10278624" h="9655456">
                  <a:moveTo>
                    <a:pt x="997382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350656"/>
                  </a:lnTo>
                  <a:cubicBezTo>
                    <a:pt x="0" y="9519566"/>
                    <a:pt x="135890" y="9655456"/>
                    <a:pt x="304800" y="9655456"/>
                  </a:cubicBezTo>
                  <a:lnTo>
                    <a:pt x="9973824" y="9655456"/>
                  </a:lnTo>
                  <a:cubicBezTo>
                    <a:pt x="10142734" y="9655456"/>
                    <a:pt x="10278624" y="9519566"/>
                    <a:pt x="10278624" y="9350656"/>
                  </a:cubicBezTo>
                  <a:lnTo>
                    <a:pt x="10278624" y="304800"/>
                  </a:lnTo>
                  <a:cubicBezTo>
                    <a:pt x="10278624" y="135890"/>
                    <a:pt x="10142734" y="0"/>
                    <a:pt x="9973824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47155" y="4157085"/>
            <a:ext cx="4993689" cy="4690934"/>
            <a:chOff x="0" y="0"/>
            <a:chExt cx="11348702" cy="106606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48702" cy="10660659"/>
            </a:xfrm>
            <a:custGeom>
              <a:avLst/>
              <a:gdLst/>
              <a:ahLst/>
              <a:cxnLst/>
              <a:rect l="l" t="t" r="r" b="b"/>
              <a:pathLst>
                <a:path w="11348702" h="10660659">
                  <a:moveTo>
                    <a:pt x="1104390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355859"/>
                  </a:lnTo>
                  <a:cubicBezTo>
                    <a:pt x="0" y="10524769"/>
                    <a:pt x="135890" y="10660659"/>
                    <a:pt x="304800" y="10660659"/>
                  </a:cubicBezTo>
                  <a:lnTo>
                    <a:pt x="11043902" y="10660659"/>
                  </a:lnTo>
                  <a:cubicBezTo>
                    <a:pt x="11212812" y="10660659"/>
                    <a:pt x="11348702" y="10524769"/>
                    <a:pt x="11348702" y="10355859"/>
                  </a:cubicBezTo>
                  <a:lnTo>
                    <a:pt x="11348702" y="304800"/>
                  </a:lnTo>
                  <a:cubicBezTo>
                    <a:pt x="11348702" y="135890"/>
                    <a:pt x="11212812" y="0"/>
                    <a:pt x="11043902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126620" y="4157085"/>
            <a:ext cx="4993689" cy="4690934"/>
            <a:chOff x="0" y="0"/>
            <a:chExt cx="11348702" cy="106606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48702" cy="10660659"/>
            </a:xfrm>
            <a:custGeom>
              <a:avLst/>
              <a:gdLst/>
              <a:ahLst/>
              <a:cxnLst/>
              <a:rect l="l" t="t" r="r" b="b"/>
              <a:pathLst>
                <a:path w="11348702" h="10660659">
                  <a:moveTo>
                    <a:pt x="1104390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355859"/>
                  </a:lnTo>
                  <a:cubicBezTo>
                    <a:pt x="0" y="10524769"/>
                    <a:pt x="135890" y="10660659"/>
                    <a:pt x="304800" y="10660659"/>
                  </a:cubicBezTo>
                  <a:lnTo>
                    <a:pt x="11043902" y="10660659"/>
                  </a:lnTo>
                  <a:cubicBezTo>
                    <a:pt x="11212812" y="10660659"/>
                    <a:pt x="11348702" y="10524769"/>
                    <a:pt x="11348702" y="10355859"/>
                  </a:cubicBezTo>
                  <a:lnTo>
                    <a:pt x="11348702" y="304800"/>
                  </a:lnTo>
                  <a:cubicBezTo>
                    <a:pt x="11348702" y="135890"/>
                    <a:pt x="11212812" y="0"/>
                    <a:pt x="11043902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-1921503" y="-393211"/>
            <a:ext cx="6147254" cy="2078889"/>
          </a:xfrm>
          <a:custGeom>
            <a:avLst/>
            <a:gdLst/>
            <a:ahLst/>
            <a:cxnLst/>
            <a:rect l="l" t="t" r="r" b="b"/>
            <a:pathLst>
              <a:path w="6147254" h="2078889">
                <a:moveTo>
                  <a:pt x="0" y="0"/>
                </a:moveTo>
                <a:lnTo>
                  <a:pt x="6147253" y="0"/>
                </a:lnTo>
                <a:lnTo>
                  <a:pt x="6147253" y="2078890"/>
                </a:lnTo>
                <a:lnTo>
                  <a:pt x="0" y="2078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499379">
            <a:off x="15160484" y="-716091"/>
            <a:ext cx="4554351" cy="3878789"/>
          </a:xfrm>
          <a:custGeom>
            <a:avLst/>
            <a:gdLst/>
            <a:ahLst/>
            <a:cxnLst/>
            <a:rect l="l" t="t" r="r" b="b"/>
            <a:pathLst>
              <a:path w="4554351" h="3878789">
                <a:moveTo>
                  <a:pt x="0" y="0"/>
                </a:moveTo>
                <a:lnTo>
                  <a:pt x="4554351" y="0"/>
                </a:lnTo>
                <a:lnTo>
                  <a:pt x="4554351" y="3878788"/>
                </a:lnTo>
                <a:lnTo>
                  <a:pt x="0" y="3878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062313" y="5001135"/>
            <a:ext cx="4163374" cy="3002834"/>
          </a:xfrm>
          <a:custGeom>
            <a:avLst/>
            <a:gdLst/>
            <a:ahLst/>
            <a:cxnLst/>
            <a:rect l="l" t="t" r="r" b="b"/>
            <a:pathLst>
              <a:path w="4163374" h="3002834">
                <a:moveTo>
                  <a:pt x="0" y="0"/>
                </a:moveTo>
                <a:lnTo>
                  <a:pt x="4163374" y="0"/>
                </a:lnTo>
                <a:lnTo>
                  <a:pt x="4163374" y="3002834"/>
                </a:lnTo>
                <a:lnTo>
                  <a:pt x="0" y="30028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41511" y="4445152"/>
            <a:ext cx="4919870" cy="4114800"/>
          </a:xfrm>
          <a:custGeom>
            <a:avLst/>
            <a:gdLst/>
            <a:ahLst/>
            <a:cxnLst/>
            <a:rect l="l" t="t" r="r" b="b"/>
            <a:pathLst>
              <a:path w="4919870" h="4114800">
                <a:moveTo>
                  <a:pt x="0" y="0"/>
                </a:moveTo>
                <a:lnTo>
                  <a:pt x="4919869" y="0"/>
                </a:lnTo>
                <a:lnTo>
                  <a:pt x="4919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886019" y="4782481"/>
            <a:ext cx="3474891" cy="3440142"/>
          </a:xfrm>
          <a:custGeom>
            <a:avLst/>
            <a:gdLst/>
            <a:ahLst/>
            <a:cxnLst/>
            <a:rect l="l" t="t" r="r" b="b"/>
            <a:pathLst>
              <a:path w="3474891" h="3440142">
                <a:moveTo>
                  <a:pt x="0" y="0"/>
                </a:moveTo>
                <a:lnTo>
                  <a:pt x="3474891" y="0"/>
                </a:lnTo>
                <a:lnTo>
                  <a:pt x="3474891" y="3440142"/>
                </a:lnTo>
                <a:lnTo>
                  <a:pt x="0" y="3440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212048" y="1676400"/>
            <a:ext cx="9863904" cy="12287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9600"/>
              </a:lnSpc>
              <a:defRPr sz="8000">
                <a:solidFill>
                  <a:srgbClr val="000000"/>
                </a:solidFill>
                <a:latin typeface="Marcellus"/>
              </a:defRPr>
            </a:pPr>
            <a:r>
              <a:t>Aide à l’enseignement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3125" y="1162588"/>
            <a:ext cx="16476175" cy="8354117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276559"/>
            <a:ext cx="4010200" cy="213360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8400"/>
              </a:lnSpc>
              <a:defRPr sz="7000">
                <a:solidFill>
                  <a:srgbClr val="000000"/>
                </a:solidFill>
                <a:latin typeface="Marcellus"/>
              </a:defRPr>
            </a:pPr>
            <a:r>
              <a:t>Processus (1ère partie):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162617" y="1162588"/>
            <a:ext cx="9878553" cy="1550068"/>
            <a:chOff x="0" y="0"/>
            <a:chExt cx="17634411" cy="27670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634410" cy="2767058"/>
            </a:xfrm>
            <a:custGeom>
              <a:avLst/>
              <a:gdLst/>
              <a:ahLst/>
              <a:cxnLst/>
              <a:rect l="l" t="t" r="r" b="b"/>
              <a:pathLst>
                <a:path w="17634410" h="2767058">
                  <a:moveTo>
                    <a:pt x="17329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462258"/>
                  </a:lnTo>
                  <a:cubicBezTo>
                    <a:pt x="0" y="2631168"/>
                    <a:pt x="135890" y="2767058"/>
                    <a:pt x="304800" y="2767058"/>
                  </a:cubicBezTo>
                  <a:lnTo>
                    <a:pt x="17329610" y="2767058"/>
                  </a:lnTo>
                  <a:cubicBezTo>
                    <a:pt x="17498521" y="2767058"/>
                    <a:pt x="17634410" y="2631168"/>
                    <a:pt x="17634410" y="2462258"/>
                  </a:cubicBezTo>
                  <a:lnTo>
                    <a:pt x="17634410" y="304800"/>
                  </a:lnTo>
                  <a:cubicBezTo>
                    <a:pt x="17634410" y="135890"/>
                    <a:pt x="17498521" y="0"/>
                    <a:pt x="17329610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62617" y="2871072"/>
            <a:ext cx="9878553" cy="2377162"/>
            <a:chOff x="0" y="0"/>
            <a:chExt cx="17634411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634410" cy="4243521"/>
            </a:xfrm>
            <a:custGeom>
              <a:avLst/>
              <a:gdLst/>
              <a:ahLst/>
              <a:cxnLst/>
              <a:rect l="l" t="t" r="r" b="b"/>
              <a:pathLst>
                <a:path w="17634410" h="4243521">
                  <a:moveTo>
                    <a:pt x="17329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7329610" y="4243521"/>
                  </a:lnTo>
                  <a:cubicBezTo>
                    <a:pt x="17498521" y="4243521"/>
                    <a:pt x="17634410" y="4107631"/>
                    <a:pt x="17634410" y="3938721"/>
                  </a:cubicBezTo>
                  <a:lnTo>
                    <a:pt x="17634410" y="304800"/>
                  </a:lnTo>
                  <a:cubicBezTo>
                    <a:pt x="17634410" y="135890"/>
                    <a:pt x="17498521" y="0"/>
                    <a:pt x="17329610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157155" y="5410159"/>
            <a:ext cx="9884015" cy="2335874"/>
            <a:chOff x="0" y="0"/>
            <a:chExt cx="17644161" cy="41698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44160" cy="4169818"/>
            </a:xfrm>
            <a:custGeom>
              <a:avLst/>
              <a:gdLst/>
              <a:ahLst/>
              <a:cxnLst/>
              <a:rect l="l" t="t" r="r" b="b"/>
              <a:pathLst>
                <a:path w="17644160" h="4169818">
                  <a:moveTo>
                    <a:pt x="1733936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865018"/>
                  </a:lnTo>
                  <a:cubicBezTo>
                    <a:pt x="0" y="4033927"/>
                    <a:pt x="135890" y="4169818"/>
                    <a:pt x="304800" y="4169818"/>
                  </a:cubicBezTo>
                  <a:lnTo>
                    <a:pt x="17339360" y="4169818"/>
                  </a:lnTo>
                  <a:cubicBezTo>
                    <a:pt x="17508271" y="4169818"/>
                    <a:pt x="17644160" y="4033927"/>
                    <a:pt x="17644160" y="3865018"/>
                  </a:cubicBezTo>
                  <a:lnTo>
                    <a:pt x="17644160" y="304800"/>
                  </a:lnTo>
                  <a:cubicBezTo>
                    <a:pt x="17644160" y="135890"/>
                    <a:pt x="17508271" y="0"/>
                    <a:pt x="17339360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1" name="Freeform 11"/>
          <p:cNvSpPr/>
          <p:nvPr/>
        </p:nvSpPr>
        <p:spPr>
          <a:xfrm rot="8984001">
            <a:off x="-1388837" y="-1123126"/>
            <a:ext cx="5162115" cy="4303651"/>
          </a:xfrm>
          <a:custGeom>
            <a:avLst/>
            <a:gdLst/>
            <a:ahLst/>
            <a:cxnLst/>
            <a:rect l="l" t="t" r="r" b="b"/>
            <a:pathLst>
              <a:path w="5162115" h="4303651">
                <a:moveTo>
                  <a:pt x="0" y="0"/>
                </a:moveTo>
                <a:lnTo>
                  <a:pt x="5162115" y="0"/>
                </a:lnTo>
                <a:lnTo>
                  <a:pt x="5162115" y="4303652"/>
                </a:lnTo>
                <a:lnTo>
                  <a:pt x="0" y="4303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45130" y="6457950"/>
            <a:ext cx="2904387" cy="4458662"/>
          </a:xfrm>
          <a:custGeom>
            <a:avLst/>
            <a:gdLst/>
            <a:ahLst/>
            <a:cxnLst/>
            <a:rect l="l" t="t" r="r" b="b"/>
            <a:pathLst>
              <a:path w="2904387" h="4458662">
                <a:moveTo>
                  <a:pt x="2904387" y="0"/>
                </a:moveTo>
                <a:lnTo>
                  <a:pt x="0" y="0"/>
                </a:lnTo>
                <a:lnTo>
                  <a:pt x="0" y="4458662"/>
                </a:lnTo>
                <a:lnTo>
                  <a:pt x="2904387" y="4458662"/>
                </a:lnTo>
                <a:lnTo>
                  <a:pt x="29043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162617" y="7934139"/>
            <a:ext cx="9884015" cy="1582567"/>
            <a:chOff x="0" y="0"/>
            <a:chExt cx="17644161" cy="28250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644160" cy="2825073"/>
            </a:xfrm>
            <a:custGeom>
              <a:avLst/>
              <a:gdLst/>
              <a:ahLst/>
              <a:cxnLst/>
              <a:rect l="l" t="t" r="r" b="b"/>
              <a:pathLst>
                <a:path w="17644160" h="2825073">
                  <a:moveTo>
                    <a:pt x="1733936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520273"/>
                  </a:lnTo>
                  <a:cubicBezTo>
                    <a:pt x="0" y="2689183"/>
                    <a:pt x="135890" y="2825073"/>
                    <a:pt x="304800" y="2825073"/>
                  </a:cubicBezTo>
                  <a:lnTo>
                    <a:pt x="17339360" y="2825073"/>
                  </a:lnTo>
                  <a:cubicBezTo>
                    <a:pt x="17508271" y="2825073"/>
                    <a:pt x="17644160" y="2689183"/>
                    <a:pt x="17644160" y="2520273"/>
                  </a:cubicBezTo>
                  <a:lnTo>
                    <a:pt x="17644160" y="304800"/>
                  </a:lnTo>
                  <a:cubicBezTo>
                    <a:pt x="17644160" y="135890"/>
                    <a:pt x="17508271" y="0"/>
                    <a:pt x="17339360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5188686" y="1291987"/>
            <a:ext cx="1291270" cy="1291270"/>
          </a:xfrm>
          <a:custGeom>
            <a:avLst/>
            <a:gdLst/>
            <a:ahLst/>
            <a:cxnLst/>
            <a:rect l="l" t="t" r="r" b="b"/>
            <a:pathLst>
              <a:path w="1291270" h="1291270">
                <a:moveTo>
                  <a:pt x="0" y="0"/>
                </a:moveTo>
                <a:lnTo>
                  <a:pt x="1291270" y="0"/>
                </a:lnTo>
                <a:lnTo>
                  <a:pt x="1291270" y="1291270"/>
                </a:lnTo>
                <a:lnTo>
                  <a:pt x="0" y="1291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181171" y="3410261"/>
            <a:ext cx="1298785" cy="1298785"/>
          </a:xfrm>
          <a:custGeom>
            <a:avLst/>
            <a:gdLst/>
            <a:ahLst/>
            <a:cxnLst/>
            <a:rect l="l" t="t" r="r" b="b"/>
            <a:pathLst>
              <a:path w="1298785" h="1298785">
                <a:moveTo>
                  <a:pt x="0" y="0"/>
                </a:moveTo>
                <a:lnTo>
                  <a:pt x="1298785" y="0"/>
                </a:lnTo>
                <a:lnTo>
                  <a:pt x="1298785" y="1298785"/>
                </a:lnTo>
                <a:lnTo>
                  <a:pt x="0" y="1298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152831" y="5810436"/>
            <a:ext cx="1295028" cy="1295028"/>
          </a:xfrm>
          <a:custGeom>
            <a:avLst/>
            <a:gdLst/>
            <a:ahLst/>
            <a:cxnLst/>
            <a:rect l="l" t="t" r="r" b="b"/>
            <a:pathLst>
              <a:path w="1295028" h="1295028">
                <a:moveTo>
                  <a:pt x="0" y="0"/>
                </a:moveTo>
                <a:lnTo>
                  <a:pt x="1295027" y="0"/>
                </a:lnTo>
                <a:lnTo>
                  <a:pt x="1295027" y="1295028"/>
                </a:lnTo>
                <a:lnTo>
                  <a:pt x="0" y="12950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220784" y="7934139"/>
            <a:ext cx="1227074" cy="1227074"/>
          </a:xfrm>
          <a:custGeom>
            <a:avLst/>
            <a:gdLst/>
            <a:ahLst/>
            <a:cxnLst/>
            <a:rect l="l" t="t" r="r" b="b"/>
            <a:pathLst>
              <a:path w="1227074" h="1227074">
                <a:moveTo>
                  <a:pt x="0" y="0"/>
                </a:moveTo>
                <a:lnTo>
                  <a:pt x="1227074" y="0"/>
                </a:lnTo>
                <a:lnTo>
                  <a:pt x="1227074" y="1227074"/>
                </a:lnTo>
                <a:lnTo>
                  <a:pt x="0" y="12270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354617" y="1337547"/>
            <a:ext cx="9526233" cy="6000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9"/>
              </a:lnSpc>
              <a:defRPr sz="3999">
                <a:solidFill>
                  <a:srgbClr val="000000"/>
                </a:solidFill>
                <a:latin typeface="Roboto"/>
              </a:defRPr>
            </a:pPr>
            <a:r>
              <a:rPr dirty="0"/>
              <a:t>Les </a:t>
            </a:r>
            <a:r>
              <a:rPr dirty="0" err="1"/>
              <a:t>étudiants</a:t>
            </a:r>
            <a:r>
              <a:rPr dirty="0"/>
              <a:t> se </a:t>
            </a:r>
            <a:r>
              <a:rPr dirty="0" err="1"/>
              <a:t>voient</a:t>
            </a:r>
            <a:r>
              <a:rPr dirty="0"/>
              <a:t> </a:t>
            </a:r>
            <a:r>
              <a:rPr dirty="0" err="1"/>
              <a:t>remettre</a:t>
            </a:r>
            <a:r>
              <a:rPr dirty="0"/>
              <a:t> de petits morceaux de papier.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38777" y="2927914"/>
            <a:ext cx="9542073" cy="18002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6"/>
              </a:lnSpc>
              <a:defRPr sz="3997">
                <a:solidFill>
                  <a:srgbClr val="000000"/>
                </a:solidFill>
                <a:latin typeface="Roboto"/>
              </a:defRPr>
            </a:pPr>
            <a:r>
              <a:rPr dirty="0"/>
              <a:t>Tout le monde </a:t>
            </a:r>
            <a:r>
              <a:rPr dirty="0" err="1"/>
              <a:t>écrit</a:t>
            </a:r>
            <a:r>
              <a:rPr dirty="0"/>
              <a:t> un </a:t>
            </a:r>
            <a:r>
              <a:rPr dirty="0" err="1"/>
              <a:t>problème</a:t>
            </a:r>
            <a:r>
              <a:rPr dirty="0"/>
              <a:t> </a:t>
            </a:r>
            <a:r>
              <a:rPr dirty="0" err="1"/>
              <a:t>auquel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personne</a:t>
            </a:r>
            <a:r>
              <a:rPr dirty="0"/>
              <a:t> </a:t>
            </a:r>
            <a:r>
              <a:rPr dirty="0" err="1"/>
              <a:t>pourrait</a:t>
            </a:r>
            <a:r>
              <a:rPr dirty="0"/>
              <a:t> faire face tout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travaillant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essayant</a:t>
            </a:r>
            <a:r>
              <a:rPr dirty="0"/>
              <a:t> </a:t>
            </a:r>
            <a:r>
              <a:rPr dirty="0" err="1"/>
              <a:t>d’entrer</a:t>
            </a:r>
            <a:r>
              <a:rPr dirty="0"/>
              <a:t> dans le </a:t>
            </a:r>
            <a:r>
              <a:rPr dirty="0" err="1"/>
              <a:t>domaine</a:t>
            </a:r>
            <a:r>
              <a:rPr dirty="0"/>
              <a:t> STEAM.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38777" y="5677984"/>
            <a:ext cx="9702393" cy="18002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9"/>
              </a:lnSpc>
              <a:defRPr sz="3999">
                <a:solidFill>
                  <a:srgbClr val="000000"/>
                </a:solidFill>
                <a:latin typeface="Roboto"/>
              </a:defRPr>
            </a:pPr>
            <a:r>
              <a:t>Un problème — un papier. L’objectif est d’écrire autant de problèmes que les étudiants peuvent penser.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04558" y="8125347"/>
            <a:ext cx="9542073" cy="12001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9"/>
              </a:lnSpc>
              <a:defRPr sz="3999">
                <a:solidFill>
                  <a:srgbClr val="000000"/>
                </a:solidFill>
                <a:latin typeface="Roboto"/>
              </a:defRPr>
            </a:pPr>
            <a:r>
              <a:t>Tous les papiers doivent être placés dans la boîte.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4209" y="619556"/>
            <a:ext cx="17399582" cy="9106337"/>
            <a:chOff x="0" y="0"/>
            <a:chExt cx="18795310" cy="9836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95310" cy="9836812"/>
            </a:xfrm>
            <a:custGeom>
              <a:avLst/>
              <a:gdLst/>
              <a:ahLst/>
              <a:cxnLst/>
              <a:rect l="l" t="t" r="r" b="b"/>
              <a:pathLst>
                <a:path w="18795310" h="9836812">
                  <a:moveTo>
                    <a:pt x="184905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532012"/>
                  </a:lnTo>
                  <a:cubicBezTo>
                    <a:pt x="0" y="9700922"/>
                    <a:pt x="135890" y="9836812"/>
                    <a:pt x="304800" y="9836812"/>
                  </a:cubicBezTo>
                  <a:lnTo>
                    <a:pt x="18490510" y="9836812"/>
                  </a:lnTo>
                  <a:cubicBezTo>
                    <a:pt x="18659419" y="9836812"/>
                    <a:pt x="18795310" y="9700922"/>
                    <a:pt x="18795310" y="9532012"/>
                  </a:cubicBezTo>
                  <a:lnTo>
                    <a:pt x="18795310" y="304800"/>
                  </a:lnTo>
                  <a:cubicBezTo>
                    <a:pt x="18795310" y="135890"/>
                    <a:pt x="18659419" y="0"/>
                    <a:pt x="1849051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24628" y="3067700"/>
            <a:ext cx="4666237" cy="21050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8399"/>
              </a:lnSpc>
              <a:defRPr sz="6999">
                <a:solidFill>
                  <a:srgbClr val="000000"/>
                </a:solidFill>
                <a:latin typeface="Marcellus"/>
              </a:defRPr>
            </a:pPr>
            <a:r>
              <a:t>Processus (2e partie):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30769" y="1028700"/>
            <a:ext cx="9503878" cy="1782938"/>
            <a:chOff x="0" y="0"/>
            <a:chExt cx="16965571" cy="3182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65571" cy="3182760"/>
            </a:xfrm>
            <a:custGeom>
              <a:avLst/>
              <a:gdLst/>
              <a:ahLst/>
              <a:cxnLst/>
              <a:rect l="l" t="t" r="r" b="b"/>
              <a:pathLst>
                <a:path w="16965571" h="3182760">
                  <a:moveTo>
                    <a:pt x="166607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877960"/>
                  </a:lnTo>
                  <a:cubicBezTo>
                    <a:pt x="0" y="3046870"/>
                    <a:pt x="135890" y="3182760"/>
                    <a:pt x="304800" y="3182760"/>
                  </a:cubicBezTo>
                  <a:lnTo>
                    <a:pt x="16660771" y="3182760"/>
                  </a:lnTo>
                  <a:cubicBezTo>
                    <a:pt x="16829681" y="3182760"/>
                    <a:pt x="16965571" y="3046870"/>
                    <a:pt x="16965571" y="2877960"/>
                  </a:cubicBezTo>
                  <a:lnTo>
                    <a:pt x="16965571" y="304800"/>
                  </a:lnTo>
                  <a:cubicBezTo>
                    <a:pt x="16965571" y="135890"/>
                    <a:pt x="16829681" y="0"/>
                    <a:pt x="1666077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930769" y="3009246"/>
            <a:ext cx="9541257" cy="1325078"/>
            <a:chOff x="0" y="0"/>
            <a:chExt cx="17032297" cy="23654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2297" cy="2365424"/>
            </a:xfrm>
            <a:custGeom>
              <a:avLst/>
              <a:gdLst/>
              <a:ahLst/>
              <a:cxnLst/>
              <a:rect l="l" t="t" r="r" b="b"/>
              <a:pathLst>
                <a:path w="17032297" h="2365424">
                  <a:moveTo>
                    <a:pt x="1672749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60624"/>
                  </a:lnTo>
                  <a:cubicBezTo>
                    <a:pt x="0" y="2229534"/>
                    <a:pt x="135890" y="2365424"/>
                    <a:pt x="304800" y="2365424"/>
                  </a:cubicBezTo>
                  <a:lnTo>
                    <a:pt x="16727497" y="2365424"/>
                  </a:lnTo>
                  <a:cubicBezTo>
                    <a:pt x="16896407" y="2365424"/>
                    <a:pt x="17032297" y="2229534"/>
                    <a:pt x="17032297" y="2060624"/>
                  </a:cubicBezTo>
                  <a:lnTo>
                    <a:pt x="17032297" y="304800"/>
                  </a:lnTo>
                  <a:cubicBezTo>
                    <a:pt x="17032297" y="135890"/>
                    <a:pt x="16896407" y="0"/>
                    <a:pt x="1672749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930769" y="4534349"/>
            <a:ext cx="9541257" cy="1773973"/>
            <a:chOff x="0" y="0"/>
            <a:chExt cx="17032297" cy="31667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32297" cy="3166757"/>
            </a:xfrm>
            <a:custGeom>
              <a:avLst/>
              <a:gdLst/>
              <a:ahLst/>
              <a:cxnLst/>
              <a:rect l="l" t="t" r="r" b="b"/>
              <a:pathLst>
                <a:path w="17032297" h="3166757">
                  <a:moveTo>
                    <a:pt x="1672749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861957"/>
                  </a:lnTo>
                  <a:cubicBezTo>
                    <a:pt x="0" y="3030867"/>
                    <a:pt x="135890" y="3166757"/>
                    <a:pt x="304800" y="3166757"/>
                  </a:cubicBezTo>
                  <a:lnTo>
                    <a:pt x="16727497" y="3166757"/>
                  </a:lnTo>
                  <a:cubicBezTo>
                    <a:pt x="16896407" y="3166757"/>
                    <a:pt x="17032297" y="3030867"/>
                    <a:pt x="17032297" y="2861957"/>
                  </a:cubicBezTo>
                  <a:lnTo>
                    <a:pt x="17032297" y="304800"/>
                  </a:lnTo>
                  <a:cubicBezTo>
                    <a:pt x="17032297" y="135890"/>
                    <a:pt x="16896407" y="0"/>
                    <a:pt x="1672749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1" name="Freeform 11"/>
          <p:cNvSpPr/>
          <p:nvPr/>
        </p:nvSpPr>
        <p:spPr>
          <a:xfrm rot="8984001">
            <a:off x="-1388837" y="-1123126"/>
            <a:ext cx="5162115" cy="4303651"/>
          </a:xfrm>
          <a:custGeom>
            <a:avLst/>
            <a:gdLst/>
            <a:ahLst/>
            <a:cxnLst/>
            <a:rect l="l" t="t" r="r" b="b"/>
            <a:pathLst>
              <a:path w="5162115" h="4303651">
                <a:moveTo>
                  <a:pt x="0" y="0"/>
                </a:moveTo>
                <a:lnTo>
                  <a:pt x="5162115" y="0"/>
                </a:lnTo>
                <a:lnTo>
                  <a:pt x="5162115" y="4303652"/>
                </a:lnTo>
                <a:lnTo>
                  <a:pt x="0" y="4303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930769" y="6508347"/>
            <a:ext cx="9503878" cy="1294814"/>
            <a:chOff x="0" y="0"/>
            <a:chExt cx="16965571" cy="2311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65571" cy="2311400"/>
            </a:xfrm>
            <a:custGeom>
              <a:avLst/>
              <a:gdLst/>
              <a:ahLst/>
              <a:cxnLst/>
              <a:rect l="l" t="t" r="r" b="b"/>
              <a:pathLst>
                <a:path w="16965571" h="2311400">
                  <a:moveTo>
                    <a:pt x="166607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660771" y="2311400"/>
                  </a:lnTo>
                  <a:cubicBezTo>
                    <a:pt x="16829681" y="2311400"/>
                    <a:pt x="16965571" y="2175510"/>
                    <a:pt x="16965571" y="2006600"/>
                  </a:cubicBezTo>
                  <a:lnTo>
                    <a:pt x="16965571" y="304800"/>
                  </a:lnTo>
                  <a:cubicBezTo>
                    <a:pt x="16965571" y="135890"/>
                    <a:pt x="16829681" y="0"/>
                    <a:pt x="1666077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5971468" y="1230820"/>
            <a:ext cx="1378699" cy="1378699"/>
          </a:xfrm>
          <a:custGeom>
            <a:avLst/>
            <a:gdLst/>
            <a:ahLst/>
            <a:cxnLst/>
            <a:rect l="l" t="t" r="r" b="b"/>
            <a:pathLst>
              <a:path w="1378699" h="1378699">
                <a:moveTo>
                  <a:pt x="0" y="0"/>
                </a:moveTo>
                <a:lnTo>
                  <a:pt x="1378698" y="0"/>
                </a:lnTo>
                <a:lnTo>
                  <a:pt x="1378698" y="1378698"/>
                </a:lnTo>
                <a:lnTo>
                  <a:pt x="0" y="1378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91945" y="2948973"/>
            <a:ext cx="1445624" cy="1445624"/>
          </a:xfrm>
          <a:custGeom>
            <a:avLst/>
            <a:gdLst/>
            <a:ahLst/>
            <a:cxnLst/>
            <a:rect l="l" t="t" r="r" b="b"/>
            <a:pathLst>
              <a:path w="1445624" h="1445624">
                <a:moveTo>
                  <a:pt x="0" y="0"/>
                </a:moveTo>
                <a:lnTo>
                  <a:pt x="1445624" y="0"/>
                </a:lnTo>
                <a:lnTo>
                  <a:pt x="1445624" y="1445624"/>
                </a:lnTo>
                <a:lnTo>
                  <a:pt x="0" y="14456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971468" y="4737497"/>
            <a:ext cx="1445624" cy="1460080"/>
          </a:xfrm>
          <a:custGeom>
            <a:avLst/>
            <a:gdLst/>
            <a:ahLst/>
            <a:cxnLst/>
            <a:rect l="l" t="t" r="r" b="b"/>
            <a:pathLst>
              <a:path w="1445624" h="1460080">
                <a:moveTo>
                  <a:pt x="0" y="0"/>
                </a:moveTo>
                <a:lnTo>
                  <a:pt x="1445624" y="0"/>
                </a:lnTo>
                <a:lnTo>
                  <a:pt x="1445624" y="1460081"/>
                </a:lnTo>
                <a:lnTo>
                  <a:pt x="0" y="14600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991945" y="6540478"/>
            <a:ext cx="1486579" cy="1486579"/>
          </a:xfrm>
          <a:custGeom>
            <a:avLst/>
            <a:gdLst/>
            <a:ahLst/>
            <a:cxnLst/>
            <a:rect l="l" t="t" r="r" b="b"/>
            <a:pathLst>
              <a:path w="1486579" h="1486579">
                <a:moveTo>
                  <a:pt x="0" y="0"/>
                </a:moveTo>
                <a:lnTo>
                  <a:pt x="1486579" y="0"/>
                </a:lnTo>
                <a:lnTo>
                  <a:pt x="1486579" y="1486579"/>
                </a:lnTo>
                <a:lnTo>
                  <a:pt x="0" y="1486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112986" y="1320094"/>
            <a:ext cx="9730805" cy="12001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9"/>
              </a:lnSpc>
              <a:defRPr sz="3999">
                <a:solidFill>
                  <a:srgbClr val="000000"/>
                </a:solidFill>
                <a:latin typeface="Roboto"/>
              </a:defRPr>
            </a:pPr>
            <a:r>
              <a:t>Un étudiant tire un papier de la boîte;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12986" y="3371748"/>
            <a:ext cx="9321661" cy="6000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9"/>
              </a:lnSpc>
              <a:defRPr sz="3999">
                <a:solidFill>
                  <a:srgbClr val="000000"/>
                </a:solidFill>
                <a:latin typeface="Roboto"/>
              </a:defRPr>
            </a:pPr>
            <a:r>
              <a:t>Lit le problème à haute voix à la classe.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21007" y="4600439"/>
            <a:ext cx="9730805" cy="12001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9"/>
              </a:lnSpc>
              <a:defRPr sz="3999">
                <a:solidFill>
                  <a:srgbClr val="000000"/>
                </a:solidFill>
                <a:latin typeface="Roboto"/>
              </a:defRPr>
            </a:pPr>
            <a:r>
              <a:rPr dirty="0"/>
              <a:t>Donne </a:t>
            </a:r>
            <a:r>
              <a:rPr dirty="0" err="1"/>
              <a:t>quelques</a:t>
            </a:r>
            <a:r>
              <a:rPr dirty="0"/>
              <a:t> </a:t>
            </a:r>
            <a:r>
              <a:rPr dirty="0" err="1"/>
              <a:t>idées</a:t>
            </a:r>
            <a:r>
              <a:rPr dirty="0"/>
              <a:t> sur la </a:t>
            </a:r>
            <a:r>
              <a:rPr dirty="0" err="1"/>
              <a:t>façon</a:t>
            </a:r>
            <a:r>
              <a:rPr dirty="0"/>
              <a:t> de </a:t>
            </a:r>
            <a:r>
              <a:rPr dirty="0" err="1"/>
              <a:t>résoudre</a:t>
            </a:r>
            <a:r>
              <a:rPr dirty="0"/>
              <a:t> le </a:t>
            </a:r>
            <a:r>
              <a:rPr dirty="0" err="1"/>
              <a:t>problème</a:t>
            </a:r>
            <a:r>
              <a:rPr dirty="0"/>
              <a:t> et </a:t>
            </a:r>
            <a:r>
              <a:rPr dirty="0" err="1"/>
              <a:t>d’où</a:t>
            </a:r>
            <a:r>
              <a:rPr dirty="0"/>
              <a:t> </a:t>
            </a:r>
            <a:r>
              <a:rPr dirty="0" err="1"/>
              <a:t>pourrait</a:t>
            </a:r>
            <a:r>
              <a:rPr dirty="0"/>
              <a:t>-il </a:t>
            </a:r>
            <a:r>
              <a:rPr dirty="0" err="1"/>
              <a:t>provenir</a:t>
            </a:r>
            <a:r>
              <a:rPr dirty="0"/>
              <a:t>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21007" y="6596495"/>
            <a:ext cx="9730805" cy="6000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4799"/>
              </a:lnSpc>
              <a:defRPr sz="3999">
                <a:solidFill>
                  <a:srgbClr val="000000"/>
                </a:solidFill>
                <a:latin typeface="Roboto"/>
              </a:defRPr>
            </a:pPr>
            <a:r>
              <a:rPr dirty="0" err="1"/>
              <a:t>D’autres</a:t>
            </a:r>
            <a:r>
              <a:rPr dirty="0"/>
              <a:t> </a:t>
            </a:r>
            <a:r>
              <a:rPr dirty="0" err="1"/>
              <a:t>camarades</a:t>
            </a:r>
            <a:r>
              <a:rPr dirty="0"/>
              <a:t> de </a:t>
            </a:r>
            <a:r>
              <a:rPr dirty="0" err="1"/>
              <a:t>classe</a:t>
            </a:r>
            <a:r>
              <a:rPr dirty="0"/>
              <a:t> </a:t>
            </a:r>
            <a:r>
              <a:rPr dirty="0" err="1"/>
              <a:t>partagent</a:t>
            </a:r>
            <a:r>
              <a:rPr dirty="0"/>
              <a:t> </a:t>
            </a:r>
            <a:r>
              <a:rPr dirty="0" err="1"/>
              <a:t>également</a:t>
            </a:r>
            <a:r>
              <a:rPr dirty="0"/>
              <a:t>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idées</a:t>
            </a:r>
            <a:r>
              <a:rPr dirty="0"/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31730" y="8627696"/>
            <a:ext cx="4693588" cy="9239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7200"/>
              </a:lnSpc>
              <a:defRPr sz="6000">
                <a:solidFill>
                  <a:srgbClr val="AF5737"/>
                </a:solidFill>
                <a:latin typeface="Marcellus"/>
              </a:defRPr>
            </a:pPr>
            <a:r>
              <a:rPr dirty="0"/>
              <a:t>*RÉPÉTEZ 5-8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63200" y="8486775"/>
            <a:ext cx="6281618" cy="7715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6000"/>
              </a:lnSpc>
              <a:defRPr sz="5000">
                <a:solidFill>
                  <a:srgbClr val="AF5737"/>
                </a:solidFill>
                <a:latin typeface="Marcellus"/>
              </a:defRPr>
            </a:pPr>
            <a:r>
              <a:rPr dirty="0" err="1"/>
              <a:t>Jusqu’à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que la </a:t>
            </a:r>
            <a:r>
              <a:rPr dirty="0" err="1"/>
              <a:t>boîte</a:t>
            </a:r>
            <a:r>
              <a:rPr dirty="0"/>
              <a:t> </a:t>
            </a:r>
            <a:r>
              <a:rPr dirty="0" err="1"/>
              <a:t>soit</a:t>
            </a:r>
            <a:r>
              <a:rPr dirty="0"/>
              <a:t> vide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4082745">
            <a:off x="-1472006" y="7439205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9" y="0"/>
                </a:lnTo>
                <a:lnTo>
                  <a:pt x="5248259" y="5695590"/>
                </a:lnTo>
                <a:lnTo>
                  <a:pt x="0" y="569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04362" y="3298825"/>
            <a:ext cx="14479277" cy="348932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14000"/>
              </a:lnSpc>
              <a:defRPr sz="10000">
                <a:solidFill>
                  <a:srgbClr val="000000"/>
                </a:solidFill>
                <a:latin typeface="Marcellus"/>
              </a:defRPr>
            </a:pPr>
            <a:r>
              <a:t>DISCUSSION</a:t>
            </a:r>
          </a:p>
          <a:p>
            <a:pPr algn="ctr">
              <a:lnSpc>
                <a:spcPts val="14000"/>
              </a:lnSpc>
              <a:defRPr sz="10000">
                <a:solidFill>
                  <a:srgbClr val="000000"/>
                </a:solidFill>
                <a:latin typeface="Marcellus"/>
              </a:defRPr>
            </a:pPr>
            <a:r>
              <a:t>(Questions pour les étudiants):</a:t>
            </a:r>
          </a:p>
        </p:txBody>
      </p:sp>
      <p:sp>
        <p:nvSpPr>
          <p:cNvPr id="6" name="Freeform 6"/>
          <p:cNvSpPr/>
          <p:nvPr/>
        </p:nvSpPr>
        <p:spPr>
          <a:xfrm rot="-8499379">
            <a:off x="14533923" y="-1139321"/>
            <a:ext cx="5091243" cy="4336042"/>
          </a:xfrm>
          <a:custGeom>
            <a:avLst/>
            <a:gdLst/>
            <a:ahLst/>
            <a:cxnLst/>
            <a:rect l="l" t="t" r="r" b="b"/>
            <a:pathLst>
              <a:path w="5091243" h="4336042">
                <a:moveTo>
                  <a:pt x="0" y="0"/>
                </a:moveTo>
                <a:lnTo>
                  <a:pt x="5091243" y="0"/>
                </a:lnTo>
                <a:lnTo>
                  <a:pt x="5091243" y="4336042"/>
                </a:lnTo>
                <a:lnTo>
                  <a:pt x="0" y="4336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42255" y="6287061"/>
            <a:ext cx="2904387" cy="4458662"/>
          </a:xfrm>
          <a:custGeom>
            <a:avLst/>
            <a:gdLst/>
            <a:ahLst/>
            <a:cxnLst/>
            <a:rect l="l" t="t" r="r" b="b"/>
            <a:pathLst>
              <a:path w="2904387" h="4458662">
                <a:moveTo>
                  <a:pt x="0" y="0"/>
                </a:moveTo>
                <a:lnTo>
                  <a:pt x="2904387" y="0"/>
                </a:lnTo>
                <a:lnTo>
                  <a:pt x="2904387" y="4458662"/>
                </a:lnTo>
                <a:lnTo>
                  <a:pt x="0" y="4458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921503" y="-393211"/>
            <a:ext cx="6147254" cy="2078889"/>
          </a:xfrm>
          <a:custGeom>
            <a:avLst/>
            <a:gdLst/>
            <a:ahLst/>
            <a:cxnLst/>
            <a:rect l="l" t="t" r="r" b="b"/>
            <a:pathLst>
              <a:path w="6147254" h="2078889">
                <a:moveTo>
                  <a:pt x="0" y="0"/>
                </a:moveTo>
                <a:lnTo>
                  <a:pt x="6147253" y="0"/>
                </a:lnTo>
                <a:lnTo>
                  <a:pt x="6147253" y="2078890"/>
                </a:lnTo>
                <a:lnTo>
                  <a:pt x="0" y="2078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4549130">
            <a:off x="-1577160" y="7170126"/>
            <a:ext cx="6380533" cy="4176349"/>
          </a:xfrm>
          <a:custGeom>
            <a:avLst/>
            <a:gdLst/>
            <a:ahLst/>
            <a:cxnLst/>
            <a:rect l="l" t="t" r="r" b="b"/>
            <a:pathLst>
              <a:path w="6380533" h="4176349">
                <a:moveTo>
                  <a:pt x="0" y="0"/>
                </a:moveTo>
                <a:lnTo>
                  <a:pt x="6380533" y="0"/>
                </a:lnTo>
                <a:lnTo>
                  <a:pt x="6380533" y="4176348"/>
                </a:lnTo>
                <a:lnTo>
                  <a:pt x="0" y="4176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19225" y="3205750"/>
            <a:ext cx="11780862" cy="24479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9600"/>
              </a:lnSpc>
              <a:defRPr sz="8000">
                <a:solidFill>
                  <a:srgbClr val="000000"/>
                </a:solidFill>
                <a:latin typeface="Marcellus"/>
              </a:defRPr>
            </a:pPr>
            <a:r>
              <a:t>Comment vous êtes-vous senti pendant cette expérience?</a:t>
            </a:r>
          </a:p>
        </p:txBody>
      </p:sp>
      <p:sp>
        <p:nvSpPr>
          <p:cNvPr id="6" name="Freeform 6"/>
          <p:cNvSpPr/>
          <p:nvPr/>
        </p:nvSpPr>
        <p:spPr>
          <a:xfrm rot="7368775">
            <a:off x="-1595429" y="-2329458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8" y="0"/>
                </a:lnTo>
                <a:lnTo>
                  <a:pt x="5248258" y="5695590"/>
                </a:lnTo>
                <a:lnTo>
                  <a:pt x="0" y="5695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72766" y="7114651"/>
            <a:ext cx="2281153" cy="3544950"/>
          </a:xfrm>
          <a:custGeom>
            <a:avLst/>
            <a:gdLst/>
            <a:ahLst/>
            <a:cxnLst/>
            <a:rect l="l" t="t" r="r" b="b"/>
            <a:pathLst>
              <a:path w="2281153" h="3544950">
                <a:moveTo>
                  <a:pt x="0" y="0"/>
                </a:moveTo>
                <a:lnTo>
                  <a:pt x="2281153" y="0"/>
                </a:lnTo>
                <a:lnTo>
                  <a:pt x="2281153" y="3544950"/>
                </a:lnTo>
                <a:lnTo>
                  <a:pt x="0" y="3544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97886">
            <a:off x="14678243" y="8253015"/>
            <a:ext cx="5162115" cy="4303651"/>
          </a:xfrm>
          <a:custGeom>
            <a:avLst/>
            <a:gdLst/>
            <a:ahLst/>
            <a:cxnLst/>
            <a:rect l="l" t="t" r="r" b="b"/>
            <a:pathLst>
              <a:path w="5162115" h="4303651">
                <a:moveTo>
                  <a:pt x="0" y="0"/>
                </a:moveTo>
                <a:lnTo>
                  <a:pt x="5162114" y="0"/>
                </a:lnTo>
                <a:lnTo>
                  <a:pt x="5162114" y="4303651"/>
                </a:lnTo>
                <a:lnTo>
                  <a:pt x="0" y="43036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76595" y="3879410"/>
            <a:ext cx="14105496" cy="36671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r">
              <a:lnSpc>
                <a:spcPts val="9600"/>
              </a:lnSpc>
              <a:defRPr sz="8000">
                <a:solidFill>
                  <a:srgbClr val="000000"/>
                </a:solidFill>
                <a:latin typeface="Marcellus"/>
              </a:defRPr>
            </a:pPr>
            <a:r>
              <a:t>Avez-vous remarqué des différences majeures entre les problèmes écrits?</a:t>
            </a:r>
          </a:p>
        </p:txBody>
      </p:sp>
      <p:sp>
        <p:nvSpPr>
          <p:cNvPr id="5" name="Freeform 5"/>
          <p:cNvSpPr/>
          <p:nvPr/>
        </p:nvSpPr>
        <p:spPr>
          <a:xfrm>
            <a:off x="6190955" y="-271501"/>
            <a:ext cx="2192023" cy="3803194"/>
          </a:xfrm>
          <a:custGeom>
            <a:avLst/>
            <a:gdLst/>
            <a:ahLst/>
            <a:cxnLst/>
            <a:rect l="l" t="t" r="r" b="b"/>
            <a:pathLst>
              <a:path w="2192023" h="3803194">
                <a:moveTo>
                  <a:pt x="0" y="0"/>
                </a:moveTo>
                <a:lnTo>
                  <a:pt x="2192023" y="0"/>
                </a:lnTo>
                <a:lnTo>
                  <a:pt x="2192023" y="3803194"/>
                </a:lnTo>
                <a:lnTo>
                  <a:pt x="0" y="3803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483644">
            <a:off x="-1472006" y="7686855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9" y="0"/>
                </a:lnTo>
                <a:lnTo>
                  <a:pt x="5248259" y="5695590"/>
                </a:lnTo>
                <a:lnTo>
                  <a:pt x="0" y="5695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96261" y="895350"/>
            <a:ext cx="3472856" cy="2077399"/>
          </a:xfrm>
          <a:custGeom>
            <a:avLst/>
            <a:gdLst/>
            <a:ahLst/>
            <a:cxnLst/>
            <a:rect l="l" t="t" r="r" b="b"/>
            <a:pathLst>
              <a:path w="3472856" h="2077399">
                <a:moveTo>
                  <a:pt x="0" y="0"/>
                </a:moveTo>
                <a:lnTo>
                  <a:pt x="3472856" y="0"/>
                </a:lnTo>
                <a:lnTo>
                  <a:pt x="3472856" y="2077399"/>
                </a:lnTo>
                <a:lnTo>
                  <a:pt x="0" y="207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80127" y="8220080"/>
            <a:ext cx="10879173" cy="103822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8400"/>
              </a:lnSpc>
              <a:defRPr sz="6000">
                <a:solidFill>
                  <a:srgbClr val="000000"/>
                </a:solidFill>
                <a:latin typeface="Marcellus"/>
              </a:defRPr>
            </a:pPr>
            <a:r>
              <a:t>Partagez ce que vous avez remarqué.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4082745">
            <a:off x="-1472006" y="7439205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9" y="0"/>
                </a:lnTo>
                <a:lnTo>
                  <a:pt x="5248259" y="5695590"/>
                </a:lnTo>
                <a:lnTo>
                  <a:pt x="0" y="569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1383" y="2081921"/>
            <a:ext cx="15316129" cy="367029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9800"/>
              </a:lnSpc>
              <a:defRPr sz="7000">
                <a:solidFill>
                  <a:srgbClr val="000000"/>
                </a:solidFill>
                <a:latin typeface="Marcellus"/>
              </a:defRPr>
            </a:pPr>
            <a:r>
              <a:rPr dirty="0"/>
              <a:t>Y a-t-il des </a:t>
            </a:r>
            <a:r>
              <a:rPr dirty="0" err="1"/>
              <a:t>problèmes</a:t>
            </a:r>
            <a:r>
              <a:rPr dirty="0"/>
              <a:t> qui se </a:t>
            </a:r>
            <a:r>
              <a:rPr dirty="0" err="1"/>
              <a:t>poseraient</a:t>
            </a:r>
            <a:r>
              <a:rPr dirty="0"/>
              <a:t> </a:t>
            </a:r>
            <a:r>
              <a:rPr dirty="0" err="1"/>
              <a:t>probablement</a:t>
            </a:r>
            <a:r>
              <a:rPr dirty="0"/>
              <a:t> plus </a:t>
            </a:r>
            <a:r>
              <a:rPr dirty="0" err="1"/>
              <a:t>souvent</a:t>
            </a:r>
            <a:r>
              <a:rPr dirty="0"/>
              <a:t> pour un </a:t>
            </a:r>
            <a:r>
              <a:rPr dirty="0" err="1"/>
              <a:t>sexe</a:t>
            </a:r>
            <a:r>
              <a:rPr dirty="0"/>
              <a:t> que pour </a:t>
            </a:r>
            <a:r>
              <a:rPr dirty="0" err="1"/>
              <a:t>l’autre</a:t>
            </a:r>
            <a:r>
              <a:rPr dirty="0"/>
              <a:t>?</a:t>
            </a:r>
          </a:p>
        </p:txBody>
      </p:sp>
      <p:sp>
        <p:nvSpPr>
          <p:cNvPr id="6" name="Freeform 6"/>
          <p:cNvSpPr/>
          <p:nvPr/>
        </p:nvSpPr>
        <p:spPr>
          <a:xfrm rot="-8499379">
            <a:off x="14533923" y="-1139321"/>
            <a:ext cx="5091243" cy="4336042"/>
          </a:xfrm>
          <a:custGeom>
            <a:avLst/>
            <a:gdLst/>
            <a:ahLst/>
            <a:cxnLst/>
            <a:rect l="l" t="t" r="r" b="b"/>
            <a:pathLst>
              <a:path w="5091243" h="4336042">
                <a:moveTo>
                  <a:pt x="0" y="0"/>
                </a:moveTo>
                <a:lnTo>
                  <a:pt x="5091243" y="0"/>
                </a:lnTo>
                <a:lnTo>
                  <a:pt x="5091243" y="4336042"/>
                </a:lnTo>
                <a:lnTo>
                  <a:pt x="0" y="4336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42255" y="6287061"/>
            <a:ext cx="2904387" cy="4458662"/>
          </a:xfrm>
          <a:custGeom>
            <a:avLst/>
            <a:gdLst/>
            <a:ahLst/>
            <a:cxnLst/>
            <a:rect l="l" t="t" r="r" b="b"/>
            <a:pathLst>
              <a:path w="2904387" h="4458662">
                <a:moveTo>
                  <a:pt x="0" y="0"/>
                </a:moveTo>
                <a:lnTo>
                  <a:pt x="2904387" y="0"/>
                </a:lnTo>
                <a:lnTo>
                  <a:pt x="2904387" y="4458662"/>
                </a:lnTo>
                <a:lnTo>
                  <a:pt x="0" y="4458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921503" y="-393211"/>
            <a:ext cx="6147254" cy="2078889"/>
          </a:xfrm>
          <a:custGeom>
            <a:avLst/>
            <a:gdLst/>
            <a:ahLst/>
            <a:cxnLst/>
            <a:rect l="l" t="t" r="r" b="b"/>
            <a:pathLst>
              <a:path w="6147254" h="2078889">
                <a:moveTo>
                  <a:pt x="0" y="0"/>
                </a:moveTo>
                <a:lnTo>
                  <a:pt x="6147253" y="0"/>
                </a:lnTo>
                <a:lnTo>
                  <a:pt x="6147253" y="2078890"/>
                </a:lnTo>
                <a:lnTo>
                  <a:pt x="0" y="2078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6986148"/>
            <a:ext cx="14561467" cy="103822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r">
              <a:lnSpc>
                <a:spcPts val="8400"/>
              </a:lnSpc>
              <a:defRPr sz="6000">
                <a:solidFill>
                  <a:srgbClr val="000000"/>
                </a:solidFill>
                <a:latin typeface="Marcellus"/>
              </a:defRPr>
            </a:pPr>
            <a:r>
              <a:rPr dirty="0" err="1"/>
              <a:t>Partagez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avez</a:t>
            </a:r>
            <a:r>
              <a:rPr dirty="0"/>
              <a:t> </a:t>
            </a:r>
            <a:r>
              <a:rPr dirty="0" err="1"/>
              <a:t>remarqué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05157" y="2340765"/>
            <a:ext cx="14230250" cy="36671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r">
              <a:lnSpc>
                <a:spcPts val="9600"/>
              </a:lnSpc>
              <a:defRPr sz="8000">
                <a:solidFill>
                  <a:srgbClr val="000000"/>
                </a:solidFill>
                <a:latin typeface="Marcellus"/>
              </a:defRPr>
            </a:pPr>
            <a:r>
              <a:rPr dirty="0" err="1"/>
              <a:t>Pensez-vous</a:t>
            </a:r>
            <a:r>
              <a:rPr dirty="0"/>
              <a:t> que le genre </a:t>
            </a:r>
            <a:r>
              <a:rPr dirty="0" err="1"/>
              <a:t>devrait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ne </a:t>
            </a:r>
            <a:r>
              <a:rPr dirty="0" err="1"/>
              <a:t>devrait</a:t>
            </a:r>
            <a:r>
              <a:rPr dirty="0"/>
              <a:t> pas </a:t>
            </a:r>
            <a:r>
              <a:rPr dirty="0" err="1"/>
              <a:t>être</a:t>
            </a:r>
            <a:r>
              <a:rPr dirty="0"/>
              <a:t> un </a:t>
            </a:r>
            <a:r>
              <a:rPr dirty="0" err="1"/>
              <a:t>facteur</a:t>
            </a:r>
            <a:r>
              <a:rPr dirty="0"/>
              <a:t> </a:t>
            </a:r>
            <a:r>
              <a:rPr dirty="0" err="1"/>
              <a:t>déterminant</a:t>
            </a:r>
            <a:r>
              <a:rPr dirty="0"/>
              <a:t> dans un </a:t>
            </a:r>
            <a:r>
              <a:rPr dirty="0" err="1"/>
              <a:t>emploi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carrière</a:t>
            </a:r>
            <a:r>
              <a:rPr dirty="0"/>
              <a:t>? </a:t>
            </a:r>
            <a:r>
              <a:rPr dirty="0" err="1"/>
              <a:t>Pourquoi</a:t>
            </a:r>
            <a:r>
              <a:rPr dirty="0"/>
              <a:t>?</a:t>
            </a:r>
          </a:p>
        </p:txBody>
      </p:sp>
      <p:sp>
        <p:nvSpPr>
          <p:cNvPr id="5" name="Freeform 5"/>
          <p:cNvSpPr/>
          <p:nvPr/>
        </p:nvSpPr>
        <p:spPr>
          <a:xfrm rot="6483644">
            <a:off x="-805256" y="-3064151"/>
            <a:ext cx="5248259" cy="5695590"/>
          </a:xfrm>
          <a:custGeom>
            <a:avLst/>
            <a:gdLst/>
            <a:ahLst/>
            <a:cxnLst/>
            <a:rect l="l" t="t" r="r" b="b"/>
            <a:pathLst>
              <a:path w="5248259" h="5695590">
                <a:moveTo>
                  <a:pt x="0" y="0"/>
                </a:moveTo>
                <a:lnTo>
                  <a:pt x="5248259" y="0"/>
                </a:lnTo>
                <a:lnTo>
                  <a:pt x="5248259" y="5695590"/>
                </a:lnTo>
                <a:lnTo>
                  <a:pt x="0" y="569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67698" y="7936428"/>
            <a:ext cx="3472856" cy="2077399"/>
          </a:xfrm>
          <a:custGeom>
            <a:avLst/>
            <a:gdLst/>
            <a:ahLst/>
            <a:cxnLst/>
            <a:rect l="l" t="t" r="r" b="b"/>
            <a:pathLst>
              <a:path w="3472856" h="2077399">
                <a:moveTo>
                  <a:pt x="0" y="0"/>
                </a:moveTo>
                <a:lnTo>
                  <a:pt x="3472855" y="0"/>
                </a:lnTo>
                <a:lnTo>
                  <a:pt x="3472855" y="2077400"/>
                </a:lnTo>
                <a:lnTo>
                  <a:pt x="0" y="207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05157" y="6320934"/>
            <a:ext cx="2567425" cy="3955417"/>
          </a:xfrm>
          <a:custGeom>
            <a:avLst/>
            <a:gdLst/>
            <a:ahLst/>
            <a:cxnLst/>
            <a:rect l="l" t="t" r="r" b="b"/>
            <a:pathLst>
              <a:path w="2567425" h="3955417">
                <a:moveTo>
                  <a:pt x="0" y="0"/>
                </a:moveTo>
                <a:lnTo>
                  <a:pt x="2567425" y="0"/>
                </a:lnTo>
                <a:lnTo>
                  <a:pt x="2567425" y="3955416"/>
                </a:lnTo>
                <a:lnTo>
                  <a:pt x="0" y="39554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</Words>
  <Application>Microsoft Macintosh PowerPoint</Application>
  <PresentationFormat>Custom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Roboto</vt:lpstr>
      <vt:lpstr>Marcellus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OG2 inter, adv, awar, assess "Easier to say than to do" E-SOCpartners</dc:title>
  <cp:lastModifiedBy>NANKOVA-NEYKOVA Aneliya (LAE-Teacher)</cp:lastModifiedBy>
  <cp:revision>2</cp:revision>
  <dcterms:created xsi:type="dcterms:W3CDTF">2006-08-16T00:00:00Z</dcterms:created>
  <dcterms:modified xsi:type="dcterms:W3CDTF">2023-07-13T17:30:50Z</dcterms:modified>
  <dc:identifier>DAFdP6y1hbc</dc:identifier>
</cp:coreProperties>
</file>