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1" roundtripDataSignature="AMtx7mgWt5OOA0dR62xo6NwyxOdNlx5f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3" name="Google Shape;13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</a:lvl1pPr>
            <a:lvl2pPr indent="0" lvl="1" marL="0" algn="r">
              <a:spcBef>
                <a:spcPts val="0"/>
              </a:spcBef>
              <a:buNone/>
            </a:lvl2pPr>
            <a:lvl3pPr indent="0" lvl="2" marL="0" algn="r">
              <a:spcBef>
                <a:spcPts val="0"/>
              </a:spcBef>
              <a:buNone/>
            </a:lvl3pPr>
            <a:lvl4pPr indent="0" lvl="3" marL="0" algn="r">
              <a:spcBef>
                <a:spcPts val="0"/>
              </a:spcBef>
              <a:buNone/>
            </a:lvl4pPr>
            <a:lvl5pPr indent="0" lvl="4" marL="0" algn="r">
              <a:spcBef>
                <a:spcPts val="0"/>
              </a:spcBef>
              <a:buNone/>
            </a:lvl5pPr>
            <a:lvl6pPr indent="0" lvl="5" marL="0" algn="r">
              <a:spcBef>
                <a:spcPts val="0"/>
              </a:spcBef>
              <a:buNone/>
            </a:lvl6pPr>
            <a:lvl7pPr indent="0" lvl="6" marL="0" algn="r">
              <a:spcBef>
                <a:spcPts val="0"/>
              </a:spcBef>
              <a:buNone/>
            </a:lvl7pPr>
            <a:lvl8pPr indent="0" lvl="7" marL="0" algn="r">
              <a:spcBef>
                <a:spcPts val="0"/>
              </a:spcBef>
              <a:buNone/>
            </a:lvl8pPr>
            <a:lvl9pPr indent="0" lvl="8" marL="0" algn="r">
              <a:spcBef>
                <a:spcPts val="0"/>
              </a:spcBef>
              <a:buNone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9" name="Google Shape;19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</a:lvl1pPr>
            <a:lvl2pPr indent="0" lvl="1" marL="0" algn="r">
              <a:spcBef>
                <a:spcPts val="0"/>
              </a:spcBef>
              <a:buNone/>
            </a:lvl2pPr>
            <a:lvl3pPr indent="0" lvl="2" marL="0" algn="r">
              <a:spcBef>
                <a:spcPts val="0"/>
              </a:spcBef>
              <a:buNone/>
            </a:lvl3pPr>
            <a:lvl4pPr indent="0" lvl="3" marL="0" algn="r">
              <a:spcBef>
                <a:spcPts val="0"/>
              </a:spcBef>
              <a:buNone/>
            </a:lvl4pPr>
            <a:lvl5pPr indent="0" lvl="4" marL="0" algn="r">
              <a:spcBef>
                <a:spcPts val="0"/>
              </a:spcBef>
              <a:buNone/>
            </a:lvl5pPr>
            <a:lvl6pPr indent="0" lvl="5" marL="0" algn="r">
              <a:spcBef>
                <a:spcPts val="0"/>
              </a:spcBef>
              <a:buNone/>
            </a:lvl6pPr>
            <a:lvl7pPr indent="0" lvl="6" marL="0" algn="r">
              <a:spcBef>
                <a:spcPts val="0"/>
              </a:spcBef>
              <a:buNone/>
            </a:lvl7pPr>
            <a:lvl8pPr indent="0" lvl="7" marL="0" algn="r">
              <a:spcBef>
                <a:spcPts val="0"/>
              </a:spcBef>
              <a:buNone/>
            </a:lvl8pPr>
            <a:lvl9pPr indent="0" lvl="8" marL="0" algn="r">
              <a:spcBef>
                <a:spcPts val="0"/>
              </a:spcBef>
              <a:buNone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9.jpg"/><Relationship Id="rId11" Type="http://schemas.openxmlformats.org/officeDocument/2006/relationships/image" Target="../media/image1.jpg"/><Relationship Id="rId10" Type="http://schemas.openxmlformats.org/officeDocument/2006/relationships/image" Target="../media/image10.jpg"/><Relationship Id="rId12" Type="http://schemas.openxmlformats.org/officeDocument/2006/relationships/image" Target="../media/image4.jpg"/><Relationship Id="rId9" Type="http://schemas.openxmlformats.org/officeDocument/2006/relationships/image" Target="../media/image12.jpg"/><Relationship Id="rId5" Type="http://schemas.openxmlformats.org/officeDocument/2006/relationships/image" Target="../media/image11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11" Type="http://schemas.openxmlformats.org/officeDocument/2006/relationships/image" Target="../media/image13.jpg"/><Relationship Id="rId10" Type="http://schemas.openxmlformats.org/officeDocument/2006/relationships/image" Target="../media/image18.png"/><Relationship Id="rId12" Type="http://schemas.openxmlformats.org/officeDocument/2006/relationships/image" Target="../media/image5.png"/><Relationship Id="rId9" Type="http://schemas.openxmlformats.org/officeDocument/2006/relationships/image" Target="../media/image15.jpg"/><Relationship Id="rId5" Type="http://schemas.openxmlformats.org/officeDocument/2006/relationships/image" Target="../media/image3.jpg"/><Relationship Id="rId6" Type="http://schemas.openxmlformats.org/officeDocument/2006/relationships/image" Target="../media/image20.jpg"/><Relationship Id="rId7" Type="http://schemas.openxmlformats.org/officeDocument/2006/relationships/image" Target="../media/image17.jpg"/><Relationship Id="rId8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>QUI EST?</a:t>
            </a:r>
          </a:p>
        </p:txBody>
      </p:sp>
      <p:sp>
        <p:nvSpPr>
          <p:cNvPr id="85" name="Google Shape;85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t>AFFICHER LA DIAPOSITIVE CI-DESSOUS </a:t>
            </a: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t>COMBIEN DE FEMMES AVEZ-VOUS RECONNU?</a:t>
            </a: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t>ESSAYEZ DE DEVINER QUI ILS SONT</a:t>
            </a: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t>RETROUVEZ LEURS NOMS SUR LA DIAPOSITIVE SUIVANTE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ctrTitle"/>
          </p:nvPr>
        </p:nvSpPr>
        <p:spPr>
          <a:xfrm>
            <a:off x="1524000" y="361245"/>
            <a:ext cx="9144000" cy="10611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>QUI EST?</a:t>
            </a:r>
          </a:p>
        </p:txBody>
      </p:sp>
      <p:pic>
        <p:nvPicPr>
          <p:cNvPr descr="Una pioniera della programmazione informatica diventata celebre per il suo lavoro sul primo computer digitale della..."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4200" y="2188492"/>
            <a:ext cx="153479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 cristallografa britannica alla quale dobbiamo la comprensione della struttura a doppia elica del dna. Un lavoro che..."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3751" y="1934634"/>
            <a:ext cx="184912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ssieme alla biologa francese Emmanuelle Charpentier è il volto di CrisprCas9 la tecnologia epr l'editing genomico del..." id="93" name="Google Shape;9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73959" y="1682045"/>
            <a:ext cx="1304290" cy="19608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vita tra le stelle. Astrofisica accademica ma anche straordinaria divulgatrice è stata membro delle più prestigiose..." id="94" name="Google Shape;9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1218" y="3443765"/>
            <a:ext cx="3105150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r noi italiani è ricordata come la Signora della scienza. Ricevette il Nobel per la medicina nel 1986 per le sue..." id="95" name="Google Shape;9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17589" y="3686175"/>
            <a:ext cx="2117725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 fisica italiana resa celebre per essere fra i protagonisti della dimostrazione dellesistenza del bosone di Higgs..." id="96" name="Google Shape;96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04302" y="1717464"/>
            <a:ext cx="1816100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'altro volto di CrisprCas9 assieme a Jennifer Doudna nonch l'altra metà dell'ultimo Nobel per la chimica" id="97" name="Google Shape;97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914691" y="2964181"/>
            <a:ext cx="2028825" cy="1920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È stata la prima donna della storia a ricevere un premio Nobel e ne vinse addirittura due il primo per la fisica per i..." id="98" name="Google Shape;98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350284" y="4170892"/>
            <a:ext cx="1681082" cy="221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134921" y="4883240"/>
            <a:ext cx="2477628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y Jackson - Wikipedia" id="100" name="Google Shape;100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040011" y="3686175"/>
            <a:ext cx="2078749" cy="2428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>
            <p:ph type="ctrTitle"/>
          </p:nvPr>
        </p:nvSpPr>
        <p:spPr>
          <a:xfrm>
            <a:off x="1524000" y="310445"/>
            <a:ext cx="9144000" cy="1145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>QUI EST?</a:t>
            </a:r>
          </a:p>
        </p:txBody>
      </p:sp>
      <p:sp>
        <p:nvSpPr>
          <p:cNvPr id="106" name="Google Shape;106;p3"/>
          <p:cNvSpPr txBox="1"/>
          <p:nvPr>
            <p:ph idx="1" type="subTitle"/>
          </p:nvPr>
        </p:nvSpPr>
        <p:spPr>
          <a:xfrm>
            <a:off x="1524000" y="1569156"/>
            <a:ext cx="9144000" cy="49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b="1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JENNIFER DOUDNA                        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>
              <a:solidFill>
                <a:srgbClr val="D8E2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E2F3"/>
              </a:buClr>
              <a:buSzPts val="2400"/>
              <a:buNone/>
              <a:defRPr b="1">
                <a:solidFill>
                  <a:srgbClr val="D8E2F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MARY JACKSON</a:t>
            </a:r>
            <a:endParaRPr b="1">
              <a:solidFill>
                <a:srgbClr val="D8E2F3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</a:p>
        </p:txBody>
      </p:sp>
      <p:sp>
        <p:nvSpPr>
          <p:cNvPr id="107" name="Google Shape;107;p3"/>
          <p:cNvSpPr/>
          <p:nvPr/>
        </p:nvSpPr>
        <p:spPr>
          <a:xfrm>
            <a:off x="7311216" y="2753477"/>
            <a:ext cx="246894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defRPr>
            </a:pPr>
            <a:r>
              <a:t>EMANUELLE CHARPENTIER</a:t>
            </a:r>
            <a:endParaRPr b="1" i="0" sz="16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6878791" y="4304575"/>
            <a:ext cx="333379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RITA LEVI MONTALCINI</a:t>
            </a:r>
            <a:endParaRPr b="1" i="0" sz="20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1523999" y="2951946"/>
            <a:ext cx="28515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SAMANTHA CRISTOFORETTI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2838547" y="4919512"/>
            <a:ext cx="21348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ROSALIND FRANKLIN</a:t>
            </a:r>
            <a:endParaRPr b="0" i="0" sz="1800" u="none" cap="none" strike="noStrik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5737837" y="5294390"/>
            <a:ext cx="228190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MARGHERITA HACK</a:t>
            </a:r>
            <a:endParaRPr b="1" i="0" sz="20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1729622" y="1855274"/>
            <a:ext cx="22178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FABIOLA GIGLIOTTI</a:t>
            </a:r>
            <a:endParaRPr b="1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3897077" y="3920340"/>
            <a:ext cx="184076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GRACE HOPPER</a:t>
            </a:r>
            <a:endParaRPr b="1" i="0" sz="20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8979300" y="2153315"/>
            <a:ext cx="160172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MARIE CURIE</a:t>
            </a:r>
            <a:endParaRPr b="1" i="0" sz="20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>QUI EST?</a:t>
            </a:r>
          </a:p>
        </p:txBody>
      </p:sp>
      <p:sp>
        <p:nvSpPr>
          <p:cNvPr id="120" name="Google Shape;120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t>AFFICHER LA DIAPOSITIVE CI-DESSOUS </a:t>
            </a: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t>COMBIEN D’HOMMES AVEZ-VOUS RECONNU?</a:t>
            </a: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t>ESSAYEZ DE DEVINER QUI ILS SONT</a:t>
            </a:r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t>RETROUVEZ LEURS NOMS SUR LA DIAPOSITIVE SUIVANTE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>
            <p:ph type="ctrTitle"/>
          </p:nvPr>
        </p:nvSpPr>
        <p:spPr>
          <a:xfrm>
            <a:off x="1524000" y="361245"/>
            <a:ext cx="9144000" cy="10611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>QUI EST?</a:t>
            </a:r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9409" y="4793717"/>
            <a:ext cx="2638425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6598" y="3603556"/>
            <a:ext cx="2421466" cy="2960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l nome dell'ideatore della teoria della relatività e Nobel per la fisica nel1921 è nella cultura pop ormai sinonimo di..." id="128" name="Google Shape;12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79658" y="4346399"/>
            <a:ext cx="2538217" cy="190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7288" y="5106211"/>
            <a:ext cx="232981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l padre della teoria dell'evoluzione che ha rivoluzionò per sempre la nostra visione della storia della vita sulla..." id="130" name="Google Shape;130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54668" y="1682045"/>
            <a:ext cx="1733550" cy="252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l mondo piange Stephen Hawking, lo scienziato della 'teoria del tutto' = |  Italia e mondo" id="131" name="Google Shape;131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73054" y="3724839"/>
            <a:ext cx="217170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ico astronomo matematico considerato uno dei padri del metodo scientifico. Se oggi osserviamo il cosmo attraverso il..." id="132" name="Google Shape;132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81227" y="1196711"/>
            <a:ext cx="2421466" cy="223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657377" y="2763446"/>
            <a:ext cx="2076201" cy="20432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lessandro Volta - Wikipedia" id="134" name="Google Shape;134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868345" y="1742267"/>
            <a:ext cx="1509961" cy="1861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338266" y="2612849"/>
            <a:ext cx="2314379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/>
          <p:nvPr>
            <p:ph type="ctrTitle"/>
          </p:nvPr>
        </p:nvSpPr>
        <p:spPr>
          <a:xfrm>
            <a:off x="1524000" y="310445"/>
            <a:ext cx="9144000" cy="1145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>QUI EST?</a:t>
            </a:r>
          </a:p>
        </p:txBody>
      </p:sp>
      <p:sp>
        <p:nvSpPr>
          <p:cNvPr id="141" name="Google Shape;141;p6"/>
          <p:cNvSpPr txBox="1"/>
          <p:nvPr>
            <p:ph idx="1" type="subTitle"/>
          </p:nvPr>
        </p:nvSpPr>
        <p:spPr>
          <a:xfrm>
            <a:off x="1524000" y="1569156"/>
            <a:ext cx="9144000" cy="49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b="1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SHINYA YAMANAKA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>
              <a:solidFill>
                <a:srgbClr val="D8E2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E2F3"/>
              </a:buClr>
              <a:buSzPts val="2400"/>
              <a:buNone/>
              <a:defRPr b="1">
                <a:solidFill>
                  <a:srgbClr val="D8E2F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PETER HIGGS</a:t>
            </a:r>
            <a:endParaRPr b="1">
              <a:solidFill>
                <a:srgbClr val="D8E2F3"/>
              </a:solidFill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7622716" y="2753477"/>
            <a:ext cx="184595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PHILIP EMEAGWALI</a:t>
            </a:r>
            <a:endParaRPr b="1" i="0" sz="16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6878791" y="4304575"/>
            <a:ext cx="333379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ALAN TURING</a:t>
            </a:r>
            <a:endParaRPr b="1" i="0" sz="20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1884453" y="2951946"/>
            <a:ext cx="21306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STEPHEN HAWKING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2867463" y="4919512"/>
            <a:ext cx="20769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ALESSANDRO VOLTA</a:t>
            </a:r>
            <a:endParaRPr b="0" i="0" sz="1800" u="none" cap="none" strike="noStrik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5907788" y="5294390"/>
            <a:ext cx="194200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GALILEO GALILEI</a:t>
            </a:r>
            <a:endParaRPr b="1" i="0" sz="2000" u="none" cap="none" strike="noStrik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1830997" y="1855274"/>
            <a:ext cx="201510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ALBERT EINSTEIN</a:t>
            </a:r>
            <a:endParaRPr b="1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3758899" y="3920340"/>
            <a:ext cx="211711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CHARLES DARWIN</a:t>
            </a:r>
            <a:endParaRPr b="1" i="0" sz="20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8979300" y="2153315"/>
            <a:ext cx="199569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LOUIS PASTEUR</a:t>
            </a:r>
            <a:endParaRPr b="1" i="0" sz="2000" u="none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2023-03-08T15:47:26Z</dcterms:created>
  <dc:creator>consuelo surian</dc:creator>
</cp:coreProperties>
</file>