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</p:sldIdLst>
  <p:sldSz cx="9144000" cy="6858000" type="screen4x3"/>
  <p:notesSz cx="6858000" cy="9144000"/>
  <p:defaultTextStyle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1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9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Cliquez pour modifier le style de titre Master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t>2/23/23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823453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38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32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5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7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96729-95EB-694A-A6A8-22C282709459}" type="datetimeFigureOut">
              <a:rPr lang="en-US" smtClean="0"/>
              <a:pPr/>
              <a:t>2/23/23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398BE-DAB5-3240-8300-2DF3B5EC4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174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Cliquez pour modifier le style de titre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Cliquez pour modifier les styles de texte Master</a:t>
            </a:r>
          </a:p>
          <a:p>
            <a:pPr lvl="1"/>
            <a:r>
              <a:t>Deuxième niveau</a:t>
            </a:r>
          </a:p>
          <a:p>
            <a:pPr lvl="2"/>
            <a:r>
              <a:t>Troisième niveau</a:t>
            </a:r>
          </a:p>
          <a:p>
            <a:pPr lvl="3"/>
            <a:r>
              <a:t>Quatrième niveau</a:t>
            </a:r>
          </a:p>
          <a:p>
            <a:pPr lvl="4"/>
            <a:r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96729-95EB-694A-A6A8-22C282709459}" type="datetimeFigureOut">
              <a:rPr lang="en-US" smtClean="0"/>
              <a:t>2/23/23</a:t>
            </a:fld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98BE-DAB5-3240-8300-2DF3B5EC46B4}" type="slidenum">
              <a:rPr lang="en-US" smtClean="0"/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3959995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2" y="160677"/>
            <a:ext cx="8540268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defRPr>
                <a:latin typeface="Comic Sans MS"/>
                <a:cs typeface="Comic Sans MS"/>
              </a:defRPr>
            </a:pPr>
            <a:r>
              <a:t>Préjugés et discriminations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65223" y="3646747"/>
            <a:ext cx="7439602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 sz="4400">
                <a:solidFill>
                  <a:prstClr val="black"/>
                </a:solidFill>
                <a:latin typeface="Comic Sans MS"/>
                <a:ea typeface="+mj-ea"/>
                <a:cs typeface="Comic Sans MS"/>
              </a:defRPr>
            </a:pPr>
            <a:r>
              <a:t>Quelle est la différence?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5223" y="1757803"/>
            <a:ext cx="443480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Dessiner une fille stéréotypée: 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967" y="1367171"/>
            <a:ext cx="2965958" cy="22795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9345" y="2480457"/>
            <a:ext cx="5340275" cy="954107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>
              <a:defRPr sz="2800" i="1">
                <a:latin typeface="Comic Sans MS"/>
                <a:cs typeface="Comic Sans MS"/>
              </a:defRPr>
            </a:pPr>
            <a:r>
              <a:t>Un </a:t>
            </a:r>
            <a:r>
              <a:rPr b="1"/>
              <a:t>stéréotype</a:t>
            </a:r>
            <a:r>
              <a:t> est une croyance générale à propos d’une personne ou d’une chose</a:t>
            </a:r>
            <a:endParaRPr sz="2800" i="1"/>
          </a:p>
        </p:txBody>
      </p:sp>
      <p:sp>
        <p:nvSpPr>
          <p:cNvPr id="9" name="Oval Callout 8"/>
          <p:cNvSpPr/>
          <p:nvPr/>
        </p:nvSpPr>
        <p:spPr>
          <a:xfrm>
            <a:off x="592667" y="4673600"/>
            <a:ext cx="2272591" cy="1507067"/>
          </a:xfrm>
          <a:prstGeom prst="wedgeEllipseCallout">
            <a:avLst>
              <a:gd name="adj1" fmla="val -33431"/>
              <a:gd name="adj2" fmla="val 81601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Préjugés </a:t>
            </a:r>
          </a:p>
        </p:txBody>
      </p:sp>
      <p:sp>
        <p:nvSpPr>
          <p:cNvPr id="10" name="Oval Callout 9"/>
          <p:cNvSpPr/>
          <p:nvPr/>
        </p:nvSpPr>
        <p:spPr>
          <a:xfrm>
            <a:off x="5774268" y="4673600"/>
            <a:ext cx="2430558" cy="1507067"/>
          </a:xfrm>
          <a:prstGeom prst="wedgeEllipseCallout">
            <a:avLst>
              <a:gd name="adj1" fmla="val 57908"/>
              <a:gd name="adj2" fmla="val 7036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>
                <a:latin typeface="Comic Sans MS"/>
                <a:cs typeface="Comic Sans MS"/>
              </a:rPr>
              <a:t>Discrimination</a:t>
            </a:r>
            <a:r>
              <a:t> 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236910" y="4624093"/>
            <a:ext cx="348372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Préjuger ou réflexions sur une personne ou un groupe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5774268" y="4673599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L’acte de traiter quelqu’un différemment</a:t>
            </a:r>
          </a:p>
        </p:txBody>
      </p:sp>
    </p:spTree>
    <p:extLst>
      <p:ext uri="{BB962C8B-B14F-4D97-AF65-F5344CB8AC3E}">
        <p14:creationId xmlns:p14="http://schemas.microsoft.com/office/powerpoint/2010/main" val="17721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Préjugés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8914"/>
            <a:ext cx="8229600" cy="1295400"/>
          </a:xfrm>
        </p:spPr>
        <p:txBody>
          <a:bodyPr/>
          <a:lstStyle/>
          <a:p>
            <a:pPr marL="0" indent="0">
              <a:buNone/>
              <a:defRPr>
                <a:latin typeface="Comic Sans MS"/>
                <a:cs typeface="Comic Sans MS"/>
              </a:defRPr>
            </a:pPr>
            <a:r>
              <a:t>Notez trois exemples de préjugés — vous pouvez utiliser les images si vous voulez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359" t="3616" r="7628" b="6455"/>
          <a:stretch/>
        </p:blipFill>
        <p:spPr>
          <a:xfrm>
            <a:off x="608029" y="3669473"/>
            <a:ext cx="1693333" cy="26705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660279" y="554037"/>
            <a:ext cx="3483721" cy="1727201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Préjuger ou réflexions sur une personne ou un groupe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9578"/>
          <a:stretch/>
        </p:blipFill>
        <p:spPr>
          <a:xfrm>
            <a:off x="2691556" y="4312419"/>
            <a:ext cx="2870200" cy="1952219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4"/>
          <a:srcRect l="21164" t="38854" r="55522" b="24153"/>
          <a:stretch/>
        </p:blipFill>
        <p:spPr bwMode="auto">
          <a:xfrm>
            <a:off x="6021518" y="3754314"/>
            <a:ext cx="2066680" cy="2315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66804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94399" cy="114300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>
                <a:latin typeface="Comic Sans MS"/>
                <a:cs typeface="Comic Sans MS"/>
              </a:rPr>
              <a:t>Discrimination</a:t>
            </a:r>
            <a:r>
              <a:t> </a:t>
            </a:r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6485468" y="0"/>
            <a:ext cx="2658532" cy="1727201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L’acte de traiter quelqu’un différemment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68438"/>
            <a:ext cx="8246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800">
                <a:latin typeface="Comic Sans MS"/>
                <a:cs typeface="Comic Sans MS"/>
              </a:defRPr>
            </a:pPr>
            <a:r>
              <a:t>Notez trois exemples de discrimination — vous pouvez utiliser les images si vous voulez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6451599" y="3091878"/>
            <a:ext cx="2777066" cy="3579855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b="1">
                <a:latin typeface="Comic Sans MS"/>
                <a:cs typeface="Comic Sans MS"/>
              </a:defRPr>
            </a:pPr>
            <a:r>
              <a:t>Catégories:</a:t>
            </a:r>
          </a:p>
          <a:p>
            <a:pPr algn="ctr"/>
            <a:endParaRPr>
              <a:latin typeface="Comic Sans MS"/>
              <a:cs typeface="Comic Sans MS"/>
            </a:endParaRP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Racisme </a:t>
            </a: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</a:t>
            </a: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</a:t>
            </a: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</a:t>
            </a: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</a:t>
            </a:r>
          </a:p>
          <a:p>
            <a:pPr marL="285750" indent="-285750">
              <a:buFont typeface="Arial"/>
              <a:buChar char="•"/>
              <a:defRPr>
                <a:latin typeface="Comic Sans MS"/>
                <a:cs typeface="Comic Sans MS"/>
              </a:defRPr>
            </a:pPr>
            <a:r>
              <a:t> </a:t>
            </a:r>
          </a:p>
          <a:p>
            <a:pPr marL="285750" indent="-285750">
              <a:buFont typeface="Arial"/>
              <a:buChar char="•"/>
            </a:pPr>
          </a:p>
          <a:p>
            <a:pPr algn="ctr"/>
          </a:p>
          <a:p>
            <a:pPr algn="ct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3238498"/>
            <a:ext cx="2788356" cy="20912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3599" y="3500963"/>
            <a:ext cx="3048000" cy="1714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0000" r="40145"/>
          <a:stretch/>
        </p:blipFill>
        <p:spPr>
          <a:xfrm>
            <a:off x="2370664" y="4416537"/>
            <a:ext cx="1032935" cy="23090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826934" y="5571067"/>
            <a:ext cx="2912533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 sz="2000">
                <a:latin typeface="Comic Sans MS"/>
                <a:cs typeface="Comic Sans MS"/>
              </a:defRPr>
            </a:pPr>
            <a:r>
              <a:t>Combien de catégories de discrimination pouvez-vous énumérer?</a:t>
            </a:r>
          </a:p>
        </p:txBody>
      </p:sp>
    </p:spTree>
    <p:extLst>
      <p:ext uri="{BB962C8B-B14F-4D97-AF65-F5344CB8AC3E}">
        <p14:creationId xmlns:p14="http://schemas.microsoft.com/office/powerpoint/2010/main" val="2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7306" y="104524"/>
            <a:ext cx="3031066" cy="1143000"/>
          </a:xfrm>
          <a:solidFill>
            <a:srgbClr val="FFFF00"/>
          </a:solidFill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Pourquoi?</a:t>
            </a:r>
          </a:p>
        </p:txBody>
      </p:sp>
      <p:sp>
        <p:nvSpPr>
          <p:cNvPr id="5" name="Hexagon 4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Religion</a:t>
            </a:r>
          </a:p>
        </p:txBody>
      </p:sp>
      <p:sp>
        <p:nvSpPr>
          <p:cNvPr id="6" name="Hexagon 5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000">
                <a:latin typeface="Comic Sans MS"/>
                <a:cs typeface="Comic Sans MS"/>
              </a:defRPr>
            </a:pPr>
            <a:r>
              <a:t>Expérience</a:t>
            </a:r>
          </a:p>
        </p:txBody>
      </p:sp>
      <p:sp>
        <p:nvSpPr>
          <p:cNvPr id="7" name="Hexagon 6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Période de temps</a:t>
            </a:r>
          </a:p>
        </p:txBody>
      </p:sp>
      <p:sp>
        <p:nvSpPr>
          <p:cNvPr id="8" name="Hexagon 7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Parents</a:t>
            </a:r>
          </a:p>
        </p:txBody>
      </p:sp>
      <p:sp>
        <p:nvSpPr>
          <p:cNvPr id="9" name="Hexagon 8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Zone locale</a:t>
            </a:r>
          </a:p>
        </p:txBody>
      </p:sp>
      <p:sp>
        <p:nvSpPr>
          <p:cNvPr id="10" name="Hexagon 9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t> </a:t>
            </a:r>
            <a:r>
              <a:rPr sz="2400">
                <a:latin typeface="Comic Sans MS"/>
                <a:cs typeface="Comic Sans MS"/>
              </a:rPr>
              <a:t>Médias</a:t>
            </a:r>
          </a:p>
        </p:txBody>
      </p:sp>
      <p:sp>
        <p:nvSpPr>
          <p:cNvPr id="11" name="Hexagon 10"/>
          <p:cNvSpPr/>
          <p:nvPr/>
        </p:nvSpPr>
        <p:spPr>
          <a:xfrm>
            <a:off x="304799" y="139171"/>
            <a:ext cx="1727201" cy="1698095"/>
          </a:xfrm>
          <a:prstGeom prst="hexago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t> </a:t>
            </a:r>
            <a:r>
              <a:rPr sz="3200">
                <a:latin typeface="Comic Sans MS"/>
                <a:cs typeface="Comic Sans MS"/>
              </a:rPr>
              <a:t>Peur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12" name="Hexagon 11"/>
          <p:cNvSpPr/>
          <p:nvPr/>
        </p:nvSpPr>
        <p:spPr>
          <a:xfrm>
            <a:off x="118532" y="2311399"/>
            <a:ext cx="1964268" cy="1698095"/>
          </a:xfrm>
          <a:prstGeom prst="hex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 </a:t>
            </a:r>
          </a:p>
        </p:txBody>
      </p:sp>
      <p:sp>
        <p:nvSpPr>
          <p:cNvPr id="13" name="Hexagon 12"/>
          <p:cNvSpPr/>
          <p:nvPr/>
        </p:nvSpPr>
        <p:spPr>
          <a:xfrm>
            <a:off x="304799" y="4821238"/>
            <a:ext cx="1727201" cy="1698095"/>
          </a:xfrm>
          <a:prstGeom prst="hexag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 </a:t>
            </a:r>
          </a:p>
        </p:txBody>
      </p:sp>
      <p:sp>
        <p:nvSpPr>
          <p:cNvPr id="15" name="Hexagon 14"/>
          <p:cNvSpPr/>
          <p:nvPr/>
        </p:nvSpPr>
        <p:spPr>
          <a:xfrm>
            <a:off x="3454401" y="5159905"/>
            <a:ext cx="2032002" cy="1698095"/>
          </a:xfrm>
          <a:prstGeom prst="hexag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800">
                <a:latin typeface="Comic Sans MS"/>
                <a:cs typeface="Comic Sans MS"/>
              </a:defRPr>
            </a:pPr>
            <a:r>
              <a:t> </a:t>
            </a:r>
          </a:p>
        </p:txBody>
      </p:sp>
      <p:sp>
        <p:nvSpPr>
          <p:cNvPr id="16" name="Hexagon 15"/>
          <p:cNvSpPr/>
          <p:nvPr/>
        </p:nvSpPr>
        <p:spPr>
          <a:xfrm>
            <a:off x="6824133" y="4821238"/>
            <a:ext cx="1862667" cy="1698095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400">
                <a:latin typeface="Comic Sans MS"/>
                <a:cs typeface="Comic Sans MS"/>
              </a:defRPr>
            </a:pPr>
            <a:r>
              <a:t> </a:t>
            </a:r>
          </a:p>
        </p:txBody>
      </p:sp>
      <p:sp>
        <p:nvSpPr>
          <p:cNvPr id="17" name="Hexagon 16"/>
          <p:cNvSpPr/>
          <p:nvPr/>
        </p:nvSpPr>
        <p:spPr>
          <a:xfrm>
            <a:off x="6824133" y="2503752"/>
            <a:ext cx="2201333" cy="1698095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 sz="2000">
                <a:latin typeface="Comic Sans MS"/>
                <a:cs typeface="Comic Sans MS"/>
              </a:defRPr>
            </a:pPr>
            <a:r>
              <a:t> </a:t>
            </a:r>
          </a:p>
        </p:txBody>
      </p:sp>
      <p:sp>
        <p:nvSpPr>
          <p:cNvPr id="18" name="Hexagon 17"/>
          <p:cNvSpPr/>
          <p:nvPr/>
        </p:nvSpPr>
        <p:spPr>
          <a:xfrm>
            <a:off x="6959599" y="139171"/>
            <a:ext cx="1727201" cy="169809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t> </a:t>
            </a:r>
          </a:p>
        </p:txBody>
      </p:sp>
      <p:sp>
        <p:nvSpPr>
          <p:cNvPr id="20" name="Cloud 19"/>
          <p:cNvSpPr/>
          <p:nvPr/>
        </p:nvSpPr>
        <p:spPr>
          <a:xfrm>
            <a:off x="2032000" y="2025124"/>
            <a:ext cx="5063066" cy="2302933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2400" b="1">
                <a:latin typeface="Comic Sans MS"/>
                <a:cs typeface="Comic Sans MS"/>
              </a:defRPr>
            </a:pPr>
            <a:r>
              <a:t>Pourquoi pensez-vous que les gens ont des préjugés et discriminent les autres?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2754" t="5556" r="37480" b="11125"/>
          <a:stretch/>
        </p:blipFill>
        <p:spPr>
          <a:xfrm>
            <a:off x="5081267" y="36485"/>
            <a:ext cx="1624822" cy="180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07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>
              <a:defRPr>
                <a:latin typeface="Comic Sans MS"/>
                <a:cs typeface="Comic Sans MS"/>
              </a:defRPr>
            </a:pPr>
            <a:r>
              <a:t>Plénière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691987" cy="325023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>
                <a:latin typeface="Comic Sans MS"/>
                <a:cs typeface="Comic Sans MS"/>
              </a:defRPr>
            </a:pPr>
            <a:r>
              <a:t>«Le préjugé est une partie naturelle de l’être humain»</a:t>
            </a:r>
          </a:p>
          <a:p>
            <a:pPr marL="0" indent="0">
              <a:buNone/>
            </a:pPr>
            <a:endParaRPr>
              <a:latin typeface="Comic Sans MS"/>
              <a:cs typeface="Comic Sans MS"/>
            </a:endParaRPr>
          </a:p>
          <a:p>
            <a:pPr marL="0" indent="0">
              <a:buNone/>
              <a:defRPr>
                <a:latin typeface="Comic Sans MS"/>
                <a:cs typeface="Comic Sans MS"/>
              </a:defRPr>
            </a:pPr>
            <a:r>
              <a:t>Dans quelle mesure êtes-vous d’accord avec cette déclaration? Expliquez votre réponse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184298" y="5177591"/>
            <a:ext cx="6762529" cy="1716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 rot="3579596">
            <a:off x="1046047" y="504819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Isosceles Triangle 6"/>
          <p:cNvSpPr/>
          <p:nvPr/>
        </p:nvSpPr>
        <p:spPr>
          <a:xfrm rot="3579596">
            <a:off x="2623231" y="5048195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Isosceles Triangle 7"/>
          <p:cNvSpPr/>
          <p:nvPr/>
        </p:nvSpPr>
        <p:spPr>
          <a:xfrm rot="3579596">
            <a:off x="4131187" y="5048196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Isosceles Triangle 8"/>
          <p:cNvSpPr/>
          <p:nvPr/>
        </p:nvSpPr>
        <p:spPr>
          <a:xfrm rot="3579596">
            <a:off x="5708371" y="5076083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0" name="Isosceles Triangle 9"/>
          <p:cNvSpPr/>
          <p:nvPr/>
        </p:nvSpPr>
        <p:spPr>
          <a:xfrm rot="3579596">
            <a:off x="7245985" y="5048194"/>
            <a:ext cx="1304447" cy="106398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6779690" y="4748563"/>
            <a:ext cx="2231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latin typeface="Comic Sans MS"/>
                <a:cs typeface="Comic Sans MS"/>
              </a:defRPr>
            </a:pPr>
            <a:r>
              <a:t>5/5 Totalement d’accord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470" y="4776453"/>
            <a:ext cx="3518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>
                <a:latin typeface="Comic Sans MS"/>
                <a:cs typeface="Comic Sans MS"/>
              </a:defRPr>
            </a:pPr>
            <a:r>
              <a:t>1/5 Tout à fait en désaccord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796" y="0"/>
            <a:ext cx="1730693" cy="160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993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167</Words>
  <Application>Microsoft Macintosh PowerPoint</Application>
  <PresentationFormat>On-screen Show (4:3)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Office Theme</vt:lpstr>
      <vt:lpstr>Prejudice and discrimination</vt:lpstr>
      <vt:lpstr>Prejudice</vt:lpstr>
      <vt:lpstr>Discrimination </vt:lpstr>
      <vt:lpstr>Why?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Starter: look at the following and share your thoughts with your table</dc:title>
  <dc:creator>Alexandra Goddard</dc:creator>
  <cp:lastModifiedBy>NANKOVA-NEYKOVA Aneliya (LAE-Teacher)</cp:lastModifiedBy>
  <cp:revision>18</cp:revision>
  <dcterms:created xsi:type="dcterms:W3CDTF">2013-08-21T13:53:59Z</dcterms:created>
  <dcterms:modified xsi:type="dcterms:W3CDTF">2023-02-23T17:11:28Z</dcterms:modified>
</cp:coreProperties>
</file>