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157" y="675513"/>
            <a:ext cx="1053368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58572"/>
            <a:ext cx="9839350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9736" y="1883294"/>
            <a:ext cx="5732526" cy="1992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s://en.wikipedia.org/wiki/CERN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hyperlink" Target="https://devops.com/the-beauty-of-the-cobol-programming-language-v2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659" y="794969"/>
            <a:ext cx="5813425" cy="344106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95"/>
              </a:spcBef>
            </a:pPr>
            <a:r>
              <a:rPr dirty="0" sz="8000" spc="-930">
                <a:solidFill>
                  <a:srgbClr val="252525"/>
                </a:solidFill>
                <a:latin typeface="Arial"/>
                <a:cs typeface="Arial"/>
              </a:rPr>
              <a:t>El </a:t>
            </a:r>
            <a:r>
              <a:rPr dirty="0" sz="8000" spc="-710">
                <a:solidFill>
                  <a:srgbClr val="252525"/>
                </a:solidFill>
                <a:latin typeface="Arial"/>
                <a:cs typeface="Arial"/>
              </a:rPr>
              <a:t>mundo </a:t>
            </a:r>
            <a:r>
              <a:rPr dirty="0" sz="8000" spc="-240">
                <a:solidFill>
                  <a:srgbClr val="252525"/>
                </a:solidFill>
                <a:latin typeface="Arial"/>
                <a:cs typeface="Arial"/>
              </a:rPr>
              <a:t>de  </a:t>
            </a:r>
            <a:r>
              <a:rPr dirty="0" sz="8000" spc="-1005">
                <a:solidFill>
                  <a:srgbClr val="252525"/>
                </a:solidFill>
                <a:latin typeface="Arial"/>
                <a:cs typeface="Arial"/>
              </a:rPr>
              <a:t>STEAM: </a:t>
            </a:r>
            <a:r>
              <a:rPr dirty="0" sz="8000" spc="-470">
                <a:solidFill>
                  <a:srgbClr val="252525"/>
                </a:solidFill>
                <a:latin typeface="Arial"/>
                <a:cs typeface="Arial"/>
              </a:rPr>
              <a:t>las  </a:t>
            </a:r>
            <a:r>
              <a:rPr dirty="0" sz="8000" spc="-480">
                <a:solidFill>
                  <a:srgbClr val="252525"/>
                </a:solidFill>
                <a:latin typeface="Arial"/>
                <a:cs typeface="Arial"/>
              </a:rPr>
              <a:t>caras</a:t>
            </a:r>
            <a:r>
              <a:rPr dirty="0" sz="8000" spc="-6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8000" spc="-590">
                <a:solidFill>
                  <a:srgbClr val="252525"/>
                </a:solidFill>
                <a:latin typeface="Arial"/>
                <a:cs typeface="Arial"/>
              </a:rPr>
              <a:t>famosas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809" y="4677917"/>
            <a:ext cx="169481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40">
                <a:solidFill>
                  <a:srgbClr val="252525"/>
                </a:solidFill>
                <a:latin typeface="Arial"/>
                <a:cs typeface="Arial"/>
              </a:rPr>
              <a:t>ROMPIENDO </a:t>
            </a:r>
            <a:r>
              <a:rPr dirty="0" sz="1300" spc="-160">
                <a:solidFill>
                  <a:srgbClr val="252525"/>
                </a:solidFill>
                <a:latin typeface="Arial"/>
                <a:cs typeface="Arial"/>
              </a:rPr>
              <a:t>LOS</a:t>
            </a:r>
            <a:r>
              <a:rPr dirty="0" sz="1300" spc="-1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300" spc="-135">
                <a:solidFill>
                  <a:srgbClr val="252525"/>
                </a:solidFill>
                <a:latin typeface="Arial"/>
                <a:cs typeface="Arial"/>
              </a:rPr>
              <a:t>MITOS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809" y="5395721"/>
            <a:ext cx="22078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B9BD4"/>
                </a:solidFill>
                <a:latin typeface="Carlito"/>
                <a:cs typeface="Carlito"/>
              </a:rPr>
              <a:t>SESGO </a:t>
            </a:r>
            <a:r>
              <a:rPr dirty="0" sz="1000" spc="-5" b="1">
                <a:solidFill>
                  <a:srgbClr val="5B9BD4"/>
                </a:solidFill>
                <a:latin typeface="Carlito"/>
                <a:cs typeface="Carlito"/>
              </a:rPr>
              <a:t>DE </a:t>
            </a:r>
            <a:r>
              <a:rPr dirty="0" sz="1000" spc="-10" b="1">
                <a:solidFill>
                  <a:srgbClr val="5B9BD4"/>
                </a:solidFill>
                <a:latin typeface="Carlito"/>
                <a:cs typeface="Carlito"/>
              </a:rPr>
              <a:t>GÉNERO EN </a:t>
            </a:r>
            <a:r>
              <a:rPr dirty="0" sz="1000" spc="-5" b="1">
                <a:solidFill>
                  <a:srgbClr val="5B9BD4"/>
                </a:solidFill>
                <a:latin typeface="Carlito"/>
                <a:cs typeface="Carlito"/>
              </a:rPr>
              <a:t>EL MUNDO</a:t>
            </a:r>
            <a:r>
              <a:rPr dirty="0" sz="1000" spc="60" b="1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5B9BD4"/>
                </a:solidFill>
                <a:latin typeface="Carlito"/>
                <a:cs typeface="Carlito"/>
              </a:rPr>
              <a:t>STEAM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712" y="4498847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60" h="0">
                <a:moveTo>
                  <a:pt x="0" y="0"/>
                </a:moveTo>
                <a:lnTo>
                  <a:pt x="5636133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5992" y="0"/>
            <a:ext cx="463600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7649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9"/>
              <a:t>Jane</a:t>
            </a:r>
            <a:r>
              <a:rPr dirty="0" spc="-110"/>
              <a:t> </a:t>
            </a:r>
            <a:r>
              <a:rPr dirty="0" spc="-105"/>
              <a:t>Goodall</a:t>
            </a:r>
          </a:p>
        </p:txBody>
      </p:sp>
      <p:sp>
        <p:nvSpPr>
          <p:cNvPr id="3" name="object 3"/>
          <p:cNvSpPr/>
          <p:nvPr/>
        </p:nvSpPr>
        <p:spPr>
          <a:xfrm>
            <a:off x="626363" y="2007107"/>
            <a:ext cx="5323332" cy="3861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31568"/>
            <a:ext cx="4342765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5"/>
              </a:spcBef>
            </a:pPr>
            <a:r>
              <a:rPr dirty="0" sz="3200" spc="-290">
                <a:solidFill>
                  <a:srgbClr val="404040"/>
                </a:solidFill>
                <a:latin typeface="Arial"/>
                <a:cs typeface="Arial"/>
              </a:rPr>
              <a:t>¡Una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científica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primate </a:t>
            </a:r>
            <a:r>
              <a:rPr dirty="0" sz="320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activista </a:t>
            </a:r>
            <a:r>
              <a:rPr dirty="0" sz="3200" spc="-65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dirty="0" sz="3200" spc="-210">
                <a:solidFill>
                  <a:srgbClr val="404040"/>
                </a:solidFill>
                <a:latin typeface="Arial"/>
                <a:cs typeface="Arial"/>
              </a:rPr>
              <a:t>derechos 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dirty="0" sz="3200" spc="-215">
                <a:solidFill>
                  <a:srgbClr val="404040"/>
                </a:solidFill>
                <a:latin typeface="Arial"/>
                <a:cs typeface="Arial"/>
              </a:rPr>
              <a:t>animales,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famosa  </a:t>
            </a:r>
            <a:r>
              <a:rPr dirty="0" sz="3200" spc="-65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dirty="0" sz="3200" spc="-459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dirty="0" sz="3200" spc="-45">
                <a:solidFill>
                  <a:srgbClr val="404040"/>
                </a:solidFill>
                <a:latin typeface="Arial"/>
                <a:cs typeface="Arial"/>
              </a:rPr>
              <a:t>trabajo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con  </a:t>
            </a:r>
            <a:r>
              <a:rPr dirty="0" sz="3200" spc="-265">
                <a:solidFill>
                  <a:srgbClr val="404040"/>
                </a:solidFill>
                <a:latin typeface="Arial"/>
                <a:cs typeface="Arial"/>
              </a:rPr>
              <a:t>chimpancés,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pesar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no  </a:t>
            </a:r>
            <a:r>
              <a:rPr dirty="0" sz="3200" spc="-155">
                <a:solidFill>
                  <a:srgbClr val="404040"/>
                </a:solidFill>
                <a:latin typeface="Arial"/>
                <a:cs typeface="Arial"/>
              </a:rPr>
              <a:t>tener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entrenamiento 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científico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formal </a:t>
            </a:r>
            <a:r>
              <a:rPr dirty="0" sz="3200" spc="-225">
                <a:solidFill>
                  <a:srgbClr val="404040"/>
                </a:solidFill>
                <a:latin typeface="Arial"/>
                <a:cs typeface="Arial"/>
              </a:rPr>
              <a:t>cuando  </a:t>
            </a:r>
            <a:r>
              <a:rPr dirty="0" sz="3200" spc="-275">
                <a:solidFill>
                  <a:srgbClr val="404040"/>
                </a:solidFill>
                <a:latin typeface="Arial"/>
                <a:cs typeface="Arial"/>
              </a:rPr>
              <a:t>comenzó!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8825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Katherine</a:t>
            </a:r>
            <a:r>
              <a:rPr dirty="0" spc="-80"/>
              <a:t> </a:t>
            </a:r>
            <a:r>
              <a:rPr dirty="0" spc="-590"/>
              <a:t>Johnson</a:t>
            </a:r>
          </a:p>
        </p:txBody>
      </p:sp>
      <p:sp>
        <p:nvSpPr>
          <p:cNvPr id="3" name="object 3"/>
          <p:cNvSpPr/>
          <p:nvPr/>
        </p:nvSpPr>
        <p:spPr>
          <a:xfrm>
            <a:off x="376427" y="2226564"/>
            <a:ext cx="5897880" cy="305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464685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155">
                <a:solidFill>
                  <a:srgbClr val="404040"/>
                </a:solidFill>
                <a:latin typeface="Arial"/>
                <a:cs typeface="Arial"/>
              </a:rPr>
              <a:t>Matemático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3200" spc="-200">
                <a:solidFill>
                  <a:srgbClr val="404040"/>
                </a:solidFill>
                <a:latin typeface="Arial"/>
                <a:cs typeface="Arial"/>
              </a:rPr>
              <a:t>Investigación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275">
                <a:solidFill>
                  <a:srgbClr val="404040"/>
                </a:solidFill>
                <a:latin typeface="Arial"/>
                <a:cs typeface="Arial"/>
              </a:rPr>
              <a:t>NASA 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cuyos </a:t>
            </a:r>
            <a:r>
              <a:rPr dirty="0" sz="3200" spc="-229">
                <a:solidFill>
                  <a:srgbClr val="404040"/>
                </a:solidFill>
                <a:latin typeface="Arial"/>
                <a:cs typeface="Arial"/>
              </a:rPr>
              <a:t>cálculos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fueron  </a:t>
            </a:r>
            <a:r>
              <a:rPr dirty="0" sz="3200" spc="-200">
                <a:solidFill>
                  <a:srgbClr val="404040"/>
                </a:solidFill>
                <a:latin typeface="Arial"/>
                <a:cs typeface="Arial"/>
              </a:rPr>
              <a:t>cruciales </a:t>
            </a:r>
            <a:r>
              <a:rPr dirty="0" sz="3200" spc="-20">
                <a:solidFill>
                  <a:srgbClr val="404040"/>
                </a:solidFill>
                <a:latin typeface="Arial"/>
                <a:cs typeface="Arial"/>
              </a:rPr>
              <a:t>para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programa 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espacial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275">
                <a:solidFill>
                  <a:srgbClr val="404040"/>
                </a:solidFill>
                <a:latin typeface="Arial"/>
                <a:cs typeface="Arial"/>
              </a:rPr>
              <a:t>NASA </a:t>
            </a:r>
            <a:r>
              <a:rPr dirty="0" sz="320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dirty="0" sz="3200" spc="-215">
                <a:solidFill>
                  <a:srgbClr val="404040"/>
                </a:solidFill>
                <a:latin typeface="Arial"/>
                <a:cs typeface="Arial"/>
              </a:rPr>
              <a:t>intentos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35">
                <a:solidFill>
                  <a:srgbClr val="404040"/>
                </a:solidFill>
                <a:latin typeface="Arial"/>
                <a:cs typeface="Arial"/>
              </a:rPr>
              <a:t>orbitar </a:t>
            </a:r>
            <a:r>
              <a:rPr dirty="0" sz="320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dirty="0" sz="3200" spc="-50">
                <a:solidFill>
                  <a:srgbClr val="404040"/>
                </a:solidFill>
                <a:latin typeface="Arial"/>
                <a:cs typeface="Arial"/>
              </a:rPr>
              <a:t>aterrizar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3200" spc="-3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300">
                <a:solidFill>
                  <a:srgbClr val="404040"/>
                </a:solidFill>
                <a:latin typeface="Arial"/>
                <a:cs typeface="Arial"/>
              </a:rPr>
              <a:t>Luna.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8088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Caroline</a:t>
            </a:r>
            <a:r>
              <a:rPr dirty="0" spc="-40"/>
              <a:t> </a:t>
            </a:r>
            <a:r>
              <a:rPr dirty="0" spc="-405"/>
              <a:t>Herschel</a:t>
            </a:r>
          </a:p>
        </p:txBody>
      </p:sp>
      <p:sp>
        <p:nvSpPr>
          <p:cNvPr id="3" name="object 3"/>
          <p:cNvSpPr/>
          <p:nvPr/>
        </p:nvSpPr>
        <p:spPr>
          <a:xfrm>
            <a:off x="1626107" y="2121407"/>
            <a:ext cx="3439668" cy="402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362450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38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3200" spc="-225">
                <a:solidFill>
                  <a:srgbClr val="404040"/>
                </a:solidFill>
                <a:latin typeface="Arial"/>
                <a:cs typeface="Arial"/>
              </a:rPr>
              <a:t>astrónomo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que hizo  </a:t>
            </a:r>
            <a:r>
              <a:rPr dirty="0" sz="3200" spc="-225">
                <a:solidFill>
                  <a:srgbClr val="404040"/>
                </a:solidFill>
                <a:latin typeface="Arial"/>
                <a:cs typeface="Arial"/>
              </a:rPr>
              <a:t>descubrimientos 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significativos, </a:t>
            </a:r>
            <a:r>
              <a:rPr dirty="0" sz="3200" spc="-195">
                <a:solidFill>
                  <a:srgbClr val="404040"/>
                </a:solidFill>
                <a:latin typeface="Arial"/>
                <a:cs typeface="Arial"/>
              </a:rPr>
              <a:t>incluyendo </a:t>
            </a:r>
            <a:r>
              <a:rPr dirty="0" sz="3200" spc="-2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identificación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70">
                <a:solidFill>
                  <a:srgbClr val="404040"/>
                </a:solidFill>
                <a:latin typeface="Arial"/>
                <a:cs typeface="Arial"/>
              </a:rPr>
              <a:t>varios  </a:t>
            </a:r>
            <a:r>
              <a:rPr dirty="0" sz="3200" spc="-254">
                <a:solidFill>
                  <a:srgbClr val="404040"/>
                </a:solidFill>
                <a:latin typeface="Arial"/>
                <a:cs typeface="Arial"/>
              </a:rPr>
              <a:t>cometas. </a:t>
            </a:r>
            <a:r>
              <a:rPr dirty="0" sz="3200" spc="-370">
                <a:solidFill>
                  <a:srgbClr val="404040"/>
                </a:solidFill>
                <a:latin typeface="Arial"/>
                <a:cs typeface="Arial"/>
              </a:rPr>
              <a:t>Fue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primera  </a:t>
            </a:r>
            <a:r>
              <a:rPr dirty="0" sz="3200" spc="-210">
                <a:solidFill>
                  <a:srgbClr val="404040"/>
                </a:solidFill>
                <a:latin typeface="Arial"/>
                <a:cs typeface="Arial"/>
              </a:rPr>
              <a:t>mujer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200" spc="-90">
                <a:solidFill>
                  <a:srgbClr val="404040"/>
                </a:solidFill>
                <a:latin typeface="Arial"/>
                <a:cs typeface="Arial"/>
              </a:rPr>
              <a:t>Inglaterra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ser  </a:t>
            </a:r>
            <a:r>
              <a:rPr dirty="0" sz="3200" spc="-25">
                <a:solidFill>
                  <a:srgbClr val="404040"/>
                </a:solidFill>
                <a:latin typeface="Arial"/>
                <a:cs typeface="Arial"/>
              </a:rPr>
              <a:t>pagada </a:t>
            </a:r>
            <a:r>
              <a:rPr dirty="0" sz="3200" spc="-315">
                <a:solidFill>
                  <a:srgbClr val="404040"/>
                </a:solidFill>
                <a:latin typeface="Arial"/>
                <a:cs typeface="Arial"/>
              </a:rPr>
              <a:t>como</a:t>
            </a:r>
            <a:r>
              <a:rPr dirty="0" sz="3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40">
                <a:solidFill>
                  <a:srgbClr val="404040"/>
                </a:solidFill>
                <a:latin typeface="Arial"/>
                <a:cs typeface="Arial"/>
              </a:rPr>
              <a:t>científica.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339915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333333"/>
                </a:solidFill>
                <a:latin typeface="Carlito"/>
                <a:cs typeface="Carlito"/>
              </a:rPr>
              <a:t>SAU </a:t>
            </a:r>
            <a:r>
              <a:rPr dirty="0" spc="-5">
                <a:solidFill>
                  <a:srgbClr val="333333"/>
                </a:solidFill>
                <a:latin typeface="Carlito"/>
                <a:cs typeface="Carlito"/>
              </a:rPr>
              <a:t>Lan</a:t>
            </a:r>
            <a:r>
              <a:rPr dirty="0" spc="-45">
                <a:solidFill>
                  <a:srgbClr val="333333"/>
                </a:solidFill>
                <a:latin typeface="Carlito"/>
                <a:cs typeface="Carlito"/>
              </a:rPr>
              <a:t> </a:t>
            </a:r>
            <a:r>
              <a:rPr dirty="0" spc="-75">
                <a:solidFill>
                  <a:srgbClr val="333333"/>
                </a:solidFill>
                <a:latin typeface="Carlito"/>
                <a:cs typeface="Carlito"/>
              </a:rPr>
              <a:t>Wu</a:t>
            </a:r>
          </a:p>
        </p:txBody>
      </p:sp>
      <p:sp>
        <p:nvSpPr>
          <p:cNvPr id="3" name="object 3"/>
          <p:cNvSpPr/>
          <p:nvPr/>
        </p:nvSpPr>
        <p:spPr>
          <a:xfrm>
            <a:off x="1097280" y="2654807"/>
            <a:ext cx="3985260" cy="275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084323"/>
            <a:ext cx="4550410" cy="33635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dirty="0" sz="3000">
                <a:solidFill>
                  <a:srgbClr val="404040"/>
                </a:solidFill>
                <a:latin typeface="Carlito"/>
                <a:cs typeface="Carlito"/>
              </a:rPr>
              <a:t>Un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científico </a:t>
            </a:r>
            <a:r>
              <a:rPr dirty="0" sz="3000">
                <a:solidFill>
                  <a:srgbClr val="404040"/>
                </a:solidFill>
                <a:latin typeface="Carlito"/>
                <a:cs typeface="Carlito"/>
              </a:rPr>
              <a:t>chino y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físico </a:t>
            </a:r>
            <a:r>
              <a:rPr dirty="0" sz="3000" spc="-5">
                <a:solidFill>
                  <a:srgbClr val="404040"/>
                </a:solidFill>
                <a:latin typeface="Carlito"/>
                <a:cs typeface="Carlito"/>
              </a:rPr>
              <a:t>de  partículas,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que </a:t>
            </a:r>
            <a:r>
              <a:rPr dirty="0" sz="3000" spc="-20">
                <a:solidFill>
                  <a:srgbClr val="404040"/>
                </a:solidFill>
                <a:latin typeface="Carlito"/>
                <a:cs typeface="Carlito"/>
              </a:rPr>
              <a:t>hizo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varios  descubrimientos. </a:t>
            </a:r>
            <a:r>
              <a:rPr dirty="0" sz="3000" spc="-35">
                <a:solidFill>
                  <a:srgbClr val="404040"/>
                </a:solidFill>
                <a:latin typeface="Carlito"/>
                <a:cs typeface="Carlito"/>
              </a:rPr>
              <a:t>Trabaja </a:t>
            </a:r>
            <a:r>
              <a:rPr dirty="0" sz="3000" spc="-15">
                <a:solidFill>
                  <a:srgbClr val="404040"/>
                </a:solidFill>
                <a:latin typeface="Carlito"/>
                <a:cs typeface="Carlito"/>
              </a:rPr>
              <a:t>con  </a:t>
            </a:r>
            <a:r>
              <a:rPr dirty="0" sz="3000">
                <a:solidFill>
                  <a:srgbClr val="404040"/>
                </a:solidFill>
                <a:latin typeface="Carlito"/>
                <a:cs typeface="Carlito"/>
              </a:rPr>
              <a:t>el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equipo </a:t>
            </a:r>
            <a:r>
              <a:rPr dirty="0" sz="3000" spc="-5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000">
                <a:solidFill>
                  <a:srgbClr val="1F2021"/>
                </a:solidFill>
                <a:latin typeface="Carlito"/>
                <a:cs typeface="Carlito"/>
              </a:rPr>
              <a:t>la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Organización  Europea </a:t>
            </a:r>
            <a:r>
              <a:rPr dirty="0" sz="3000" spc="-20">
                <a:solidFill>
                  <a:srgbClr val="1F2021"/>
                </a:solidFill>
                <a:latin typeface="Carlito"/>
                <a:cs typeface="Carlito"/>
              </a:rPr>
              <a:t>para </a:t>
            </a:r>
            <a:r>
              <a:rPr dirty="0" sz="3000">
                <a:solidFill>
                  <a:srgbClr val="1F2021"/>
                </a:solidFill>
                <a:latin typeface="Carlito"/>
                <a:cs typeface="Carlito"/>
              </a:rPr>
              <a:t>la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Investigación  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Nuclear (</a:t>
            </a:r>
            <a:r>
              <a:rPr dirty="0" u="heavy" sz="3000" spc="-5">
                <a:solidFill>
                  <a:srgbClr val="6354C5"/>
                </a:solidFill>
                <a:uFill>
                  <a:solidFill>
                    <a:srgbClr val="6354C5"/>
                  </a:solidFill>
                </a:uFill>
                <a:latin typeface="Carlito"/>
                <a:cs typeface="Carlito"/>
                <a:hlinkClick r:id="rId3"/>
              </a:rPr>
              <a:t>CERN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), </a:t>
            </a:r>
            <a:r>
              <a:rPr dirty="0" sz="3000">
                <a:solidFill>
                  <a:srgbClr val="1F2021"/>
                </a:solidFill>
                <a:latin typeface="Carlito"/>
                <a:cs typeface="Carlito"/>
              </a:rPr>
              <a:t>la </a:t>
            </a:r>
            <a:r>
              <a:rPr dirty="0" sz="3000" spc="-10">
                <a:solidFill>
                  <a:srgbClr val="1F2021"/>
                </a:solidFill>
                <a:latin typeface="Carlito"/>
                <a:cs typeface="Carlito"/>
              </a:rPr>
              <a:t>ubicación  del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Gran 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Colisionador de  </a:t>
            </a:r>
            <a:r>
              <a:rPr dirty="0" sz="3000" spc="-10">
                <a:solidFill>
                  <a:srgbClr val="1F2021"/>
                </a:solidFill>
                <a:latin typeface="Carlito"/>
                <a:cs typeface="Carlito"/>
              </a:rPr>
              <a:t>Hadrones.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4330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5"/>
              <a:t>Barbara</a:t>
            </a:r>
            <a:r>
              <a:rPr dirty="0" spc="-60"/>
              <a:t> </a:t>
            </a:r>
            <a:r>
              <a:rPr dirty="0" spc="-350"/>
              <a:t>McClintock</a:t>
            </a:r>
          </a:p>
        </p:txBody>
      </p:sp>
      <p:sp>
        <p:nvSpPr>
          <p:cNvPr id="3" name="object 3"/>
          <p:cNvSpPr/>
          <p:nvPr/>
        </p:nvSpPr>
        <p:spPr>
          <a:xfrm>
            <a:off x="1124711" y="2121407"/>
            <a:ext cx="4585716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6000"/>
            <a:ext cx="4559300" cy="4552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4145" indent="13335">
              <a:lnSpc>
                <a:spcPct val="110000"/>
              </a:lnSpc>
              <a:spcBef>
                <a:spcPts val="95"/>
              </a:spcBef>
            </a:pPr>
            <a:r>
              <a:rPr dirty="0" sz="3000" spc="-145">
                <a:solidFill>
                  <a:srgbClr val="404040"/>
                </a:solidFill>
                <a:latin typeface="Arial"/>
                <a:cs typeface="Arial"/>
              </a:rPr>
              <a:t>Genetista </a:t>
            </a:r>
            <a:r>
              <a:rPr dirty="0" sz="3000" spc="-185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dirty="0" sz="3000" spc="-180">
                <a:solidFill>
                  <a:srgbClr val="404040"/>
                </a:solidFill>
                <a:latin typeface="Arial"/>
                <a:cs typeface="Arial"/>
              </a:rPr>
              <a:t>hizo  </a:t>
            </a:r>
            <a:r>
              <a:rPr dirty="0" sz="3000" spc="-215">
                <a:solidFill>
                  <a:srgbClr val="404040"/>
                </a:solidFill>
                <a:latin typeface="Arial"/>
                <a:cs typeface="Arial"/>
              </a:rPr>
              <a:t>descubrimientos </a:t>
            </a:r>
            <a:r>
              <a:rPr dirty="0" sz="3000" spc="-26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000" spc="-459">
                <a:solidFill>
                  <a:srgbClr val="404040"/>
                </a:solidFill>
                <a:latin typeface="Arial"/>
                <a:cs typeface="Arial"/>
              </a:rPr>
              <a:t>sus  </a:t>
            </a:r>
            <a:r>
              <a:rPr dirty="0" sz="3000" spc="-220">
                <a:solidFill>
                  <a:srgbClr val="404040"/>
                </a:solidFill>
                <a:latin typeface="Arial"/>
                <a:cs typeface="Arial"/>
              </a:rPr>
              <a:t>estudios </a:t>
            </a:r>
            <a:r>
              <a:rPr dirty="0" sz="3000" spc="-65">
                <a:solidFill>
                  <a:srgbClr val="404040"/>
                </a:solidFill>
                <a:latin typeface="Arial"/>
                <a:cs typeface="Arial"/>
              </a:rPr>
              <a:t>del </a:t>
            </a:r>
            <a:r>
              <a:rPr dirty="0" sz="3000" spc="-210">
                <a:solidFill>
                  <a:srgbClr val="404040"/>
                </a:solidFill>
                <a:latin typeface="Arial"/>
                <a:cs typeface="Arial"/>
              </a:rPr>
              <a:t>maíz, </a:t>
            </a:r>
            <a:r>
              <a:rPr dirty="0" sz="3000" spc="-95">
                <a:solidFill>
                  <a:srgbClr val="404040"/>
                </a:solidFill>
                <a:latin typeface="Arial"/>
                <a:cs typeface="Arial"/>
              </a:rPr>
              <a:t>lo </a:t>
            </a:r>
            <a:r>
              <a:rPr dirty="0" sz="3000" spc="-180">
                <a:solidFill>
                  <a:srgbClr val="404040"/>
                </a:solidFill>
                <a:latin typeface="Arial"/>
                <a:cs typeface="Arial"/>
              </a:rPr>
              <a:t>que  </a:t>
            </a:r>
            <a:r>
              <a:rPr dirty="0" sz="3000" spc="-114">
                <a:solidFill>
                  <a:srgbClr val="404040"/>
                </a:solidFill>
                <a:latin typeface="Arial"/>
                <a:cs typeface="Arial"/>
              </a:rPr>
              <a:t>llevó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a la </a:t>
            </a:r>
            <a:r>
              <a:rPr dirty="0" sz="3000" spc="-240">
                <a:solidFill>
                  <a:srgbClr val="404040"/>
                </a:solidFill>
                <a:latin typeface="Arial"/>
                <a:cs typeface="Arial"/>
              </a:rPr>
              <a:t>comprensión </a:t>
            </a:r>
            <a:r>
              <a:rPr dirty="0" sz="30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000" spc="-235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dirty="0" sz="3000" spc="-204">
                <a:solidFill>
                  <a:srgbClr val="404040"/>
                </a:solidFill>
                <a:latin typeface="Arial"/>
                <a:cs typeface="Arial"/>
              </a:rPr>
              <a:t>rasgos</a:t>
            </a:r>
            <a:r>
              <a:rPr dirty="0" sz="3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404040"/>
                </a:solidFill>
                <a:latin typeface="Arial"/>
                <a:cs typeface="Arial"/>
              </a:rPr>
              <a:t>hereditarios.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dirty="0" sz="3000" spc="-75">
                <a:solidFill>
                  <a:srgbClr val="404040"/>
                </a:solidFill>
                <a:latin typeface="Arial"/>
                <a:cs typeface="Arial"/>
              </a:rPr>
              <a:t>Galardonado </a:t>
            </a:r>
            <a:r>
              <a:rPr dirty="0" sz="3000" spc="-29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dirty="0" sz="3000" spc="-355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3000" spc="-145">
                <a:solidFill>
                  <a:srgbClr val="404040"/>
                </a:solidFill>
                <a:latin typeface="Arial"/>
                <a:cs typeface="Arial"/>
              </a:rPr>
              <a:t>premio  nobel </a:t>
            </a:r>
            <a:r>
              <a:rPr dirty="0" sz="3000" spc="-240">
                <a:solidFill>
                  <a:srgbClr val="404040"/>
                </a:solidFill>
                <a:latin typeface="Arial"/>
                <a:cs typeface="Arial"/>
              </a:rPr>
              <a:t>(no </a:t>
            </a:r>
            <a:r>
              <a:rPr dirty="0" sz="3000" spc="-220">
                <a:solidFill>
                  <a:srgbClr val="404040"/>
                </a:solidFill>
                <a:latin typeface="Arial"/>
                <a:cs typeface="Arial"/>
              </a:rPr>
              <a:t>conjuntamente </a:t>
            </a: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— </a:t>
            </a:r>
            <a:r>
              <a:rPr dirty="0" sz="3000" spc="-2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3000" spc="-105">
                <a:solidFill>
                  <a:srgbClr val="404040"/>
                </a:solidFill>
                <a:latin typeface="Arial"/>
                <a:cs typeface="Arial"/>
              </a:rPr>
              <a:t>primera </a:t>
            </a:r>
            <a:r>
              <a:rPr dirty="0" sz="3000" spc="-195">
                <a:solidFill>
                  <a:srgbClr val="404040"/>
                </a:solidFill>
                <a:latin typeface="Arial"/>
                <a:cs typeface="Arial"/>
              </a:rPr>
              <a:t>mujer </a:t>
            </a:r>
            <a:r>
              <a:rPr dirty="0" sz="3000" spc="-26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000" spc="-80">
                <a:solidFill>
                  <a:srgbClr val="404040"/>
                </a:solidFill>
                <a:latin typeface="Arial"/>
                <a:cs typeface="Arial"/>
              </a:rPr>
              <a:t>recibir </a:t>
            </a:r>
            <a:r>
              <a:rPr dirty="0" sz="3000" spc="-215">
                <a:solidFill>
                  <a:srgbClr val="404040"/>
                </a:solidFill>
                <a:latin typeface="Arial"/>
                <a:cs typeface="Arial"/>
              </a:rPr>
              <a:t>este  </a:t>
            </a:r>
            <a:r>
              <a:rPr dirty="0" sz="3000" spc="-204">
                <a:solidFill>
                  <a:srgbClr val="404040"/>
                </a:solidFill>
                <a:latin typeface="Arial"/>
                <a:cs typeface="Arial"/>
              </a:rPr>
              <a:t>honor!)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8163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75"/>
              <a:t>ADA</a:t>
            </a:r>
            <a:r>
              <a:rPr dirty="0" spc="-90"/>
              <a:t> </a:t>
            </a:r>
            <a:r>
              <a:rPr dirty="0" spc="-370"/>
              <a:t>Lovelace</a:t>
            </a:r>
          </a:p>
        </p:txBody>
      </p:sp>
      <p:sp>
        <p:nvSpPr>
          <p:cNvPr id="3" name="object 3"/>
          <p:cNvSpPr/>
          <p:nvPr/>
        </p:nvSpPr>
        <p:spPr>
          <a:xfrm>
            <a:off x="1543811" y="2121407"/>
            <a:ext cx="3747516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8439"/>
            <a:ext cx="4542155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10000"/>
              </a:lnSpc>
              <a:spcBef>
                <a:spcPts val="95"/>
              </a:spcBef>
            </a:pPr>
            <a:r>
              <a:rPr dirty="0" sz="2800" spc="-335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2800" spc="-170">
                <a:solidFill>
                  <a:srgbClr val="404040"/>
                </a:solidFill>
                <a:latin typeface="Arial"/>
                <a:cs typeface="Arial"/>
              </a:rPr>
              <a:t>matemático que </a:t>
            </a:r>
            <a:r>
              <a:rPr dirty="0" sz="2800" spc="-40">
                <a:solidFill>
                  <a:srgbClr val="404040"/>
                </a:solidFill>
                <a:latin typeface="Arial"/>
                <a:cs typeface="Arial"/>
              </a:rPr>
              <a:t>trabajó </a:t>
            </a:r>
            <a:r>
              <a:rPr dirty="0" sz="2800" spc="-275">
                <a:solidFill>
                  <a:srgbClr val="404040"/>
                </a:solidFill>
                <a:latin typeface="Arial"/>
                <a:cs typeface="Arial"/>
              </a:rPr>
              <a:t>con  </a:t>
            </a:r>
            <a:r>
              <a:rPr dirty="0" sz="2800" spc="-185">
                <a:solidFill>
                  <a:srgbClr val="404040"/>
                </a:solidFill>
                <a:latin typeface="Arial"/>
                <a:cs typeface="Arial"/>
              </a:rPr>
              <a:t>Charles </a:t>
            </a:r>
            <a:r>
              <a:rPr dirty="0" sz="2800" spc="-110">
                <a:solidFill>
                  <a:srgbClr val="404040"/>
                </a:solidFill>
                <a:latin typeface="Arial"/>
                <a:cs typeface="Arial"/>
              </a:rPr>
              <a:t>Babbage </a:t>
            </a:r>
            <a:r>
              <a:rPr dirty="0" sz="2800" spc="-24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2800" spc="-100">
                <a:solidFill>
                  <a:srgbClr val="404040"/>
                </a:solidFill>
                <a:latin typeface="Arial"/>
                <a:cs typeface="Arial"/>
              </a:rPr>
              <a:t>primera  </a:t>
            </a:r>
            <a:r>
              <a:rPr dirty="0" sz="2800" spc="-55">
                <a:solidFill>
                  <a:srgbClr val="404040"/>
                </a:solidFill>
                <a:latin typeface="Arial"/>
                <a:cs typeface="Arial"/>
              </a:rPr>
              <a:t>idea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800" spc="-165">
                <a:solidFill>
                  <a:srgbClr val="404040"/>
                </a:solidFill>
                <a:latin typeface="Arial"/>
                <a:cs typeface="Arial"/>
              </a:rPr>
              <a:t>«motor </a:t>
            </a:r>
            <a:r>
              <a:rPr dirty="0" sz="2800" spc="-125">
                <a:solidFill>
                  <a:srgbClr val="404040"/>
                </a:solidFill>
                <a:latin typeface="Arial"/>
                <a:cs typeface="Arial"/>
              </a:rPr>
              <a:t>analítico», </a:t>
            </a:r>
            <a:r>
              <a:rPr dirty="0" sz="2800" spc="-170">
                <a:solidFill>
                  <a:srgbClr val="404040"/>
                </a:solidFill>
                <a:latin typeface="Arial"/>
                <a:cs typeface="Arial"/>
              </a:rPr>
              <a:t>que  </a:t>
            </a:r>
            <a:r>
              <a:rPr dirty="0" sz="2800" spc="-110">
                <a:solidFill>
                  <a:srgbClr val="404040"/>
                </a:solidFill>
                <a:latin typeface="Arial"/>
                <a:cs typeface="Arial"/>
              </a:rPr>
              <a:t>llevó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a la </a:t>
            </a:r>
            <a:r>
              <a:rPr dirty="0" sz="2800" spc="-165">
                <a:solidFill>
                  <a:srgbClr val="404040"/>
                </a:solidFill>
                <a:latin typeface="Arial"/>
                <a:cs typeface="Arial"/>
              </a:rPr>
              <a:t>creación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800" spc="-2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2800" spc="-145">
                <a:solidFill>
                  <a:srgbClr val="404040"/>
                </a:solidFill>
                <a:latin typeface="Arial"/>
                <a:cs typeface="Arial"/>
              </a:rPr>
              <a:t>computadora. </a:t>
            </a:r>
            <a:r>
              <a:rPr dirty="0" sz="2800" spc="-18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2800" spc="-245">
                <a:solidFill>
                  <a:srgbClr val="404040"/>
                </a:solidFill>
                <a:latin typeface="Arial"/>
                <a:cs typeface="Arial"/>
              </a:rPr>
              <a:t>menudo  </a:t>
            </a:r>
            <a:r>
              <a:rPr dirty="0" sz="2800" spc="-185">
                <a:solidFill>
                  <a:srgbClr val="404040"/>
                </a:solidFill>
                <a:latin typeface="Arial"/>
                <a:cs typeface="Arial"/>
              </a:rPr>
              <a:t>conocido </a:t>
            </a:r>
            <a:r>
              <a:rPr dirty="0" sz="2800" spc="-280">
                <a:solidFill>
                  <a:srgbClr val="404040"/>
                </a:solidFill>
                <a:latin typeface="Arial"/>
                <a:cs typeface="Arial"/>
              </a:rPr>
              <a:t>como </a:t>
            </a:r>
            <a:r>
              <a:rPr dirty="0" sz="2800" spc="-85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dirty="0" sz="28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404040"/>
                </a:solidFill>
                <a:latin typeface="Arial"/>
                <a:cs typeface="Arial"/>
              </a:rPr>
              <a:t>primer</a:t>
            </a:r>
            <a:endParaRPr sz="2800">
              <a:latin typeface="Arial"/>
              <a:cs typeface="Arial"/>
            </a:endParaRPr>
          </a:p>
          <a:p>
            <a:pPr marL="12700" marR="694055">
              <a:lnSpc>
                <a:spcPct val="110000"/>
              </a:lnSpc>
              <a:spcBef>
                <a:spcPts val="5"/>
              </a:spcBef>
            </a:pPr>
            <a:r>
              <a:rPr dirty="0" sz="2800" spc="-95">
                <a:solidFill>
                  <a:srgbClr val="404040"/>
                </a:solidFill>
                <a:latin typeface="Arial"/>
                <a:cs typeface="Arial"/>
              </a:rPr>
              <a:t>«programador </a:t>
            </a:r>
            <a:r>
              <a:rPr dirty="0" sz="2800" spc="-85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2800" spc="-170">
                <a:solidFill>
                  <a:srgbClr val="404040"/>
                </a:solidFill>
                <a:latin typeface="Arial"/>
                <a:cs typeface="Arial"/>
              </a:rPr>
              <a:t>computadoras» </a:t>
            </a:r>
            <a:r>
              <a:rPr dirty="0" sz="2800" spc="-6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dirty="0" sz="2800" spc="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404040"/>
                </a:solidFill>
                <a:latin typeface="Arial"/>
                <a:cs typeface="Arial"/>
              </a:rPr>
              <a:t>mundo.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0354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Grace</a:t>
            </a:r>
            <a:r>
              <a:rPr dirty="0" spc="-80"/>
              <a:t> </a:t>
            </a:r>
            <a:r>
              <a:rPr dirty="0" spc="-220"/>
              <a:t>Hopper</a:t>
            </a:r>
          </a:p>
        </p:txBody>
      </p:sp>
      <p:sp>
        <p:nvSpPr>
          <p:cNvPr id="3" name="object 3"/>
          <p:cNvSpPr/>
          <p:nvPr/>
        </p:nvSpPr>
        <p:spPr>
          <a:xfrm>
            <a:off x="1877567" y="2121407"/>
            <a:ext cx="3078480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098040"/>
            <a:ext cx="4558030" cy="418719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 indent="13335">
              <a:lnSpc>
                <a:spcPct val="90000"/>
              </a:lnSpc>
              <a:spcBef>
                <a:spcPts val="459"/>
              </a:spcBef>
            </a:pPr>
            <a:r>
              <a:rPr dirty="0" sz="3000" spc="-375">
                <a:solidFill>
                  <a:srgbClr val="101314"/>
                </a:solidFill>
                <a:latin typeface="Arial Black"/>
                <a:cs typeface="Arial Black"/>
              </a:rPr>
              <a:t>Un </a:t>
            </a:r>
            <a:r>
              <a:rPr dirty="0" sz="3000" spc="-360">
                <a:solidFill>
                  <a:srgbClr val="101314"/>
                </a:solidFill>
                <a:latin typeface="Arial Black"/>
                <a:cs typeface="Arial Black"/>
              </a:rPr>
              <a:t>científico </a:t>
            </a:r>
            <a:r>
              <a:rPr dirty="0" sz="3000" spc="-340">
                <a:solidFill>
                  <a:srgbClr val="101314"/>
                </a:solidFill>
                <a:latin typeface="Arial Black"/>
                <a:cs typeface="Arial Black"/>
              </a:rPr>
              <a:t>informático  </a:t>
            </a:r>
            <a:r>
              <a:rPr dirty="0" sz="3000" spc="-395">
                <a:solidFill>
                  <a:srgbClr val="101314"/>
                </a:solidFill>
                <a:latin typeface="Arial Black"/>
                <a:cs typeface="Arial Black"/>
              </a:rPr>
              <a:t>cuyo </a:t>
            </a:r>
            <a:r>
              <a:rPr dirty="0" sz="3000" spc="-340">
                <a:solidFill>
                  <a:srgbClr val="101314"/>
                </a:solidFill>
                <a:latin typeface="Arial Black"/>
                <a:cs typeface="Arial Black"/>
              </a:rPr>
              <a:t>trabajo </a:t>
            </a:r>
            <a:r>
              <a:rPr dirty="0" sz="3000" spc="-320">
                <a:solidFill>
                  <a:srgbClr val="101314"/>
                </a:solidFill>
                <a:latin typeface="Arial Black"/>
                <a:cs typeface="Arial Black"/>
              </a:rPr>
              <a:t>condujo </a:t>
            </a:r>
            <a:r>
              <a:rPr dirty="0" sz="3000" spc="-375">
                <a:solidFill>
                  <a:srgbClr val="101314"/>
                </a:solidFill>
                <a:latin typeface="Arial Black"/>
                <a:cs typeface="Arial Black"/>
              </a:rPr>
              <a:t>al  </a:t>
            </a:r>
            <a:r>
              <a:rPr dirty="0" sz="3000" spc="-335">
                <a:solidFill>
                  <a:srgbClr val="101314"/>
                </a:solidFill>
                <a:latin typeface="Arial Black"/>
                <a:cs typeface="Arial Black"/>
              </a:rPr>
              <a:t>desarrollo de </a:t>
            </a:r>
            <a:r>
              <a:rPr dirty="0" u="heavy" sz="3000" spc="-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  <a:hlinkClick r:id="rId3"/>
              </a:rPr>
              <a:t>COBOL,</a:t>
            </a:r>
            <a:r>
              <a:rPr dirty="0" sz="3000" spc="-400">
                <a:solidFill>
                  <a:srgbClr val="101314"/>
                </a:solidFill>
                <a:latin typeface="Arial Black"/>
                <a:cs typeface="Arial Black"/>
              </a:rPr>
              <a:t>un  </a:t>
            </a:r>
            <a:r>
              <a:rPr dirty="0" sz="3000" spc="-345">
                <a:solidFill>
                  <a:srgbClr val="101314"/>
                </a:solidFill>
                <a:latin typeface="Arial Black"/>
                <a:cs typeface="Arial Black"/>
              </a:rPr>
              <a:t>lenguaje </a:t>
            </a:r>
            <a:r>
              <a:rPr dirty="0" sz="3000" spc="-335">
                <a:solidFill>
                  <a:srgbClr val="101314"/>
                </a:solidFill>
                <a:latin typeface="Arial Black"/>
                <a:cs typeface="Arial Black"/>
              </a:rPr>
              <a:t>de </a:t>
            </a:r>
            <a:r>
              <a:rPr dirty="0" sz="3000" spc="-350">
                <a:solidFill>
                  <a:srgbClr val="101314"/>
                </a:solidFill>
                <a:latin typeface="Arial Black"/>
                <a:cs typeface="Arial Black"/>
              </a:rPr>
              <a:t>programación  </a:t>
            </a:r>
            <a:r>
              <a:rPr dirty="0" sz="3000" spc="-345">
                <a:solidFill>
                  <a:srgbClr val="101314"/>
                </a:solidFill>
                <a:latin typeface="Arial Black"/>
                <a:cs typeface="Arial Black"/>
              </a:rPr>
              <a:t>temprano </a:t>
            </a:r>
            <a:r>
              <a:rPr dirty="0" sz="3000" spc="-330">
                <a:solidFill>
                  <a:srgbClr val="101314"/>
                </a:solidFill>
                <a:latin typeface="Arial Black"/>
                <a:cs typeface="Arial Black"/>
              </a:rPr>
              <a:t>que </a:t>
            </a:r>
            <a:r>
              <a:rPr dirty="0" sz="3000" spc="-350">
                <a:solidFill>
                  <a:srgbClr val="101314"/>
                </a:solidFill>
                <a:latin typeface="Arial Black"/>
                <a:cs typeface="Arial Black"/>
              </a:rPr>
              <a:t>todavía  </a:t>
            </a:r>
            <a:r>
              <a:rPr dirty="0" sz="3000" spc="-430">
                <a:solidFill>
                  <a:srgbClr val="101314"/>
                </a:solidFill>
                <a:latin typeface="Arial Black"/>
                <a:cs typeface="Arial Black"/>
              </a:rPr>
              <a:t>estamos </a:t>
            </a:r>
            <a:r>
              <a:rPr dirty="0" sz="3000" spc="-390">
                <a:solidFill>
                  <a:srgbClr val="101314"/>
                </a:solidFill>
                <a:latin typeface="Arial Black"/>
                <a:cs typeface="Arial Black"/>
              </a:rPr>
              <a:t>acostumbrados  </a:t>
            </a:r>
            <a:r>
              <a:rPr dirty="0" sz="3000" spc="-430">
                <a:solidFill>
                  <a:srgbClr val="101314"/>
                </a:solidFill>
                <a:latin typeface="Arial Black"/>
                <a:cs typeface="Arial Black"/>
              </a:rPr>
              <a:t>hasta </a:t>
            </a:r>
            <a:r>
              <a:rPr dirty="0" sz="3000" spc="-385">
                <a:solidFill>
                  <a:srgbClr val="101314"/>
                </a:solidFill>
                <a:latin typeface="Arial Black"/>
                <a:cs typeface="Arial Black"/>
              </a:rPr>
              <a:t>nuestros </a:t>
            </a:r>
            <a:r>
              <a:rPr dirty="0" sz="3000" spc="-380">
                <a:solidFill>
                  <a:srgbClr val="101314"/>
                </a:solidFill>
                <a:latin typeface="Arial Black"/>
                <a:cs typeface="Arial Black"/>
              </a:rPr>
              <a:t>días. </a:t>
            </a:r>
            <a:r>
              <a:rPr dirty="0" sz="3000" spc="-480">
                <a:solidFill>
                  <a:srgbClr val="101314"/>
                </a:solidFill>
                <a:latin typeface="Arial Black"/>
                <a:cs typeface="Arial Black"/>
              </a:rPr>
              <a:t>En  </a:t>
            </a:r>
            <a:r>
              <a:rPr dirty="0" sz="3000" spc="-380">
                <a:solidFill>
                  <a:srgbClr val="101314"/>
                </a:solidFill>
                <a:latin typeface="Arial Black"/>
                <a:cs typeface="Arial Black"/>
              </a:rPr>
              <a:t>1947, </a:t>
            </a:r>
            <a:r>
              <a:rPr dirty="0" sz="3000" spc="-300">
                <a:solidFill>
                  <a:srgbClr val="101314"/>
                </a:solidFill>
                <a:latin typeface="Arial Black"/>
                <a:cs typeface="Arial Black"/>
              </a:rPr>
              <a:t>grabó </a:t>
            </a:r>
            <a:r>
              <a:rPr dirty="0" sz="3000" spc="-355">
                <a:solidFill>
                  <a:srgbClr val="101314"/>
                </a:solidFill>
                <a:latin typeface="Arial Black"/>
                <a:cs typeface="Arial Black"/>
              </a:rPr>
              <a:t>el </a:t>
            </a:r>
            <a:r>
              <a:rPr dirty="0" sz="3000" spc="-325">
                <a:solidFill>
                  <a:srgbClr val="101314"/>
                </a:solidFill>
                <a:latin typeface="Arial Black"/>
                <a:cs typeface="Arial Black"/>
              </a:rPr>
              <a:t>primer </a:t>
            </a:r>
            <a:r>
              <a:rPr dirty="0" sz="3000" spc="-320">
                <a:solidFill>
                  <a:srgbClr val="101314"/>
                </a:solidFill>
                <a:latin typeface="Arial Black"/>
                <a:cs typeface="Arial Black"/>
              </a:rPr>
              <a:t>error  </a:t>
            </a:r>
            <a:r>
              <a:rPr dirty="0" sz="3000" spc="-340">
                <a:solidFill>
                  <a:srgbClr val="101314"/>
                </a:solidFill>
                <a:latin typeface="Arial Black"/>
                <a:cs typeface="Arial Black"/>
              </a:rPr>
              <a:t>informático </a:t>
            </a:r>
            <a:r>
              <a:rPr dirty="0" sz="3000" spc="-380">
                <a:solidFill>
                  <a:srgbClr val="101314"/>
                </a:solidFill>
                <a:latin typeface="Arial Black"/>
                <a:cs typeface="Arial Black"/>
              </a:rPr>
              <a:t>real </a:t>
            </a:r>
            <a:r>
              <a:rPr dirty="0" sz="3000" spc="-315">
                <a:solidFill>
                  <a:srgbClr val="101314"/>
                </a:solidFill>
                <a:latin typeface="Arial Black"/>
                <a:cs typeface="Arial Black"/>
              </a:rPr>
              <a:t>del  mundo.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42341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rlito"/>
                <a:cs typeface="Carlito"/>
              </a:rPr>
              <a:t>Susan</a:t>
            </a:r>
            <a:r>
              <a:rPr dirty="0" spc="-80" b="1">
                <a:latin typeface="Carlito"/>
                <a:cs typeface="Carlito"/>
              </a:rPr>
              <a:t> </a:t>
            </a:r>
            <a:r>
              <a:rPr dirty="0" spc="-30" b="1">
                <a:latin typeface="Carlito"/>
                <a:cs typeface="Carlito"/>
              </a:rPr>
              <a:t>Wojcicki</a:t>
            </a:r>
          </a:p>
        </p:txBody>
      </p:sp>
      <p:sp>
        <p:nvSpPr>
          <p:cNvPr id="3" name="object 3"/>
          <p:cNvSpPr/>
          <p:nvPr/>
        </p:nvSpPr>
        <p:spPr>
          <a:xfrm>
            <a:off x="1808988" y="2121407"/>
            <a:ext cx="3215640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341495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La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decimosexta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empleada  de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Google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y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gerente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marketing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inicial,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ahora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es 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CEO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200" spc="-80">
                <a:solidFill>
                  <a:srgbClr val="404040"/>
                </a:solidFill>
                <a:latin typeface="Carlito"/>
                <a:cs typeface="Carlito"/>
              </a:rPr>
              <a:t>You</a:t>
            </a:r>
            <a:r>
              <a:rPr dirty="0" sz="3200" spc="5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45">
                <a:solidFill>
                  <a:srgbClr val="404040"/>
                </a:solidFill>
                <a:latin typeface="Carlito"/>
                <a:cs typeface="Carlito"/>
              </a:rPr>
              <a:t>Tube.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45154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1">
                <a:latin typeface="Carlito"/>
                <a:cs typeface="Carlito"/>
              </a:rPr>
              <a:t>Reshma</a:t>
            </a:r>
            <a:r>
              <a:rPr dirty="0" spc="-75" b="1">
                <a:latin typeface="Carlito"/>
                <a:cs typeface="Carlito"/>
              </a:rPr>
              <a:t> </a:t>
            </a:r>
            <a:r>
              <a:rPr dirty="0" spc="-5" b="1">
                <a:latin typeface="Carlito"/>
                <a:cs typeface="Carlito"/>
              </a:rPr>
              <a:t>Saujani</a:t>
            </a:r>
          </a:p>
        </p:txBody>
      </p:sp>
      <p:sp>
        <p:nvSpPr>
          <p:cNvPr id="3" name="object 3"/>
          <p:cNvSpPr/>
          <p:nvPr/>
        </p:nvSpPr>
        <p:spPr>
          <a:xfrm>
            <a:off x="2177795" y="2121407"/>
            <a:ext cx="2478024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28520"/>
            <a:ext cx="4556760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8232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Un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autor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bestseller</a:t>
            </a:r>
            <a:r>
              <a:rPr dirty="0" sz="3200" spc="-8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del  New </a:t>
            </a:r>
            <a:r>
              <a:rPr dirty="0" sz="3200" spc="-65">
                <a:solidFill>
                  <a:srgbClr val="404040"/>
                </a:solidFill>
                <a:latin typeface="Carlito"/>
                <a:cs typeface="Carlito"/>
              </a:rPr>
              <a:t>York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Times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y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los 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cerebros detrás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 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famosa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charla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25">
                <a:solidFill>
                  <a:srgbClr val="404040"/>
                </a:solidFill>
                <a:latin typeface="Carlito"/>
                <a:cs typeface="Carlito"/>
              </a:rPr>
              <a:t>TED,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«Enseñad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las chicas 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valentía,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no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perfección.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Ella 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es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la fundadora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y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CEO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 Girls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Who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Code.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5783" y="118871"/>
            <a:ext cx="3619500" cy="1738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3115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Zaha</a:t>
            </a:r>
            <a:r>
              <a:rPr dirty="0" spc="-75"/>
              <a:t> </a:t>
            </a:r>
            <a:r>
              <a:rPr dirty="0" spc="-155"/>
              <a:t>Hadid</a:t>
            </a:r>
          </a:p>
        </p:txBody>
      </p:sp>
      <p:sp>
        <p:nvSpPr>
          <p:cNvPr id="4" name="object 4"/>
          <p:cNvSpPr/>
          <p:nvPr/>
        </p:nvSpPr>
        <p:spPr>
          <a:xfrm>
            <a:off x="1850135" y="2121407"/>
            <a:ext cx="3134867" cy="3747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95618" y="2114804"/>
            <a:ext cx="4402455" cy="364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Un arquitecto que diseñó el  London Aquatics Center y la 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Ópera de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Guangzhou. Zaha  Hadid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fue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apodada la «Reina de  la curva»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como resultado,  recibió premios como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el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Pritzker  Architecture Price,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que ganó en  2004. Fue la primera arquitecta  que ganó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esto.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1471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30"/>
              <a:t>Lluvia </a:t>
            </a:r>
            <a:r>
              <a:rPr dirty="0" spc="-175"/>
              <a:t>de</a:t>
            </a:r>
            <a:r>
              <a:rPr dirty="0" spc="250"/>
              <a:t> </a:t>
            </a:r>
            <a:r>
              <a:rPr dirty="0" spc="-26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909767"/>
            <a:ext cx="8900795" cy="3421379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En su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grupo: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10000"/>
              </a:lnSpc>
              <a:spcBef>
                <a:spcPts val="1410"/>
              </a:spcBef>
              <a:buAutoNum type="arabicPeriod"/>
              <a:tabLst>
                <a:tab pos="415290" algn="l"/>
              </a:tabLst>
            </a:pP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Ritamosuna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lista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famosos científicos, ingenieros, 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diseñadores,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líderes tecnológicos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que</a:t>
            </a:r>
            <a:r>
              <a:rPr dirty="0" sz="3200" spc="2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conoces.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Carlito"/>
              <a:buAutoNum type="arabicPeriod"/>
            </a:pP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Carlito"/>
              <a:buAutoNum type="arabicPeriod"/>
            </a:pPr>
            <a:endParaRPr sz="2850">
              <a:latin typeface="Carlito"/>
              <a:cs typeface="Carlito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Ahora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compartiremos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con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</a:t>
            </a:r>
            <a:r>
              <a:rPr dirty="0" sz="3200" spc="3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clase.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5811" y="3988308"/>
            <a:ext cx="1466088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93394"/>
            <a:ext cx="43510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0" b="1">
                <a:solidFill>
                  <a:srgbClr val="585657"/>
                </a:solidFill>
                <a:latin typeface="Arial"/>
                <a:cs typeface="Arial"/>
              </a:rPr>
              <a:t>Sheryl</a:t>
            </a:r>
            <a:r>
              <a:rPr dirty="0" sz="4400" spc="-90" b="1">
                <a:solidFill>
                  <a:srgbClr val="585657"/>
                </a:solidFill>
                <a:latin typeface="Arial"/>
                <a:cs typeface="Arial"/>
              </a:rPr>
              <a:t> </a:t>
            </a:r>
            <a:r>
              <a:rPr dirty="0" sz="4400" spc="-65" b="1">
                <a:solidFill>
                  <a:srgbClr val="585657"/>
                </a:solidFill>
                <a:latin typeface="Arial"/>
                <a:cs typeface="Arial"/>
              </a:rPr>
              <a:t>Sandberg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3624" y="2121407"/>
            <a:ext cx="3706367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16937"/>
            <a:ext cx="4555490" cy="349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300" spc="-390">
                <a:solidFill>
                  <a:srgbClr val="585657"/>
                </a:solidFill>
                <a:latin typeface="Arial Black"/>
                <a:cs typeface="Arial Black"/>
              </a:rPr>
              <a:t>Se </a:t>
            </a:r>
            <a:r>
              <a:rPr dirty="0" sz="2300" spc="-229">
                <a:solidFill>
                  <a:srgbClr val="585657"/>
                </a:solidFill>
                <a:latin typeface="Arial Black"/>
                <a:cs typeface="Arial Black"/>
              </a:rPr>
              <a:t>graduó </a:t>
            </a:r>
            <a:r>
              <a:rPr dirty="0" sz="2300" spc="-254">
                <a:solidFill>
                  <a:srgbClr val="585657"/>
                </a:solidFill>
                <a:latin typeface="Arial Black"/>
                <a:cs typeface="Arial Black"/>
              </a:rPr>
              <a:t>de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Harvard </a:t>
            </a:r>
            <a:r>
              <a:rPr dirty="0" sz="2300" spc="-260">
                <a:solidFill>
                  <a:srgbClr val="585657"/>
                </a:solidFill>
                <a:latin typeface="Arial Black"/>
                <a:cs typeface="Arial Black"/>
              </a:rPr>
              <a:t>College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1991 con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una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licenciatura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 </a:t>
            </a:r>
            <a:r>
              <a:rPr dirty="0" sz="2300" spc="-285">
                <a:solidFill>
                  <a:srgbClr val="585657"/>
                </a:solidFill>
                <a:latin typeface="Arial Black"/>
                <a:cs typeface="Arial Black"/>
              </a:rPr>
              <a:t>economía, </a:t>
            </a:r>
            <a:r>
              <a:rPr dirty="0" sz="2300" spc="-220">
                <a:solidFill>
                  <a:srgbClr val="585657"/>
                </a:solidFill>
                <a:latin typeface="Arial Black"/>
                <a:cs typeface="Arial Black"/>
              </a:rPr>
              <a:t>donde 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también </a:t>
            </a:r>
            <a:r>
              <a:rPr dirty="0" sz="2300" spc="-240">
                <a:solidFill>
                  <a:srgbClr val="585657"/>
                </a:solidFill>
                <a:latin typeface="Arial Black"/>
                <a:cs typeface="Arial Black"/>
              </a:rPr>
              <a:t>cofundó  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Mujeres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Economía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y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 </a:t>
            </a:r>
            <a:r>
              <a:rPr dirty="0" sz="2300" spc="-240">
                <a:solidFill>
                  <a:srgbClr val="585657"/>
                </a:solidFill>
                <a:latin typeface="Arial Black"/>
                <a:cs typeface="Arial Black"/>
              </a:rPr>
              <a:t>Gobierno.</a:t>
            </a:r>
            <a:endParaRPr sz="2300">
              <a:latin typeface="Arial Black"/>
              <a:cs typeface="Arial Black"/>
            </a:endParaRPr>
          </a:p>
          <a:p>
            <a:pPr marL="12700" marR="156210">
              <a:lnSpc>
                <a:spcPct val="110000"/>
              </a:lnSpc>
            </a:pP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Luego </a:t>
            </a:r>
            <a:r>
              <a:rPr dirty="0" sz="2300" spc="-385">
                <a:solidFill>
                  <a:srgbClr val="585657"/>
                </a:solidFill>
                <a:latin typeface="Arial Black"/>
                <a:cs typeface="Arial Black"/>
              </a:rPr>
              <a:t>se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matriculó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Harvard  </a:t>
            </a:r>
            <a:r>
              <a:rPr dirty="0" sz="2300" spc="-350">
                <a:solidFill>
                  <a:srgbClr val="585657"/>
                </a:solidFill>
                <a:latin typeface="Arial Black"/>
                <a:cs typeface="Arial Black"/>
              </a:rPr>
              <a:t>Business </a:t>
            </a:r>
            <a:r>
              <a:rPr dirty="0" sz="2300" spc="-290">
                <a:solidFill>
                  <a:srgbClr val="585657"/>
                </a:solidFill>
                <a:latin typeface="Arial Black"/>
                <a:cs typeface="Arial Black"/>
              </a:rPr>
              <a:t>School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1993 </a:t>
            </a:r>
            <a:r>
              <a:rPr dirty="0" sz="2300" spc="-290">
                <a:solidFill>
                  <a:srgbClr val="585657"/>
                </a:solidFill>
                <a:latin typeface="Arial Black"/>
                <a:cs typeface="Arial Black"/>
              </a:rPr>
              <a:t>para  </a:t>
            </a:r>
            <a:r>
              <a:rPr dirty="0" sz="2300" spc="-250">
                <a:solidFill>
                  <a:srgbClr val="585657"/>
                </a:solidFill>
                <a:latin typeface="Arial Black"/>
                <a:cs typeface="Arial Black"/>
              </a:rPr>
              <a:t>obtener </a:t>
            </a:r>
            <a:r>
              <a:rPr dirty="0" sz="2300" spc="-335">
                <a:solidFill>
                  <a:srgbClr val="585657"/>
                </a:solidFill>
                <a:latin typeface="Arial Black"/>
                <a:cs typeface="Arial Black"/>
              </a:rPr>
              <a:t>su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M.B.A. </a:t>
            </a:r>
            <a:r>
              <a:rPr dirty="0" sz="2300" spc="-260">
                <a:solidFill>
                  <a:srgbClr val="585657"/>
                </a:solidFill>
                <a:latin typeface="Arial Black"/>
                <a:cs typeface="Arial Black"/>
              </a:rPr>
              <a:t>Conoció </a:t>
            </a:r>
            <a:r>
              <a:rPr dirty="0" sz="2300" spc="-365">
                <a:solidFill>
                  <a:srgbClr val="585657"/>
                </a:solidFill>
                <a:latin typeface="Arial Black"/>
                <a:cs typeface="Arial Black"/>
              </a:rPr>
              <a:t>a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Mark  </a:t>
            </a:r>
            <a:r>
              <a:rPr dirty="0" sz="2300" spc="-300">
                <a:solidFill>
                  <a:srgbClr val="585657"/>
                </a:solidFill>
                <a:latin typeface="Arial Black"/>
                <a:cs typeface="Arial Black"/>
              </a:rPr>
              <a:t>Zuckerberg, </a:t>
            </a:r>
            <a:r>
              <a:rPr dirty="0" sz="2300" spc="-235">
                <a:solidFill>
                  <a:srgbClr val="585657"/>
                </a:solidFill>
                <a:latin typeface="Arial Black"/>
                <a:cs typeface="Arial Black"/>
              </a:rPr>
              <a:t>quien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le </a:t>
            </a:r>
            <a:r>
              <a:rPr dirty="0" sz="2300" spc="-265">
                <a:solidFill>
                  <a:srgbClr val="585657"/>
                </a:solidFill>
                <a:latin typeface="Arial Black"/>
                <a:cs typeface="Arial Black"/>
              </a:rPr>
              <a:t>ofreció 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el  </a:t>
            </a:r>
            <a:r>
              <a:rPr dirty="0" sz="2300" spc="-260">
                <a:solidFill>
                  <a:srgbClr val="585657"/>
                </a:solidFill>
                <a:latin typeface="Arial Black"/>
                <a:cs typeface="Arial Black"/>
              </a:rPr>
              <a:t>papel </a:t>
            </a:r>
            <a:r>
              <a:rPr dirty="0" sz="2300" spc="-254">
                <a:solidFill>
                  <a:srgbClr val="585657"/>
                </a:solidFill>
                <a:latin typeface="Arial Black"/>
                <a:cs typeface="Arial Black"/>
              </a:rPr>
              <a:t>de COO de</a:t>
            </a:r>
            <a:r>
              <a:rPr dirty="0" sz="2300" spc="150">
                <a:solidFill>
                  <a:srgbClr val="585657"/>
                </a:solidFill>
                <a:latin typeface="Arial Black"/>
                <a:cs typeface="Arial Black"/>
              </a:rPr>
              <a:t> </a:t>
            </a: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Facebook.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8889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0"/>
              <a:t>¿Qué </a:t>
            </a:r>
            <a:r>
              <a:rPr dirty="0" spc="-525"/>
              <a:t>has</a:t>
            </a:r>
            <a:r>
              <a:rPr dirty="0" spc="-520"/>
              <a:t> </a:t>
            </a:r>
            <a:r>
              <a:rPr dirty="0" spc="-229"/>
              <a:t>aprendido?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909767"/>
            <a:ext cx="9657080" cy="270637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dirty="0" sz="3200" spc="-100">
                <a:solidFill>
                  <a:srgbClr val="404040"/>
                </a:solidFill>
                <a:latin typeface="Trebuchet MS"/>
                <a:cs typeface="Trebuchet MS"/>
              </a:rPr>
              <a:t>¿Cuántas</a:t>
            </a:r>
            <a:r>
              <a:rPr dirty="0" sz="3200" spc="-2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4">
                <a:solidFill>
                  <a:srgbClr val="404040"/>
                </a:solidFill>
                <a:latin typeface="Trebuchet MS"/>
                <a:cs typeface="Trebuchet MS"/>
              </a:rPr>
              <a:t>esas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80">
                <a:solidFill>
                  <a:srgbClr val="404040"/>
                </a:solidFill>
                <a:latin typeface="Trebuchet MS"/>
                <a:cs typeface="Trebuchet MS"/>
              </a:rPr>
              <a:t>mujeres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65">
                <a:solidFill>
                  <a:srgbClr val="404040"/>
                </a:solidFill>
                <a:latin typeface="Trebuchet MS"/>
                <a:cs typeface="Trebuchet MS"/>
              </a:rPr>
              <a:t>influyentes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404040"/>
                </a:solidFill>
                <a:latin typeface="Trebuchet MS"/>
                <a:cs typeface="Trebuchet MS"/>
              </a:rPr>
              <a:t>habías</a:t>
            </a:r>
            <a:r>
              <a:rPr dirty="0" sz="3200" spc="-2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0">
                <a:solidFill>
                  <a:srgbClr val="404040"/>
                </a:solidFill>
                <a:latin typeface="Trebuchet MS"/>
                <a:cs typeface="Trebuchet MS"/>
              </a:rPr>
              <a:t>oído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0">
                <a:solidFill>
                  <a:srgbClr val="404040"/>
                </a:solidFill>
                <a:latin typeface="Trebuchet MS"/>
                <a:cs typeface="Trebuchet MS"/>
              </a:rPr>
              <a:t>hablar?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dirty="0" sz="3200" spc="5">
                <a:solidFill>
                  <a:srgbClr val="404040"/>
                </a:solidFill>
                <a:latin typeface="Trebuchet MS"/>
                <a:cs typeface="Trebuchet MS"/>
              </a:rPr>
              <a:t>¿Qué </a:t>
            </a:r>
            <a:r>
              <a:rPr dirty="0" sz="3200" spc="-65">
                <a:solidFill>
                  <a:srgbClr val="404040"/>
                </a:solidFill>
                <a:latin typeface="Trebuchet MS"/>
                <a:cs typeface="Trebuchet MS"/>
              </a:rPr>
              <a:t>nos </a:t>
            </a:r>
            <a:r>
              <a:rPr dirty="0" sz="3200" spc="-180">
                <a:solidFill>
                  <a:srgbClr val="404040"/>
                </a:solidFill>
                <a:latin typeface="Trebuchet MS"/>
                <a:cs typeface="Trebuchet MS"/>
              </a:rPr>
              <a:t>dice</a:t>
            </a:r>
            <a:r>
              <a:rPr dirty="0" sz="3200" spc="-6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55">
                <a:solidFill>
                  <a:srgbClr val="404040"/>
                </a:solidFill>
                <a:latin typeface="Trebuchet MS"/>
                <a:cs typeface="Trebuchet MS"/>
              </a:rPr>
              <a:t>esto?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10100"/>
              </a:lnSpc>
              <a:spcBef>
                <a:spcPts val="1385"/>
              </a:spcBef>
            </a:pPr>
            <a:r>
              <a:rPr dirty="0" sz="3200" spc="5">
                <a:solidFill>
                  <a:srgbClr val="404040"/>
                </a:solidFill>
                <a:latin typeface="Trebuchet MS"/>
                <a:cs typeface="Trebuchet MS"/>
              </a:rPr>
              <a:t>¿Qué</a:t>
            </a:r>
            <a:r>
              <a:rPr dirty="0" sz="3200" spc="-2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404040"/>
                </a:solidFill>
                <a:latin typeface="Trebuchet MS"/>
                <a:cs typeface="Trebuchet MS"/>
              </a:rPr>
              <a:t>conclusiones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5">
                <a:solidFill>
                  <a:srgbClr val="404040"/>
                </a:solidFill>
                <a:latin typeface="Trebuchet MS"/>
                <a:cs typeface="Trebuchet MS"/>
              </a:rPr>
              <a:t>podemos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95">
                <a:solidFill>
                  <a:srgbClr val="404040"/>
                </a:solidFill>
                <a:latin typeface="Trebuchet MS"/>
                <a:cs typeface="Trebuchet MS"/>
              </a:rPr>
              <a:t>extraer</a:t>
            </a:r>
            <a:r>
              <a:rPr dirty="0" sz="3200" spc="-25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0">
                <a:solidFill>
                  <a:srgbClr val="404040"/>
                </a:solidFill>
                <a:latin typeface="Trebuchet MS"/>
                <a:cs typeface="Trebuchet MS"/>
              </a:rPr>
              <a:t>esto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4">
                <a:solidFill>
                  <a:srgbClr val="404040"/>
                </a:solidFill>
                <a:latin typeface="Trebuchet MS"/>
                <a:cs typeface="Trebuchet MS"/>
              </a:rPr>
              <a:t>sobre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0">
                <a:solidFill>
                  <a:srgbClr val="404040"/>
                </a:solidFill>
                <a:latin typeface="Trebuchet MS"/>
                <a:cs typeface="Trebuchet MS"/>
              </a:rPr>
              <a:t>sesgo  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404040"/>
                </a:solidFill>
                <a:latin typeface="Trebuchet MS"/>
                <a:cs typeface="Trebuchet MS"/>
              </a:rPr>
              <a:t>género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5">
                <a:solidFill>
                  <a:srgbClr val="404040"/>
                </a:solidFill>
                <a:latin typeface="Trebuchet MS"/>
                <a:cs typeface="Trebuchet MS"/>
              </a:rPr>
              <a:t>mundo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85">
                <a:solidFill>
                  <a:srgbClr val="404040"/>
                </a:solidFill>
                <a:latin typeface="Trebuchet MS"/>
                <a:cs typeface="Trebuchet MS"/>
              </a:rPr>
              <a:t>ciencia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7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20">
                <a:solidFill>
                  <a:srgbClr val="404040"/>
                </a:solidFill>
                <a:latin typeface="Trebuchet MS"/>
                <a:cs typeface="Trebuchet MS"/>
              </a:rPr>
              <a:t>tecnología?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12189460" cy="6858000"/>
            <a:chOff x="3047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94019" y="0"/>
              <a:ext cx="51435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29157" y="675513"/>
            <a:ext cx="172720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5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3200" spc="-1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efl</a:t>
            </a:r>
            <a:r>
              <a:rPr dirty="0" u="heavy" sz="32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3200" spc="-1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xión: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157" y="1650873"/>
            <a:ext cx="3779520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245">
                <a:latin typeface="Arial"/>
                <a:cs typeface="Arial"/>
              </a:rPr>
              <a:t>Mis </a:t>
            </a:r>
            <a:r>
              <a:rPr dirty="0" sz="3200" spc="-100">
                <a:latin typeface="Arial"/>
                <a:cs typeface="Arial"/>
              </a:rPr>
              <a:t>fortalezas  </a:t>
            </a:r>
            <a:r>
              <a:rPr dirty="0" sz="3200" spc="-200">
                <a:latin typeface="Arial"/>
                <a:cs typeface="Arial"/>
              </a:rPr>
              <a:t>personales </a:t>
            </a:r>
            <a:r>
              <a:rPr dirty="0" sz="3200">
                <a:latin typeface="Arial"/>
                <a:cs typeface="Arial"/>
              </a:rPr>
              <a:t>y </a:t>
            </a:r>
            <a:r>
              <a:rPr dirty="0" sz="3200" spc="-185">
                <a:latin typeface="Arial"/>
                <a:cs typeface="Arial"/>
              </a:rPr>
              <a:t>planes </a:t>
            </a:r>
            <a:r>
              <a:rPr dirty="0" sz="3200" spc="-95">
                <a:latin typeface="Arial"/>
                <a:cs typeface="Arial"/>
              </a:rPr>
              <a:t>de  </a:t>
            </a:r>
            <a:r>
              <a:rPr dirty="0" sz="3200" spc="-85">
                <a:latin typeface="Arial"/>
                <a:cs typeface="Arial"/>
              </a:rPr>
              <a:t>carrera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721" y="297725"/>
            <a:ext cx="8822124" cy="569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185" y="521030"/>
            <a:ext cx="2322830" cy="5147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90" b="1">
                <a:latin typeface="Arial"/>
                <a:cs typeface="Arial"/>
              </a:rPr>
              <a:t>Vea </a:t>
            </a:r>
            <a:r>
              <a:rPr dirty="0" sz="2800" spc="-70" b="1">
                <a:latin typeface="Arial"/>
                <a:cs typeface="Arial"/>
              </a:rPr>
              <a:t>la  </a:t>
            </a:r>
            <a:r>
              <a:rPr dirty="0" sz="2800" spc="-200" b="1">
                <a:latin typeface="Arial"/>
                <a:cs typeface="Arial"/>
              </a:rPr>
              <a:t>siguiente  </a:t>
            </a:r>
            <a:r>
              <a:rPr dirty="0" sz="2800" spc="-150" b="1">
                <a:latin typeface="Arial"/>
                <a:cs typeface="Arial"/>
              </a:rPr>
              <a:t>diapositiva  </a:t>
            </a:r>
            <a:r>
              <a:rPr dirty="0" sz="2800" spc="-145" b="1">
                <a:latin typeface="Arial"/>
                <a:cs typeface="Arial"/>
              </a:rPr>
              <a:t>para </a:t>
            </a:r>
            <a:r>
              <a:rPr dirty="0" sz="2800" spc="-180" b="1">
                <a:latin typeface="Arial"/>
                <a:cs typeface="Arial"/>
              </a:rPr>
              <a:t>ver </a:t>
            </a:r>
            <a:r>
              <a:rPr dirty="0" sz="2800" spc="-225" b="1">
                <a:latin typeface="Arial"/>
                <a:cs typeface="Arial"/>
              </a:rPr>
              <a:t>un  </a:t>
            </a:r>
            <a:r>
              <a:rPr dirty="0" sz="2800" spc="-180" b="1">
                <a:latin typeface="Arial"/>
                <a:cs typeface="Arial"/>
              </a:rPr>
              <a:t>ejemplo </a:t>
            </a:r>
            <a:r>
              <a:rPr dirty="0" sz="2800" spc="-225" b="1">
                <a:latin typeface="Arial"/>
                <a:cs typeface="Arial"/>
              </a:rPr>
              <a:t>de </a:t>
            </a:r>
            <a:r>
              <a:rPr dirty="0" sz="2800" spc="-180" b="1">
                <a:latin typeface="Arial"/>
                <a:cs typeface="Arial"/>
              </a:rPr>
              <a:t>una  </a:t>
            </a:r>
            <a:r>
              <a:rPr dirty="0" sz="2800" spc="-225" b="1">
                <a:latin typeface="Arial"/>
                <a:cs typeface="Arial"/>
              </a:rPr>
              <a:t>nube de  </a:t>
            </a:r>
            <a:r>
              <a:rPr dirty="0" sz="2800" spc="-160" b="1">
                <a:latin typeface="Arial"/>
                <a:cs typeface="Arial"/>
              </a:rPr>
              <a:t>palabras.</a:t>
            </a:r>
            <a:endParaRPr sz="2800">
              <a:latin typeface="Arial"/>
              <a:cs typeface="Arial"/>
            </a:endParaRPr>
          </a:p>
          <a:p>
            <a:pPr marL="12700" marR="79375">
              <a:lnSpc>
                <a:spcPct val="100000"/>
              </a:lnSpc>
              <a:spcBef>
                <a:spcPts val="5"/>
              </a:spcBef>
            </a:pPr>
            <a:r>
              <a:rPr dirty="0" sz="2800" spc="-185" b="1">
                <a:latin typeface="Arial"/>
                <a:cs typeface="Arial"/>
              </a:rPr>
              <a:t>Algunas </a:t>
            </a:r>
            <a:r>
              <a:rPr dirty="0" sz="2800" spc="-225" b="1">
                <a:latin typeface="Arial"/>
                <a:cs typeface="Arial"/>
              </a:rPr>
              <a:t>de </a:t>
            </a:r>
            <a:r>
              <a:rPr dirty="0" sz="2800" spc="-165" b="1">
                <a:latin typeface="Arial"/>
                <a:cs typeface="Arial"/>
              </a:rPr>
              <a:t>las  palabras  </a:t>
            </a:r>
            <a:r>
              <a:rPr dirty="0" sz="2800" spc="-225" b="1">
                <a:latin typeface="Arial"/>
                <a:cs typeface="Arial"/>
              </a:rPr>
              <a:t>pueden </a:t>
            </a:r>
            <a:r>
              <a:rPr dirty="0" sz="2800" spc="-270" b="1">
                <a:latin typeface="Arial"/>
                <a:cs typeface="Arial"/>
              </a:rPr>
              <a:t>ser  </a:t>
            </a:r>
            <a:r>
              <a:rPr dirty="0" sz="2800" spc="-185" b="1">
                <a:latin typeface="Arial"/>
                <a:cs typeface="Arial"/>
              </a:rPr>
              <a:t>útiles </a:t>
            </a:r>
            <a:r>
              <a:rPr dirty="0" sz="2800" spc="-145" b="1">
                <a:latin typeface="Arial"/>
                <a:cs typeface="Arial"/>
              </a:rPr>
              <a:t>para  </a:t>
            </a:r>
            <a:r>
              <a:rPr dirty="0" sz="2800" spc="-215" b="1">
                <a:latin typeface="Arial"/>
                <a:cs typeface="Arial"/>
              </a:rPr>
              <a:t>usted.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58572"/>
            <a:ext cx="9326245" cy="1507490"/>
          </a:xfrm>
          <a:prstGeom prst="rect"/>
        </p:spPr>
        <p:txBody>
          <a:bodyPr wrap="square" lIns="0" tIns="171450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1350"/>
              </a:spcBef>
            </a:pPr>
            <a:r>
              <a:rPr dirty="0" spc="-400"/>
              <a:t>Ejemplo </a:t>
            </a:r>
            <a:r>
              <a:rPr dirty="0" spc="-165"/>
              <a:t>de </a:t>
            </a:r>
            <a:r>
              <a:rPr dirty="0" spc="-434"/>
              <a:t>una </a:t>
            </a:r>
            <a:r>
              <a:rPr dirty="0" spc="-400"/>
              <a:t>nube </a:t>
            </a:r>
            <a:r>
              <a:rPr dirty="0" spc="-175"/>
              <a:t>de </a:t>
            </a:r>
            <a:r>
              <a:rPr dirty="0" spc="-140"/>
              <a:t>palabras  </a:t>
            </a:r>
            <a:r>
              <a:rPr dirty="0" spc="-165"/>
              <a:t>de</a:t>
            </a:r>
            <a:r>
              <a:rPr dirty="0" spc="-15"/>
              <a:t> </a:t>
            </a:r>
            <a:r>
              <a:rPr dirty="0" spc="-170"/>
              <a:t>fortalezas</a:t>
            </a:r>
          </a:p>
        </p:txBody>
      </p:sp>
      <p:sp>
        <p:nvSpPr>
          <p:cNvPr id="3" name="object 3"/>
          <p:cNvSpPr/>
          <p:nvPr/>
        </p:nvSpPr>
        <p:spPr>
          <a:xfrm>
            <a:off x="2278512" y="2238290"/>
            <a:ext cx="7817817" cy="350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712" y="1782717"/>
            <a:ext cx="10344721" cy="4464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82154" y="202162"/>
            <a:ext cx="3162425" cy="1415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79787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Compartiendo </a:t>
            </a:r>
            <a:r>
              <a:rPr dirty="0" spc="-440"/>
              <a:t>nuestras</a:t>
            </a:r>
            <a:r>
              <a:rPr dirty="0" spc="155"/>
              <a:t> </a:t>
            </a:r>
            <a:r>
              <a:rPr dirty="0" spc="-26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943709"/>
            <a:ext cx="9633585" cy="369062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2600" spc="-465">
                <a:solidFill>
                  <a:srgbClr val="404040"/>
                </a:solidFill>
                <a:latin typeface="Arial"/>
                <a:cs typeface="Arial"/>
              </a:rPr>
              <a:t>¿Te 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gustaría 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compartir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algunas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254">
                <a:solidFill>
                  <a:srgbClr val="404040"/>
                </a:solidFill>
                <a:latin typeface="Arial"/>
                <a:cs typeface="Arial"/>
              </a:rPr>
              <a:t>tus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fortalezas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90">
                <a:solidFill>
                  <a:srgbClr val="404040"/>
                </a:solidFill>
                <a:latin typeface="Arial"/>
                <a:cs typeface="Arial"/>
              </a:rPr>
              <a:t>personales?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600" spc="-500">
                <a:solidFill>
                  <a:srgbClr val="404040"/>
                </a:solidFill>
                <a:latin typeface="Arial"/>
                <a:cs typeface="Arial"/>
              </a:rPr>
              <a:t>¿En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qué 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carreras </a:t>
            </a:r>
            <a:r>
              <a:rPr dirty="0" sz="2600" spc="-140">
                <a:solidFill>
                  <a:srgbClr val="404040"/>
                </a:solidFill>
                <a:latin typeface="Arial"/>
                <a:cs typeface="Arial"/>
              </a:rPr>
              <a:t>potenciales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estás</a:t>
            </a:r>
            <a:r>
              <a:rPr dirty="0" sz="2600" spc="-1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interesado?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600" spc="-265">
                <a:solidFill>
                  <a:srgbClr val="404040"/>
                </a:solidFill>
                <a:latin typeface="Arial"/>
                <a:cs typeface="Arial"/>
              </a:rPr>
              <a:t>¿Cuántos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145">
                <a:solidFill>
                  <a:srgbClr val="404040"/>
                </a:solidFill>
                <a:latin typeface="Arial"/>
                <a:cs typeface="Arial"/>
              </a:rPr>
              <a:t>ellos </a:t>
            </a:r>
            <a:r>
              <a:rPr dirty="0" sz="2600" spc="-185">
                <a:solidFill>
                  <a:srgbClr val="404040"/>
                </a:solidFill>
                <a:latin typeface="Arial"/>
                <a:cs typeface="Arial"/>
              </a:rPr>
              <a:t>están </a:t>
            </a:r>
            <a:r>
              <a:rPr dirty="0" sz="2600" spc="-170">
                <a:solidFill>
                  <a:srgbClr val="404040"/>
                </a:solidFill>
                <a:latin typeface="Arial"/>
                <a:cs typeface="Arial"/>
              </a:rPr>
              <a:t>vinculados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al </a:t>
            </a:r>
            <a:r>
              <a:rPr dirty="0" sz="2600" spc="-229">
                <a:solidFill>
                  <a:srgbClr val="404040"/>
                </a:solidFill>
                <a:latin typeface="Arial"/>
                <a:cs typeface="Arial"/>
              </a:rPr>
              <a:t>mundo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75">
                <a:solidFill>
                  <a:srgbClr val="404040"/>
                </a:solidFill>
                <a:latin typeface="Arial"/>
                <a:cs typeface="Arial"/>
              </a:rPr>
              <a:t>STEAM?</a:t>
            </a:r>
            <a:endParaRPr sz="2600">
              <a:latin typeface="Arial"/>
              <a:cs typeface="Arial"/>
            </a:endParaRPr>
          </a:p>
          <a:p>
            <a:pPr marL="12700" marR="305435">
              <a:lnSpc>
                <a:spcPct val="100000"/>
              </a:lnSpc>
              <a:spcBef>
                <a:spcPts val="1395"/>
              </a:spcBef>
            </a:pPr>
            <a:r>
              <a:rPr dirty="0" sz="2600" spc="-295">
                <a:solidFill>
                  <a:srgbClr val="404040"/>
                </a:solidFill>
                <a:latin typeface="Arial"/>
                <a:cs typeface="Arial"/>
              </a:rPr>
              <a:t>¿Puedes 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ver 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algún </a:t>
            </a:r>
            <a:r>
              <a:rPr dirty="0" sz="2600" spc="-235">
                <a:solidFill>
                  <a:srgbClr val="404040"/>
                </a:solidFill>
                <a:latin typeface="Arial"/>
                <a:cs typeface="Arial"/>
              </a:rPr>
              <a:t>sesgo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135">
                <a:solidFill>
                  <a:srgbClr val="404040"/>
                </a:solidFill>
                <a:latin typeface="Arial"/>
                <a:cs typeface="Arial"/>
              </a:rPr>
              <a:t>género </a:t>
            </a:r>
            <a:r>
              <a:rPr dirty="0" sz="2600" spc="-22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elecciones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carrera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200">
                <a:solidFill>
                  <a:srgbClr val="404040"/>
                </a:solidFill>
                <a:latin typeface="Arial"/>
                <a:cs typeface="Arial"/>
              </a:rPr>
              <a:t>los  </a:t>
            </a:r>
            <a:r>
              <a:rPr dirty="0" sz="2600" spc="-240">
                <a:solidFill>
                  <a:srgbClr val="404040"/>
                </a:solidFill>
                <a:latin typeface="Arial"/>
                <a:cs typeface="Arial"/>
              </a:rPr>
              <a:t>niños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dirty="0" sz="2600" spc="-215">
                <a:solidFill>
                  <a:srgbClr val="404040"/>
                </a:solidFill>
                <a:latin typeface="Arial"/>
                <a:cs typeface="Arial"/>
              </a:rPr>
              <a:t>niñas </a:t>
            </a:r>
            <a:r>
              <a:rPr dirty="0" sz="2600" spc="-22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2600" spc="-15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2600" spc="-3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29">
                <a:solidFill>
                  <a:srgbClr val="404040"/>
                </a:solidFill>
                <a:latin typeface="Arial"/>
                <a:cs typeface="Arial"/>
              </a:rPr>
              <a:t>clase?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</a:pPr>
            <a:r>
              <a:rPr dirty="0" sz="2600" spc="-270">
                <a:solidFill>
                  <a:srgbClr val="404040"/>
                </a:solidFill>
                <a:latin typeface="Arial"/>
                <a:cs typeface="Arial"/>
              </a:rPr>
              <a:t>¿Qué </a:t>
            </a:r>
            <a:r>
              <a:rPr dirty="0" sz="2600" spc="-295">
                <a:solidFill>
                  <a:srgbClr val="404040"/>
                </a:solidFill>
                <a:latin typeface="Arial"/>
                <a:cs typeface="Arial"/>
              </a:rPr>
              <a:t>hemos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aprendido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sobre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dirty="0" sz="2600" spc="-235">
                <a:solidFill>
                  <a:srgbClr val="404040"/>
                </a:solidFill>
                <a:latin typeface="Arial"/>
                <a:cs typeface="Arial"/>
              </a:rPr>
              <a:t>sesgo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135">
                <a:solidFill>
                  <a:srgbClr val="404040"/>
                </a:solidFill>
                <a:latin typeface="Arial"/>
                <a:cs typeface="Arial"/>
              </a:rPr>
              <a:t>género </a:t>
            </a:r>
            <a:r>
              <a:rPr dirty="0" sz="2600" spc="-22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dirty="0" sz="2600" spc="-229">
                <a:solidFill>
                  <a:srgbClr val="404040"/>
                </a:solidFill>
                <a:latin typeface="Arial"/>
                <a:cs typeface="Arial"/>
              </a:rPr>
              <a:t>mundo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360">
                <a:solidFill>
                  <a:srgbClr val="404040"/>
                </a:solidFill>
                <a:latin typeface="Arial"/>
                <a:cs typeface="Arial"/>
              </a:rPr>
              <a:t>STEAM 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esta</a:t>
            </a:r>
            <a:r>
              <a:rPr dirty="0" sz="26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lección?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34043" y="117347"/>
            <a:ext cx="2630424" cy="162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3249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Debate</a:t>
            </a:r>
            <a:r>
              <a:rPr dirty="0" spc="-70"/>
              <a:t> </a:t>
            </a:r>
            <a:r>
              <a:rPr dirty="0" spc="-185"/>
              <a:t>ulterior: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088209"/>
            <a:ext cx="4071620" cy="2887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3050" indent="20955">
              <a:lnSpc>
                <a:spcPct val="110100"/>
              </a:lnSpc>
              <a:spcBef>
                <a:spcPts val="100"/>
              </a:spcBef>
            </a:pPr>
            <a:r>
              <a:rPr dirty="0" sz="3200" spc="-60">
                <a:solidFill>
                  <a:srgbClr val="404040"/>
                </a:solidFill>
                <a:latin typeface="Arial"/>
                <a:cs typeface="Arial"/>
              </a:rPr>
              <a:t>Mira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dirty="0" sz="3200" spc="-114">
                <a:solidFill>
                  <a:srgbClr val="404040"/>
                </a:solidFill>
                <a:latin typeface="Arial"/>
                <a:cs typeface="Arial"/>
              </a:rPr>
              <a:t>figuras </a:t>
            </a:r>
            <a:r>
              <a:rPr dirty="0" sz="3200" spc="-215">
                <a:solidFill>
                  <a:srgbClr val="404040"/>
                </a:solidFill>
                <a:latin typeface="Arial"/>
                <a:cs typeface="Arial"/>
              </a:rPr>
              <a:t>ocultas 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3200" spc="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película.</a:t>
            </a:r>
            <a:endParaRPr sz="3200">
              <a:latin typeface="Arial"/>
              <a:cs typeface="Arial"/>
            </a:endParaRPr>
          </a:p>
          <a:p>
            <a:pPr marL="12700" marR="5080" indent="20955">
              <a:lnSpc>
                <a:spcPct val="110000"/>
              </a:lnSpc>
              <a:spcBef>
                <a:spcPts val="1405"/>
              </a:spcBef>
            </a:pP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Explore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dirty="0" sz="3200" spc="-185">
                <a:solidFill>
                  <a:srgbClr val="404040"/>
                </a:solidFill>
                <a:latin typeface="Arial"/>
                <a:cs typeface="Arial"/>
              </a:rPr>
              <a:t>efectos </a:t>
            </a:r>
            <a:r>
              <a:rPr dirty="0" sz="3200" spc="-70">
                <a:solidFill>
                  <a:srgbClr val="404040"/>
                </a:solidFill>
                <a:latin typeface="Arial"/>
                <a:cs typeface="Arial"/>
              </a:rPr>
              <a:t>del  </a:t>
            </a:r>
            <a:r>
              <a:rPr dirty="0" sz="3200" spc="-290">
                <a:solidFill>
                  <a:srgbClr val="404040"/>
                </a:solidFill>
                <a:latin typeface="Arial"/>
                <a:cs typeface="Arial"/>
              </a:rPr>
              <a:t>sesgo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género </a:t>
            </a:r>
            <a:r>
              <a:rPr dirty="0" sz="320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dirty="0" sz="3200" spc="-90">
                <a:solidFill>
                  <a:srgbClr val="404040"/>
                </a:solidFill>
                <a:latin typeface="Arial"/>
                <a:cs typeface="Arial"/>
              </a:rPr>
              <a:t>el 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racismo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200" spc="-260">
                <a:solidFill>
                  <a:srgbClr val="404040"/>
                </a:solidFill>
                <a:latin typeface="Arial"/>
                <a:cs typeface="Arial"/>
              </a:rPr>
              <a:t>estas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250">
                <a:solidFill>
                  <a:srgbClr val="404040"/>
                </a:solidFill>
                <a:latin typeface="Arial"/>
                <a:cs typeface="Arial"/>
              </a:rPr>
              <a:t>mujeres.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2011" y="2107692"/>
            <a:ext cx="3470147" cy="409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2696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Prepá</a:t>
            </a:r>
            <a:r>
              <a:rPr dirty="0" spc="-195"/>
              <a:t>r</a:t>
            </a:r>
            <a:r>
              <a:rPr dirty="0" spc="-110"/>
              <a:t>at</a:t>
            </a:r>
            <a:r>
              <a:rPr dirty="0" spc="-204"/>
              <a:t>e</a:t>
            </a:r>
            <a:r>
              <a:rPr dirty="0" spc="-325"/>
              <a:t>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9852" y="1903076"/>
            <a:ext cx="8114030" cy="2371090"/>
          </a:xfrm>
          <a:prstGeom prst="rect">
            <a:avLst/>
          </a:prstGeom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3600" spc="-75">
                <a:solidFill>
                  <a:srgbClr val="404040"/>
                </a:solidFill>
                <a:latin typeface="Arial"/>
                <a:cs typeface="Arial"/>
              </a:rPr>
              <a:t>Mira </a:t>
            </a:r>
            <a:r>
              <a:rPr dirty="0" sz="3600" spc="-215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dirty="0" sz="3600" spc="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600" spc="-160">
                <a:solidFill>
                  <a:srgbClr val="404040"/>
                </a:solidFill>
                <a:latin typeface="Arial"/>
                <a:cs typeface="Arial"/>
              </a:rPr>
              <a:t>diapositivas.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dirty="0" sz="3600" spc="-415">
                <a:solidFill>
                  <a:srgbClr val="404040"/>
                </a:solidFill>
                <a:latin typeface="Arial"/>
                <a:cs typeface="Arial"/>
              </a:rPr>
              <a:t>¿Puedes </a:t>
            </a:r>
            <a:r>
              <a:rPr dirty="0" sz="3600" spc="-185">
                <a:solidFill>
                  <a:srgbClr val="404040"/>
                </a:solidFill>
                <a:latin typeface="Arial"/>
                <a:cs typeface="Arial"/>
              </a:rPr>
              <a:t>nombrar </a:t>
            </a:r>
            <a:r>
              <a:rPr dirty="0" sz="3600" spc="-2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600" spc="-295">
                <a:solidFill>
                  <a:srgbClr val="404040"/>
                </a:solidFill>
                <a:latin typeface="Arial"/>
                <a:cs typeface="Arial"/>
              </a:rPr>
              <a:t>estas </a:t>
            </a:r>
            <a:r>
              <a:rPr dirty="0" sz="3600" spc="-260">
                <a:solidFill>
                  <a:srgbClr val="404040"/>
                </a:solidFill>
                <a:latin typeface="Arial"/>
                <a:cs typeface="Arial"/>
              </a:rPr>
              <a:t>personas</a:t>
            </a:r>
            <a:r>
              <a:rPr dirty="0" sz="3600" spc="-4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600" spc="-315">
                <a:solidFill>
                  <a:srgbClr val="404040"/>
                </a:solidFill>
                <a:latin typeface="Arial"/>
                <a:cs typeface="Arial"/>
              </a:rPr>
              <a:t>famosas?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sz="3600" spc="-370">
                <a:solidFill>
                  <a:srgbClr val="404040"/>
                </a:solidFill>
                <a:latin typeface="Arial"/>
                <a:cs typeface="Arial"/>
              </a:rPr>
              <a:t>¿Cuántos </a:t>
            </a:r>
            <a:r>
              <a:rPr dirty="0" sz="3600" spc="-11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600" spc="-204">
                <a:solidFill>
                  <a:srgbClr val="404040"/>
                </a:solidFill>
                <a:latin typeface="Arial"/>
                <a:cs typeface="Arial"/>
              </a:rPr>
              <a:t>ellos </a:t>
            </a:r>
            <a:r>
              <a:rPr dirty="0" sz="3600" spc="-85">
                <a:solidFill>
                  <a:srgbClr val="404040"/>
                </a:solidFill>
                <a:latin typeface="Arial"/>
                <a:cs typeface="Arial"/>
              </a:rPr>
              <a:t>ya </a:t>
            </a:r>
            <a:r>
              <a:rPr dirty="0" sz="3600" spc="-250">
                <a:solidFill>
                  <a:srgbClr val="404040"/>
                </a:solidFill>
                <a:latin typeface="Arial"/>
                <a:cs typeface="Arial"/>
              </a:rPr>
              <a:t>tenías </a:t>
            </a:r>
            <a:r>
              <a:rPr dirty="0" sz="3600" spc="-325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dirty="0" sz="3600" spc="-355">
                <a:solidFill>
                  <a:srgbClr val="404040"/>
                </a:solidFill>
                <a:latin typeface="Arial"/>
                <a:cs typeface="Arial"/>
              </a:rPr>
              <a:t>tus</a:t>
            </a:r>
            <a:r>
              <a:rPr dirty="0" sz="3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600" spc="-275">
                <a:solidFill>
                  <a:srgbClr val="404040"/>
                </a:solidFill>
                <a:latin typeface="Arial"/>
                <a:cs typeface="Arial"/>
              </a:rPr>
              <a:t>listas?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308" y="381000"/>
            <a:ext cx="2709672" cy="219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3500" y="3429000"/>
            <a:ext cx="2711196" cy="243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06256" y="220979"/>
            <a:ext cx="2599944" cy="176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9700" y="220979"/>
            <a:ext cx="3157728" cy="229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98864" y="2580132"/>
            <a:ext cx="2438400" cy="3464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69764" y="2823972"/>
            <a:ext cx="2438399" cy="3358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3962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80"/>
              <a:t>¿Quién </a:t>
            </a:r>
            <a:r>
              <a:rPr dirty="0" spc="-375"/>
              <a:t>diseñó</a:t>
            </a:r>
            <a:r>
              <a:rPr dirty="0" spc="-605"/>
              <a:t> </a:t>
            </a:r>
            <a:r>
              <a:rPr dirty="0" spc="-495"/>
              <a:t>esto?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3708" y="2081783"/>
            <a:ext cx="3061970" cy="3931920"/>
            <a:chOff x="1473708" y="2081783"/>
            <a:chExt cx="3061970" cy="3931920"/>
          </a:xfrm>
        </p:grpSpPr>
        <p:sp>
          <p:nvSpPr>
            <p:cNvPr id="4" name="object 4"/>
            <p:cNvSpPr/>
            <p:nvPr/>
          </p:nvSpPr>
          <p:spPr>
            <a:xfrm>
              <a:off x="3664824" y="4022979"/>
              <a:ext cx="9539" cy="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73708" y="2081783"/>
              <a:ext cx="3061716" cy="393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456931" y="2081783"/>
            <a:ext cx="2266187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38719" y="5321605"/>
            <a:ext cx="21056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4" b="1">
                <a:latin typeface="Arial"/>
                <a:cs typeface="Arial"/>
              </a:rPr>
              <a:t>Gustave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40" b="1">
                <a:latin typeface="Arial"/>
                <a:cs typeface="Arial"/>
              </a:rPr>
              <a:t>Eiffel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4991" y="1621536"/>
            <a:ext cx="3247644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56450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80"/>
              <a:t>¿Quién </a:t>
            </a:r>
            <a:r>
              <a:rPr dirty="0" spc="-345"/>
              <a:t>inventó</a:t>
            </a:r>
            <a:r>
              <a:rPr dirty="0" spc="-620"/>
              <a:t> </a:t>
            </a:r>
            <a:r>
              <a:rPr dirty="0" spc="-495"/>
              <a:t>esto?</a:t>
            </a:r>
          </a:p>
        </p:txBody>
      </p:sp>
      <p:sp>
        <p:nvSpPr>
          <p:cNvPr id="4" name="object 4"/>
          <p:cNvSpPr/>
          <p:nvPr/>
        </p:nvSpPr>
        <p:spPr>
          <a:xfrm>
            <a:off x="1097280" y="2247900"/>
            <a:ext cx="4640580" cy="3494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45983" y="5588000"/>
            <a:ext cx="18973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10" b="1">
                <a:latin typeface="Arial"/>
                <a:cs typeface="Arial"/>
              </a:rPr>
              <a:t>Henry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320" b="1">
                <a:latin typeface="Arial"/>
                <a:cs typeface="Arial"/>
              </a:rPr>
              <a:t>Ford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0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1350"/>
              </a:spcBef>
            </a:pPr>
            <a:r>
              <a:rPr dirty="0" spc="-550"/>
              <a:t>¿Qué </a:t>
            </a:r>
            <a:r>
              <a:rPr dirty="0" spc="-325"/>
              <a:t>notaste </a:t>
            </a:r>
            <a:r>
              <a:rPr dirty="0" spc="-315"/>
              <a:t>sobre </a:t>
            </a:r>
            <a:r>
              <a:rPr dirty="0" spc="-265"/>
              <a:t>todas </a:t>
            </a:r>
            <a:r>
              <a:rPr dirty="0" spc="-434"/>
              <a:t>estas  </a:t>
            </a:r>
            <a:r>
              <a:rPr dirty="0" spc="-330"/>
              <a:t>caras </a:t>
            </a:r>
            <a:r>
              <a:rPr dirty="0"/>
              <a:t>y </a:t>
            </a:r>
            <a:r>
              <a:rPr dirty="0" spc="-440"/>
              <a:t>nombres</a:t>
            </a:r>
            <a:r>
              <a:rPr dirty="0" spc="265"/>
              <a:t> </a:t>
            </a:r>
            <a:r>
              <a:rPr dirty="0" spc="-495"/>
              <a:t>famosos?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520" y="2149855"/>
            <a:ext cx="43402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70" b="1">
                <a:solidFill>
                  <a:srgbClr val="FF0000"/>
                </a:solidFill>
                <a:latin typeface="Arial"/>
                <a:cs typeface="Arial"/>
              </a:rPr>
              <a:t>¡Todos </a:t>
            </a:r>
            <a:r>
              <a:rPr dirty="0" sz="4000" spc="-390" b="1">
                <a:solidFill>
                  <a:srgbClr val="FF0000"/>
                </a:solidFill>
                <a:latin typeface="Arial"/>
                <a:cs typeface="Arial"/>
              </a:rPr>
              <a:t>son</a:t>
            </a:r>
            <a:r>
              <a:rPr dirty="0" sz="4000" spc="-3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365" b="1">
                <a:solidFill>
                  <a:srgbClr val="FF0000"/>
                </a:solidFill>
                <a:latin typeface="Arial"/>
                <a:cs typeface="Arial"/>
              </a:rPr>
              <a:t>hombres!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5618" y="2095333"/>
            <a:ext cx="4300855" cy="2439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0480">
              <a:lnSpc>
                <a:spcPct val="110000"/>
              </a:lnSpc>
              <a:spcBef>
                <a:spcPts val="95"/>
              </a:spcBef>
            </a:pPr>
            <a:r>
              <a:rPr dirty="0" sz="3600" spc="-275" b="1">
                <a:solidFill>
                  <a:srgbClr val="00AF50"/>
                </a:solidFill>
                <a:latin typeface="Arial"/>
                <a:cs typeface="Arial"/>
              </a:rPr>
              <a:t>¿Significa </a:t>
            </a:r>
            <a:r>
              <a:rPr dirty="0" sz="3600" spc="-325" b="1">
                <a:solidFill>
                  <a:srgbClr val="00AF50"/>
                </a:solidFill>
                <a:latin typeface="Arial"/>
                <a:cs typeface="Arial"/>
              </a:rPr>
              <a:t>esto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que </a:t>
            </a:r>
            <a:r>
              <a:rPr dirty="0" sz="3600" spc="-215" b="1">
                <a:solidFill>
                  <a:srgbClr val="00AF50"/>
                </a:solidFill>
                <a:latin typeface="Arial"/>
                <a:cs typeface="Arial"/>
              </a:rPr>
              <a:t>las  </a:t>
            </a:r>
            <a:r>
              <a:rPr dirty="0" sz="3600" spc="-280" b="1">
                <a:solidFill>
                  <a:srgbClr val="00AF50"/>
                </a:solidFill>
                <a:latin typeface="Arial"/>
                <a:cs typeface="Arial"/>
              </a:rPr>
              <a:t>mujeres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no </a:t>
            </a:r>
            <a:r>
              <a:rPr dirty="0" sz="3600" spc="-225" b="1">
                <a:solidFill>
                  <a:srgbClr val="00AF50"/>
                </a:solidFill>
                <a:latin typeface="Arial"/>
                <a:cs typeface="Arial"/>
              </a:rPr>
              <a:t>han </a:t>
            </a:r>
            <a:r>
              <a:rPr dirty="0" sz="3600" spc="-340" b="1">
                <a:solidFill>
                  <a:srgbClr val="00AF50"/>
                </a:solidFill>
                <a:latin typeface="Arial"/>
                <a:cs typeface="Arial"/>
              </a:rPr>
              <a:t>hecho  </a:t>
            </a:r>
            <a:r>
              <a:rPr dirty="0" sz="3600" spc="-305" b="1">
                <a:solidFill>
                  <a:srgbClr val="00AF50"/>
                </a:solidFill>
                <a:latin typeface="Arial"/>
                <a:cs typeface="Arial"/>
              </a:rPr>
              <a:t>descubrimientos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o  </a:t>
            </a:r>
            <a:r>
              <a:rPr dirty="0" sz="3600" spc="-260" b="1">
                <a:solidFill>
                  <a:srgbClr val="00AF50"/>
                </a:solidFill>
                <a:latin typeface="Arial"/>
                <a:cs typeface="Arial"/>
              </a:rPr>
              <a:t>inventos</a:t>
            </a:r>
            <a:r>
              <a:rPr dirty="0" sz="36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científicos?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19131" y="3518915"/>
            <a:ext cx="1786127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3432" y="3287267"/>
            <a:ext cx="1770888" cy="177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79806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9"/>
              <a:t>¿Quiénes </a:t>
            </a:r>
            <a:r>
              <a:rPr dirty="0" spc="-620"/>
              <a:t>son </a:t>
            </a:r>
            <a:r>
              <a:rPr dirty="0" spc="-434"/>
              <a:t>estas</a:t>
            </a:r>
            <a:r>
              <a:rPr dirty="0" spc="-825"/>
              <a:t> </a:t>
            </a:r>
            <a:r>
              <a:rPr dirty="0" spc="-450"/>
              <a:t>personas?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4795" rIns="0" bIns="0" rtlCol="0" vert="horz">
            <a:spAutoFit/>
          </a:bodyPr>
          <a:lstStyle/>
          <a:p>
            <a:pPr algn="ctr" marL="226060">
              <a:lnSpc>
                <a:spcPct val="100000"/>
              </a:lnSpc>
              <a:spcBef>
                <a:spcPts val="2085"/>
              </a:spcBef>
            </a:pPr>
            <a:r>
              <a:rPr dirty="0" spc="-495"/>
              <a:t>¿Puedes</a:t>
            </a:r>
            <a:r>
              <a:rPr dirty="0" spc="-80"/>
              <a:t> </a:t>
            </a:r>
            <a:r>
              <a:rPr dirty="0" spc="-375"/>
              <a:t>nombrarlos?</a:t>
            </a:r>
          </a:p>
          <a:p>
            <a:pPr algn="ctr" marL="226060">
              <a:lnSpc>
                <a:spcPct val="100000"/>
              </a:lnSpc>
              <a:spcBef>
                <a:spcPts val="1980"/>
              </a:spcBef>
            </a:pPr>
            <a:r>
              <a:rPr dirty="0" spc="-400"/>
              <a:t>¿Qué</a:t>
            </a:r>
            <a:r>
              <a:rPr dirty="0" spc="-70"/>
              <a:t> </a:t>
            </a:r>
            <a:r>
              <a:rPr dirty="0" spc="-385"/>
              <a:t>hicieron?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2797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Marie</a:t>
            </a:r>
            <a:r>
              <a:rPr dirty="0" spc="-80"/>
              <a:t> </a:t>
            </a:r>
            <a:r>
              <a:rPr dirty="0" spc="-320"/>
              <a:t>Curie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068067"/>
            <a:ext cx="5533644" cy="363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536440" cy="3423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Famosa </a:t>
            </a:r>
            <a:r>
              <a:rPr dirty="0" sz="3200" spc="-65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dirty="0" sz="3200" spc="-459">
                <a:solidFill>
                  <a:srgbClr val="404040"/>
                </a:solidFill>
                <a:latin typeface="Arial"/>
                <a:cs typeface="Arial"/>
              </a:rPr>
              <a:t>su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investigación  </a:t>
            </a:r>
            <a:r>
              <a:rPr dirty="0" sz="3200" spc="-185">
                <a:solidFill>
                  <a:srgbClr val="404040"/>
                </a:solidFill>
                <a:latin typeface="Arial"/>
                <a:cs typeface="Arial"/>
              </a:rPr>
              <a:t>sobre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70">
                <a:solidFill>
                  <a:srgbClr val="404040"/>
                </a:solidFill>
                <a:latin typeface="Arial"/>
                <a:cs typeface="Arial"/>
              </a:rPr>
              <a:t>radiactividad,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que  </a:t>
            </a:r>
            <a:r>
              <a:rPr dirty="0" sz="3200" spc="-114">
                <a:solidFill>
                  <a:srgbClr val="404040"/>
                </a:solidFill>
                <a:latin typeface="Arial"/>
                <a:cs typeface="Arial"/>
              </a:rPr>
              <a:t>llevó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a la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invención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2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3200" spc="-45">
                <a:solidFill>
                  <a:srgbClr val="404040"/>
                </a:solidFill>
                <a:latin typeface="Arial"/>
                <a:cs typeface="Arial"/>
              </a:rPr>
              <a:t>radiografía.</a:t>
            </a:r>
            <a:endParaRPr sz="3200">
              <a:latin typeface="Arial"/>
              <a:cs typeface="Arial"/>
            </a:endParaRPr>
          </a:p>
          <a:p>
            <a:pPr marL="12700" marR="135890" indent="20955">
              <a:lnSpc>
                <a:spcPct val="110000"/>
              </a:lnSpc>
              <a:spcBef>
                <a:spcPts val="1405"/>
              </a:spcBef>
            </a:pPr>
            <a:r>
              <a:rPr dirty="0" sz="3200" spc="-365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otorgó </a:t>
            </a:r>
            <a:r>
              <a:rPr dirty="0" sz="3200" spc="-38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3200" spc="-155">
                <a:solidFill>
                  <a:srgbClr val="404040"/>
                </a:solidFill>
                <a:latin typeface="Arial"/>
                <a:cs typeface="Arial"/>
              </a:rPr>
              <a:t>premio </a:t>
            </a: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nobel,  </a:t>
            </a:r>
            <a:r>
              <a:rPr dirty="0" sz="3200" spc="-200">
                <a:solidFill>
                  <a:srgbClr val="404040"/>
                </a:solidFill>
                <a:latin typeface="Arial"/>
                <a:cs typeface="Arial"/>
              </a:rPr>
              <a:t>junto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dirty="0" sz="3200" spc="-459">
                <a:solidFill>
                  <a:srgbClr val="404040"/>
                </a:solidFill>
                <a:latin typeface="Arial"/>
                <a:cs typeface="Arial"/>
              </a:rPr>
              <a:t>su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marido.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2023-10-18T09:23:32Z</dcterms:created>
  <dcterms:modified xsi:type="dcterms:W3CDTF">2023-10-18T09:23:32Z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2023-10-18T00:00:00Z</vt:filetime>
  </property>
</Properties>
</file>