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3" r:id="rId13"/>
    <p:sldId id="266" r:id="rId14"/>
    <p:sldId id="267" r:id="rId15"/>
    <p:sldId id="268" r:id="rId16"/>
    <p:sldId id="270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9" r:id="rId26"/>
    <p:sldId id="278" r:id="rId27"/>
    <p:sldId id="265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4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8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7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3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8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5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8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1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54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46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8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https://en.wikipedia.org/wiki/CERN" TargetMode="External" Type="http://schemas.openxmlformats.org/officeDocument/2006/relationships/hyperlink"/><Relationship Id="rId2" Target="../media/image20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3" Target="https://devops.com/the-beauty-of-the-cobol-programming-language-v2/" TargetMode="External" Type="http://schemas.openxmlformats.org/officeDocument/2006/relationships/hyperlink"/><Relationship Id="rId2" Target="../media/image23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24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2" Target="../media/image25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3" Target="../media/image27.jpeg" Type="http://schemas.openxmlformats.org/officeDocument/2006/relationships/image"/><Relationship Id="rId2" Target="../media/image26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0.xml.rels><?xml version="1.0" encoding="UTF-8" standalone="yes" ?><Relationships xmlns="http://schemas.openxmlformats.org/package/2006/relationships"><Relationship Id="rId2" Target="../media/image28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tmp"/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 ?><Relationships xmlns="http://schemas.openxmlformats.org/package/2006/relationships"><Relationship Id="rId2" Target="../media/image3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7.xml.rels><?xml version="1.0" encoding="UTF-8" standalone="yes" ?><Relationships xmlns="http://schemas.openxmlformats.org/package/2006/relationships"><Relationship Id="rId2" Target="../media/image3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7" Target="../media/image8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7.jpeg" Type="http://schemas.openxmlformats.org/officeDocument/2006/relationships/image"/><Relationship Id="rId5" Target="../media/image6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tmp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11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2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CFFCB3-B5FF-570B-D348-2E33340A8C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929" y="639097"/>
            <a:ext cx="6253317" cy="3686015"/>
          </a:xfrm>
        </p:spPr>
        <p:txBody>
          <a:bodyPr>
            <a:normAutofit/>
          </a:bodyPr>
          <a:lstStyle/>
          <a:p>
            <a:r>
              <a:rPr dirty="0" lang="en-GB"/>
              <a:t>The world of STEAM: the famous faces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65474B-CD09-B7A4-10B4-69F920D43E09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632899" y="4672739"/>
            <a:ext cx="6269347" cy="1021498"/>
          </a:xfrm>
        </p:spPr>
        <p:txBody>
          <a:bodyPr>
            <a:normAutofit fontScale="55000" lnSpcReduction="20000"/>
          </a:bodyPr>
          <a:lstStyle/>
          <a:p>
            <a:r>
              <a:rPr dirty="0"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Busting the myths</a:t>
            </a:r>
          </a:p>
          <a:p>
            <a:endParaRPr dirty="0" lang="en-GB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b="1" dirty="0" lang="en-US" sz="1800">
                <a:solidFill>
                  <a:srgbClr val="5B9BD5"/>
                </a:solidFill>
                <a:effectLst/>
                <a:latin charset="0" panose="020F0502020204030204" pitchFamily="34" typeface="Calibri"/>
                <a:ea charset="0" panose="020F0502020204030204" pitchFamily="34" typeface="Calibri"/>
                <a:cs charset="0" panose="02020603050405020304" pitchFamily="18" typeface="Times New Roman"/>
              </a:rPr>
              <a:t>Gender bias in STEAM world</a:t>
            </a:r>
            <a:endParaRPr lang="en-BE" sz="1800">
              <a:effectLst/>
              <a:latin charset="0" panose="020F0502020204030204" pitchFamily="34" typeface="Calibri"/>
              <a:ea charset="0" panose="020F0502020204030204" pitchFamily="34" typeface="Calibri"/>
              <a:cs charset="0" panose="02020603050405020304" pitchFamily="18" typeface="Times New Roman"/>
            </a:endParaRPr>
          </a:p>
          <a:p>
            <a:endParaRPr dirty="0" lang="en-GB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A6819BCE-5A27-0749-6EE5-8EE5DA3F2F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" r="49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05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5CB30-B957-1B6E-D7B0-8711F59E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Jane Goodall</a:t>
            </a:r>
          </a:p>
        </p:txBody>
      </p:sp>
      <p:pic>
        <p:nvPicPr>
          <p:cNvPr id="6" name="Content Placeholder 5" descr="A picture containing outdoor, tree, person, plant&#10;&#10;Description automatically generated">
            <a:extLst>
              <a:ext uri="{FF2B5EF4-FFF2-40B4-BE49-F238E27FC236}">
                <a16:creationId xmlns:a16="http://schemas.microsoft.com/office/drawing/2014/main" id="{C86F4A7A-8CF8-FD58-763B-77C1EAD2501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08" y="2006981"/>
            <a:ext cx="5323674" cy="386211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C9CD8-A5A7-4A26-64E1-1DE94F9B4A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/>
              <a:t>A primate scientist and animal rights activist, famous for her work with chimpanzees, despite having no formal Scientific training when she started out!</a:t>
            </a:r>
          </a:p>
        </p:txBody>
      </p:sp>
    </p:spTree>
    <p:extLst>
      <p:ext uri="{BB962C8B-B14F-4D97-AF65-F5344CB8AC3E}">
        <p14:creationId xmlns:p14="http://schemas.microsoft.com/office/powerpoint/2010/main" val="104747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9E69B-9F20-2B98-B18B-C11CF1F55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Katherine Johnson</a:t>
            </a:r>
          </a:p>
        </p:txBody>
      </p:sp>
      <p:pic>
        <p:nvPicPr>
          <p:cNvPr id="6" name="Content Placeholder 5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AB8D81F4-1986-F3A7-7DD8-8DD3D64BDB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27" y="2226310"/>
            <a:ext cx="5897104" cy="305689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7C1B-2425-9E39-DAF2-655EF02A41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Nasa Research Mathematician whose calculations were crucial to NASA’s space programme and attempts to orbit and land on the moon.</a:t>
            </a:r>
          </a:p>
        </p:txBody>
      </p:sp>
    </p:spTree>
    <p:extLst>
      <p:ext uri="{BB962C8B-B14F-4D97-AF65-F5344CB8AC3E}">
        <p14:creationId xmlns:p14="http://schemas.microsoft.com/office/powerpoint/2010/main" val="174065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F6461-521D-9F5E-F9FB-2978042B1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Caroline Herschel</a:t>
            </a:r>
          </a:p>
        </p:txBody>
      </p:sp>
      <p:pic>
        <p:nvPicPr>
          <p:cNvPr id="6" name="Content Placeholder 5" descr="A picture containing wall, person&#10;&#10;Description automatically generated">
            <a:extLst>
              <a:ext uri="{FF2B5EF4-FFF2-40B4-BE49-F238E27FC236}">
                <a16:creationId xmlns:a16="http://schemas.microsoft.com/office/drawing/2014/main" id="{BD5BB570-B1B5-035D-A8FF-D13B781D872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353" y="2120900"/>
            <a:ext cx="3438882" cy="403051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708-889A-46CE-EF6B-0A6B446619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An Astronomer who made significant discoveries, including identifying several comets. She was the first woman in England to be paid as a scientist.</a:t>
            </a:r>
          </a:p>
        </p:txBody>
      </p:sp>
    </p:spTree>
    <p:extLst>
      <p:ext uri="{BB962C8B-B14F-4D97-AF65-F5344CB8AC3E}">
        <p14:creationId xmlns:p14="http://schemas.microsoft.com/office/powerpoint/2010/main" val="277030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DAE6-6379-C3AD-5DFE-F08E1556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33333"/>
                </a:solidFill>
                <a:effectLst/>
                <a:latin typeface="MarkWebPro-Heavy-W03-Regular"/>
              </a:rPr>
              <a:t>Sau Lan Wu</a:t>
            </a:r>
            <a:endParaRPr lang="en-GB" dirty="0"/>
          </a:p>
        </p:txBody>
      </p:sp>
      <p:pic>
        <p:nvPicPr>
          <p:cNvPr id="6" name="Content Placeholder 5" descr="A person wearing glasses&#10;&#10;Description automatically generated with low confidence">
            <a:extLst>
              <a:ext uri="{FF2B5EF4-FFF2-40B4-BE49-F238E27FC236}">
                <a16:creationId xmlns:a16="http://schemas.microsoft.com/office/drawing/2014/main" id="{767E7306-251D-B9EC-7A33-4F2750DE123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654383"/>
            <a:ext cx="3985490" cy="2758125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ECD4B-86AD-A57C-3473-41C0E86204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A Chinese scientist and particle physicist, who made several discoveries. She works with the team </a:t>
            </a:r>
            <a:r>
              <a:rPr lang="en-GB" sz="3200" b="0" i="0" dirty="0">
                <a:solidFill>
                  <a:srgbClr val="2021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 the European Organization for Nuclear Research (</a:t>
            </a:r>
            <a:r>
              <a:rPr lang="en-GB" sz="3200" b="0" i="0" u="none" strike="noStrike" dirty="0">
                <a:solidFill>
                  <a:srgbClr val="0645A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 tooltip="CERN"/>
              </a:rPr>
              <a:t>CERN</a:t>
            </a:r>
            <a:r>
              <a:rPr lang="en-GB" sz="3200" b="0" i="0" dirty="0">
                <a:solidFill>
                  <a:srgbClr val="2021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the location of the Large Hadron Collider.</a:t>
            </a: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9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5DB1B-E864-5975-7D27-4439F04F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Barbara McClintock</a:t>
            </a:r>
          </a:p>
        </p:txBody>
      </p:sp>
      <p:pic>
        <p:nvPicPr>
          <p:cNvPr id="6" name="Content Placeholder 5" descr="A picture containing person, indoor, table, wall&#10;&#10;Description automatically generated">
            <a:extLst>
              <a:ext uri="{FF2B5EF4-FFF2-40B4-BE49-F238E27FC236}">
                <a16:creationId xmlns:a16="http://schemas.microsoft.com/office/drawing/2014/main" id="{E3E96E07-5C78-5103-2C75-2A75816550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113" y="2120900"/>
            <a:ext cx="4585961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5D8F8-3CD4-BA68-DDF8-0F7CA2E55D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sz="3200" dirty="0"/>
              <a:t>A geneticist who made discoveries in her studies of corn, which led to the understanding of hereditary traits. Awarded a </a:t>
            </a:r>
            <a:r>
              <a:rPr lang="en-GB" sz="3200" dirty="0" err="1"/>
              <a:t>nobel</a:t>
            </a:r>
            <a:r>
              <a:rPr lang="en-GB" sz="3200" dirty="0"/>
              <a:t> prize (not jointly – the first woman to receive this honour!)</a:t>
            </a:r>
          </a:p>
        </p:txBody>
      </p:sp>
    </p:spTree>
    <p:extLst>
      <p:ext uri="{BB962C8B-B14F-4D97-AF65-F5344CB8AC3E}">
        <p14:creationId xmlns:p14="http://schemas.microsoft.com/office/powerpoint/2010/main" val="81068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9D7FE-0DC5-028F-46EC-976F0F353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Ada Lovelace</a:t>
            </a:r>
          </a:p>
        </p:txBody>
      </p:sp>
      <p:pic>
        <p:nvPicPr>
          <p:cNvPr id="6" name="Content Placeholder 5" descr="A painting of a person with flowers on her head&#10;&#10;Description automatically generated with medium confidence">
            <a:extLst>
              <a:ext uri="{FF2B5EF4-FFF2-40B4-BE49-F238E27FC236}">
                <a16:creationId xmlns:a16="http://schemas.microsoft.com/office/drawing/2014/main" id="{4E32114E-B69C-F23E-FABC-DB9B2E1A18D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2120900"/>
            <a:ext cx="3748088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0D3388-603E-CE4B-F35C-3382AEAFBA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A mathematician who worked with Charles Babbage on the first ‘analytical engine’ idea, which led to the creation of the computer. Often referred to as the world’s first ‘computer programmer’.</a:t>
            </a:r>
          </a:p>
        </p:txBody>
      </p:sp>
    </p:spTree>
    <p:extLst>
      <p:ext uri="{BB962C8B-B14F-4D97-AF65-F5344CB8AC3E}">
        <p14:creationId xmlns:p14="http://schemas.microsoft.com/office/powerpoint/2010/main" val="358985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5016-DD07-E423-92FC-79E4418FC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Grace Hopper</a:t>
            </a:r>
          </a:p>
        </p:txBody>
      </p:sp>
      <p:pic>
        <p:nvPicPr>
          <p:cNvPr id="6" name="Content Placeholder 5" descr="A person in a military uniform&#10;&#10;Description automatically generated with low confidence">
            <a:extLst>
              <a:ext uri="{FF2B5EF4-FFF2-40B4-BE49-F238E27FC236}">
                <a16:creationId xmlns:a16="http://schemas.microsoft.com/office/drawing/2014/main" id="{E3A3FB48-2D2B-0342-BCC2-44F90F8944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590" y="2120900"/>
            <a:ext cx="3079008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28DD3-C459-991C-6D9F-CC62BD1F0C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>
                <a:solidFill>
                  <a:srgbClr val="101315"/>
                </a:solidFill>
                <a:latin typeface="Lato" panose="020F0502020204030203" pitchFamily="34" charset="0"/>
              </a:rPr>
              <a:t>A </a:t>
            </a:r>
            <a:r>
              <a:rPr lang="en-GB" sz="3200" b="0" i="0" dirty="0">
                <a:solidFill>
                  <a:srgbClr val="101315"/>
                </a:solidFill>
                <a:effectLst/>
                <a:latin typeface="Lato" panose="020F0502020204030203" pitchFamily="34" charset="0"/>
              </a:rPr>
              <a:t>computer scientist whose work led to the development of </a:t>
            </a:r>
            <a:r>
              <a:rPr lang="en-GB" sz="3200" b="0" i="0" dirty="0">
                <a:solidFill>
                  <a:schemeClr val="tx1"/>
                </a:solidFill>
                <a:effectLst/>
                <a:latin typeface="Lato" panose="020F050202020403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COBOL</a:t>
            </a:r>
            <a:r>
              <a:rPr lang="en-GB" sz="3200" b="0" i="0" dirty="0">
                <a:solidFill>
                  <a:srgbClr val="101315"/>
                </a:solidFill>
                <a:effectLst/>
                <a:latin typeface="Lato" panose="020F0502020204030203" pitchFamily="34" charset="0"/>
              </a:rPr>
              <a:t>, an early programming language we is still used to this day. In 1947, she recorded the worlds first ever real computer bug.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430AF-9E86-531C-F0DA-DE6DB893E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effectLst/>
                <a:latin typeface="reckless"/>
              </a:rPr>
              <a:t>Susan Wojcicki</a:t>
            </a:r>
            <a:endParaRPr lang="en-GB" dirty="0"/>
          </a:p>
        </p:txBody>
      </p:sp>
      <p:pic>
        <p:nvPicPr>
          <p:cNvPr id="6" name="Content Placeholder 5" descr="A person sitting in a chair&#10;&#10;Description automatically generated with medium confidence">
            <a:extLst>
              <a:ext uri="{FF2B5EF4-FFF2-40B4-BE49-F238E27FC236}">
                <a16:creationId xmlns:a16="http://schemas.microsoft.com/office/drawing/2014/main" id="{21A9D86A-4BFE-1199-526E-4BC629EADE6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03" y="2120900"/>
            <a:ext cx="3216382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A5CE6-A020-61E0-EB08-673E6B8B1D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b="0" i="0" dirty="0">
                <a:effectLst/>
                <a:latin typeface="utopia-std"/>
              </a:rPr>
              <a:t>Google’s sixteenth employee and initial marketing manager, she is now CEO of You Tube.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4110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CC9BE-4E17-2B14-4F0E-DB2E7A122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effectLst/>
                <a:latin typeface="reckless"/>
              </a:rPr>
              <a:t>Reshma Saujani</a:t>
            </a:r>
            <a:endParaRPr lang="en-GB" dirty="0"/>
          </a:p>
        </p:txBody>
      </p:sp>
      <p:pic>
        <p:nvPicPr>
          <p:cNvPr id="6" name="Content Placeholder 5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5C0F3F9F-2EDD-89B4-7FF5-24CD3E8C3D8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948" y="2120900"/>
            <a:ext cx="2478291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F789C5-22B4-A750-7E19-D5FD30BE27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>
                <a:latin typeface="utopia-std"/>
              </a:rPr>
              <a:t>A</a:t>
            </a:r>
            <a:r>
              <a:rPr lang="en-GB" sz="3200" b="0" i="0" dirty="0">
                <a:effectLst/>
                <a:latin typeface="utopia-std"/>
              </a:rPr>
              <a:t> New York Times bestselling author and the brains behind the famous TED Talk, “Teach girls bravery, not perfection. She is the founders and CEO of Girls Who Code.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4628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B7E84-5D6F-30BA-0D3F-980CE299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Zaha Hadid</a:t>
            </a:r>
          </a:p>
        </p:txBody>
      </p:sp>
      <p:pic>
        <p:nvPicPr>
          <p:cNvPr id="6" name="Content Placeholder 5" descr="A picture containing person, outdoor, person&#10;&#10;Description automatically generated">
            <a:extLst>
              <a:ext uri="{FF2B5EF4-FFF2-40B4-BE49-F238E27FC236}">
                <a16:creationId xmlns:a16="http://schemas.microsoft.com/office/drawing/2014/main" id="{CAA7B994-252D-E8B5-FCD1-B30A6585B82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799" y="2120900"/>
            <a:ext cx="3134589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2D7A5-B4AD-B65B-D042-8EE958A537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GB" sz="24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An architect who designed the London Aquatics </a:t>
            </a:r>
            <a:r>
              <a:rPr lang="en-GB" sz="2400" b="0" i="0" dirty="0" err="1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Center</a:t>
            </a:r>
            <a:r>
              <a:rPr lang="en-GB" sz="24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and the Guangzhou Opera House. Zaha Hadid was nicknamed the “Queen of the curve” and as a result, received awards like the Pritzker Architecture Price, which she won in 2004. She was the first female architect to have won this.</a:t>
            </a:r>
            <a:endParaRPr lang="en-GB" sz="2400" dirty="0"/>
          </a:p>
        </p:txBody>
      </p:sp>
      <p:pic>
        <p:nvPicPr>
          <p:cNvPr id="8" name="Picture 7" descr="A picture containing sky, outdoor, roof&#10;&#10;Description automatically generated">
            <a:extLst>
              <a:ext uri="{FF2B5EF4-FFF2-40B4-BE49-F238E27FC236}">
                <a16:creationId xmlns:a16="http://schemas.microsoft.com/office/drawing/2014/main" id="{13FAFB89-FCA5-7694-FD04-363C121C6C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00" y="119463"/>
            <a:ext cx="3618595" cy="173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8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8DBC7-05C9-7797-0715-A6A5B128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Brainstorm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64B6F-FC53-A486-D75B-B6E6B9552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your group:</a:t>
            </a:r>
          </a:p>
          <a:p>
            <a:r>
              <a:rPr lang="en-GB" sz="3200">
                <a:latin typeface="Calibri" panose="020F0502020204030204" pitchFamily="34" charset="0"/>
                <a:ea typeface="Calibri" panose="020F0502020204030204" pitchFamily="34" charset="0"/>
              </a:rPr>
              <a:t>1. W</a:t>
            </a:r>
            <a:r>
              <a:rPr lang="en-GB" sz="3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rite a list of famous scientists, engineers, designers, technology leaders that you know. </a:t>
            </a:r>
          </a:p>
          <a:p>
            <a:endParaRPr lang="en-GB" sz="3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3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 Now we will share with the class.</a:t>
            </a:r>
            <a:endParaRPr lang="en-GB" sz="3600" dirty="0"/>
          </a:p>
        </p:txBody>
      </p: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AD408EB1-357D-1059-7140-DC06B9447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235" y="3988646"/>
            <a:ext cx="1467055" cy="1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3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A515-F8FB-C8A3-50D8-210B6AE8C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i="0" dirty="0">
                <a:solidFill>
                  <a:srgbClr val="595758"/>
                </a:solidFill>
                <a:effectLst/>
                <a:latin typeface="Lato" panose="020F0502020204030203" pitchFamily="34" charset="0"/>
              </a:rPr>
              <a:t>Sheryl Sandberg</a:t>
            </a:r>
            <a:endParaRPr lang="en-GB" sz="4400" dirty="0"/>
          </a:p>
        </p:txBody>
      </p:sp>
      <p:pic>
        <p:nvPicPr>
          <p:cNvPr id="6" name="Content Placeholder 5" descr="A person in a blue dress&#10;&#10;Description automatically generated with low confidence">
            <a:extLst>
              <a:ext uri="{FF2B5EF4-FFF2-40B4-BE49-F238E27FC236}">
                <a16:creationId xmlns:a16="http://schemas.microsoft.com/office/drawing/2014/main" id="{268AC4C9-6844-97DC-D0CE-65D96F3A73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989" y="2120900"/>
            <a:ext cx="3706209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BB9E-511C-F548-90AA-EFC48474DF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595758"/>
                </a:solidFill>
                <a:effectLst/>
                <a:latin typeface="Lato" panose="020F0502020204030203" pitchFamily="34" charset="0"/>
              </a:rPr>
              <a:t>She graduated from Harvard College in 1991 with a B.A in economics, where she also co-founded Women in Economics and Government. She then enrolled at Harvard Business School in 1993 to earn her M.B.A. She met Mark Zuckerberg who offered her the role of </a:t>
            </a:r>
            <a:r>
              <a:rPr lang="en-GB" dirty="0">
                <a:solidFill>
                  <a:srgbClr val="595758"/>
                </a:solidFill>
                <a:latin typeface="Lato" panose="020F0502020204030203" pitchFamily="34" charset="0"/>
              </a:rPr>
              <a:t>Facebook COO.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36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9DD42-42DD-1649-B137-7968171D3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have you learned?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D421B-CF2E-D161-DC39-1DE34EA2D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How many of those influential women had you heard of?</a:t>
            </a:r>
          </a:p>
          <a:p>
            <a:r>
              <a:rPr lang="en-US" sz="3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What does this tell us? </a:t>
            </a:r>
          </a:p>
          <a:p>
            <a:r>
              <a:rPr lang="en-US" sz="3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What conclusions can we draw from this about gender bias in the world of science and technology?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72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F389CCD-66EE-FDBD-E521-18503AB1C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361" y="0"/>
            <a:ext cx="51435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36B738-6C7D-BA0F-26B3-7545DBBF09E5}"/>
              </a:ext>
            </a:extLst>
          </p:cNvPr>
          <p:cNvSpPr txBox="1"/>
          <p:nvPr/>
        </p:nvSpPr>
        <p:spPr>
          <a:xfrm>
            <a:off x="750420" y="665018"/>
            <a:ext cx="42302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Reflection:</a:t>
            </a:r>
          </a:p>
          <a:p>
            <a:endParaRPr lang="en-GB" sz="3200" dirty="0"/>
          </a:p>
          <a:p>
            <a:r>
              <a:rPr lang="en-GB" sz="3200" dirty="0"/>
              <a:t>My personal Strengths and Career Plans</a:t>
            </a:r>
          </a:p>
        </p:txBody>
      </p:sp>
    </p:spTree>
    <p:extLst>
      <p:ext uri="{BB962C8B-B14F-4D97-AF65-F5344CB8AC3E}">
        <p14:creationId xmlns:p14="http://schemas.microsoft.com/office/powerpoint/2010/main" val="2788272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D7AAB5DE-3531-A630-2958-451A403F8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055" y="133059"/>
            <a:ext cx="9357618" cy="599988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75DD3A9-25D4-A5D2-9591-241FA7CFCB25}"/>
              </a:ext>
            </a:extLst>
          </p:cNvPr>
          <p:cNvSpPr txBox="1"/>
          <p:nvPr/>
        </p:nvSpPr>
        <p:spPr>
          <a:xfrm>
            <a:off x="212436" y="508000"/>
            <a:ext cx="24938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See next slide for an example of a word cloud. </a:t>
            </a:r>
          </a:p>
          <a:p>
            <a:r>
              <a:rPr lang="en-GB" sz="2800" b="1" dirty="0"/>
              <a:t>Some of the words may be useful to you.</a:t>
            </a:r>
          </a:p>
        </p:txBody>
      </p:sp>
    </p:spTree>
    <p:extLst>
      <p:ext uri="{BB962C8B-B14F-4D97-AF65-F5344CB8AC3E}">
        <p14:creationId xmlns:p14="http://schemas.microsoft.com/office/powerpoint/2010/main" val="3671789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8BE6A-2566-8F96-2151-02CAE37AC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a strengths word cloud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752F0D4D-87C4-EBA2-3CCD-59F6F20C69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448" y="2108200"/>
            <a:ext cx="8235430" cy="3760788"/>
          </a:xfrm>
        </p:spPr>
      </p:pic>
    </p:spTree>
    <p:extLst>
      <p:ext uri="{BB962C8B-B14F-4D97-AF65-F5344CB8AC3E}">
        <p14:creationId xmlns:p14="http://schemas.microsoft.com/office/powerpoint/2010/main" val="1883313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1521972E-811C-B587-EE06-71E5E1271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52" y="1669706"/>
            <a:ext cx="10794394" cy="4722548"/>
          </a:xfrm>
          <a:prstGeom prst="rect">
            <a:avLst/>
          </a:prstGeom>
        </p:spPr>
      </p:pic>
      <p:pic>
        <p:nvPicPr>
          <p:cNvPr id="6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25783D7B-89D0-60A6-6440-22A9FFD5EA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539" y="148952"/>
            <a:ext cx="3330170" cy="152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4544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FEFED-B989-0793-9271-C7BC8D02E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Sharing our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AF596-182A-80FC-E0AC-F1066417D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/>
              <a:t>Would you like to share some of your personal strengths?</a:t>
            </a:r>
          </a:p>
          <a:p>
            <a:r>
              <a:rPr lang="en-GB" sz="2800" dirty="0"/>
              <a:t>What potential careers are you interested in?</a:t>
            </a:r>
          </a:p>
          <a:p>
            <a:r>
              <a:rPr lang="en-GB" sz="2800" dirty="0"/>
              <a:t>How many of them are linked to the world of STEAM?</a:t>
            </a:r>
          </a:p>
          <a:p>
            <a:r>
              <a:rPr lang="en-GB" sz="2800" dirty="0"/>
              <a:t>Can you see any gender bias in the career choices of the boys and girls in the class?</a:t>
            </a:r>
          </a:p>
          <a:p>
            <a:r>
              <a:rPr lang="en-GB" sz="2800" dirty="0"/>
              <a:t>What have we learned about gender bias in the world of STEAM from this lesson?</a:t>
            </a:r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E5F1E293-7C8F-0180-018A-8D34D98CC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530" y="117884"/>
            <a:ext cx="2629267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7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556A4-AEA7-16D3-F207-986EB88AD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discussion: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653A9-F78A-05FE-C25A-1A827A75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4342938" cy="3760891"/>
          </a:xfrm>
        </p:spPr>
        <p:txBody>
          <a:bodyPr>
            <a:normAutofit/>
          </a:bodyPr>
          <a:lstStyle/>
          <a:p>
            <a:r>
              <a:rPr lang="en-GB" sz="3200" dirty="0"/>
              <a:t>Watch the movie hidden figures.</a:t>
            </a:r>
          </a:p>
          <a:p>
            <a:r>
              <a:rPr lang="en-GB" sz="3200" dirty="0"/>
              <a:t>Explore the effects of gender bias and racism on these women.</a:t>
            </a:r>
          </a:p>
        </p:txBody>
      </p:sp>
      <p:pic>
        <p:nvPicPr>
          <p:cNvPr id="5" name="Picture 4" descr="A group of women walking on a road&#10;&#10;Description automatically generated with low confidence">
            <a:extLst>
              <a:ext uri="{FF2B5EF4-FFF2-40B4-BE49-F238E27FC236}">
                <a16:creationId xmlns:a16="http://schemas.microsoft.com/office/drawing/2014/main" id="{E25BF5DC-8AD1-5A30-B464-A139BB54BD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310" y="2108201"/>
            <a:ext cx="3470804" cy="409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28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C1258-FB32-6E32-250C-F5DA5FE84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 ready…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ACBA-C8E9-2455-EC33-D6A762AE2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Look at the slides. </a:t>
            </a:r>
          </a:p>
          <a:p>
            <a:r>
              <a:rPr lang="en-GB" sz="3600" dirty="0"/>
              <a:t>Can you name these famous people? </a:t>
            </a:r>
          </a:p>
          <a:p>
            <a:r>
              <a:rPr lang="en-GB" sz="3600" dirty="0"/>
              <a:t>How many of them did you already have on your lists?</a:t>
            </a:r>
          </a:p>
        </p:txBody>
      </p:sp>
    </p:spTree>
    <p:extLst>
      <p:ext uri="{BB962C8B-B14F-4D97-AF65-F5344CB8AC3E}">
        <p14:creationId xmlns:p14="http://schemas.microsoft.com/office/powerpoint/2010/main" val="3989572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person, person, suit, old&#10;&#10;Description automatically generated">
            <a:extLst>
              <a:ext uri="{FF2B5EF4-FFF2-40B4-BE49-F238E27FC236}">
                <a16:creationId xmlns:a16="http://schemas.microsoft.com/office/drawing/2014/main" id="{AC39FFE0-79A3-DEBD-FAAB-3F3F7440AF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78" y="381244"/>
            <a:ext cx="2710204" cy="2199586"/>
          </a:xfrm>
          <a:prstGeom prst="rect">
            <a:avLst/>
          </a:prstGeom>
        </p:spPr>
      </p:pic>
      <p:pic>
        <p:nvPicPr>
          <p:cNvPr id="8" name="Picture 7" descr="A person holding a phone&#10;&#10;Description automatically generated with medium confidence">
            <a:extLst>
              <a:ext uri="{FF2B5EF4-FFF2-40B4-BE49-F238E27FC236}">
                <a16:creationId xmlns:a16="http://schemas.microsoft.com/office/drawing/2014/main" id="{C77E5358-3858-2839-781E-857A19FAC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198" y="3429000"/>
            <a:ext cx="2710204" cy="2433652"/>
          </a:xfrm>
          <a:prstGeom prst="rect">
            <a:avLst/>
          </a:prstGeom>
        </p:spPr>
      </p:pic>
      <p:pic>
        <p:nvPicPr>
          <p:cNvPr id="10" name="Picture 9" descr="A person wearing a black shirt&#10;&#10;Description automatically generated with low confidence">
            <a:extLst>
              <a:ext uri="{FF2B5EF4-FFF2-40B4-BE49-F238E27FC236}">
                <a16:creationId xmlns:a16="http://schemas.microsoft.com/office/drawing/2014/main" id="{201BE55A-5567-61AB-1323-5701A9D3E5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838" y="220250"/>
            <a:ext cx="2600688" cy="1762371"/>
          </a:xfrm>
          <a:prstGeom prst="rect">
            <a:avLst/>
          </a:prstGeom>
        </p:spPr>
      </p:pic>
      <p:pic>
        <p:nvPicPr>
          <p:cNvPr id="12" name="Picture 11" descr="A picture containing text, indoor, person&#10;&#10;Description automatically generated">
            <a:extLst>
              <a:ext uri="{FF2B5EF4-FFF2-40B4-BE49-F238E27FC236}">
                <a16:creationId xmlns:a16="http://schemas.microsoft.com/office/drawing/2014/main" id="{319928EF-A3CD-92B6-5907-E05ACF050E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39" y="220250"/>
            <a:ext cx="3158049" cy="2290880"/>
          </a:xfrm>
          <a:prstGeom prst="rect">
            <a:avLst/>
          </a:prstGeom>
        </p:spPr>
      </p:pic>
      <p:pic>
        <p:nvPicPr>
          <p:cNvPr id="14" name="Picture 13" descr="A picture containing close&#10;&#10;Description automatically generated">
            <a:extLst>
              <a:ext uri="{FF2B5EF4-FFF2-40B4-BE49-F238E27FC236}">
                <a16:creationId xmlns:a16="http://schemas.microsoft.com/office/drawing/2014/main" id="{DB187F68-EF86-FDBE-2FFD-DA80587F6A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566" y="2580830"/>
            <a:ext cx="2438254" cy="3463631"/>
          </a:xfrm>
          <a:prstGeom prst="rect">
            <a:avLst/>
          </a:prstGeom>
        </p:spPr>
      </p:pic>
      <p:pic>
        <p:nvPicPr>
          <p:cNvPr id="16" name="Picture 15" descr="A portrait of a person&#10;&#10;Description automatically generated with medium confidence">
            <a:extLst>
              <a:ext uri="{FF2B5EF4-FFF2-40B4-BE49-F238E27FC236}">
                <a16:creationId xmlns:a16="http://schemas.microsoft.com/office/drawing/2014/main" id="{DB368363-5EA0-7719-9403-F7FEF2823A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236" y="2823802"/>
            <a:ext cx="2438254" cy="335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6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C1968-06D8-F2B8-BCF1-583CA31D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designed this?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C4168AD-F59A-B6C0-2D39-CA3EE557CF4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883" y="3956838"/>
            <a:ext cx="514422" cy="76211"/>
          </a:xfrm>
        </p:spPr>
      </p:pic>
      <p:pic>
        <p:nvPicPr>
          <p:cNvPr id="9" name="Content Placeholder 8" descr="A picture containing outdoor, sky, building&#10;&#10;Description automatically generated">
            <a:extLst>
              <a:ext uri="{FF2B5EF4-FFF2-40B4-BE49-F238E27FC236}">
                <a16:creationId xmlns:a16="http://schemas.microsoft.com/office/drawing/2014/main" id="{C9134634-A103-484B-1484-78E40128CA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723" y="2081976"/>
            <a:ext cx="3061332" cy="3931711"/>
          </a:xfrm>
        </p:spPr>
      </p:pic>
      <p:pic>
        <p:nvPicPr>
          <p:cNvPr id="11" name="Picture 10" descr="A person with a beard&#10;&#10;Description automatically generated with medium confidence">
            <a:extLst>
              <a:ext uri="{FF2B5EF4-FFF2-40B4-BE49-F238E27FC236}">
                <a16:creationId xmlns:a16="http://schemas.microsoft.com/office/drawing/2014/main" id="{AFCFF7A5-6F65-8E9D-CA8C-12B5A491EB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185" y="2081976"/>
            <a:ext cx="2267266" cy="30484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2127FD0-B0DC-6FD0-FE9E-72CFA08C9839}"/>
              </a:ext>
            </a:extLst>
          </p:cNvPr>
          <p:cNvSpPr txBox="1"/>
          <p:nvPr/>
        </p:nvSpPr>
        <p:spPr>
          <a:xfrm>
            <a:off x="6862618" y="5307714"/>
            <a:ext cx="345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Gustave Eiffel</a:t>
            </a:r>
          </a:p>
        </p:txBody>
      </p:sp>
    </p:spTree>
    <p:extLst>
      <p:ext uri="{BB962C8B-B14F-4D97-AF65-F5344CB8AC3E}">
        <p14:creationId xmlns:p14="http://schemas.microsoft.com/office/powerpoint/2010/main" val="337375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CCB7-9013-E465-5BE0-B3F8EC1EC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invented this?</a:t>
            </a:r>
          </a:p>
        </p:txBody>
      </p:sp>
      <p:pic>
        <p:nvPicPr>
          <p:cNvPr id="9" name="Content Placeholder 8" descr="A picture containing grass, outdoor, tree, car&#10;&#10;Description automatically generated">
            <a:extLst>
              <a:ext uri="{FF2B5EF4-FFF2-40B4-BE49-F238E27FC236}">
                <a16:creationId xmlns:a16="http://schemas.microsoft.com/office/drawing/2014/main" id="{FD6D6A97-398F-06B4-3163-10029812DC4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63" y="2247595"/>
            <a:ext cx="4640262" cy="3494697"/>
          </a:xfrm>
        </p:spPr>
      </p:pic>
      <p:pic>
        <p:nvPicPr>
          <p:cNvPr id="6" name="Content Placeholder 5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C78E891C-CCF0-09C1-BD64-B6E297F33F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908" y="1622136"/>
            <a:ext cx="3248342" cy="374808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7BF967-B76A-7DA2-9066-CB3650376B4A}"/>
              </a:ext>
            </a:extLst>
          </p:cNvPr>
          <p:cNvSpPr txBox="1"/>
          <p:nvPr/>
        </p:nvSpPr>
        <p:spPr>
          <a:xfrm>
            <a:off x="7666182" y="5576705"/>
            <a:ext cx="2909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Henry Ford</a:t>
            </a:r>
          </a:p>
        </p:txBody>
      </p:sp>
    </p:spTree>
    <p:extLst>
      <p:ext uri="{BB962C8B-B14F-4D97-AF65-F5344CB8AC3E}">
        <p14:creationId xmlns:p14="http://schemas.microsoft.com/office/powerpoint/2010/main" val="258589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DAFCE-1ED5-D89C-5924-48C1C997B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did you notice about all these famous faces and names?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2B758-4E67-ED9E-089F-8F18E28ECF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They are all men!</a:t>
            </a:r>
          </a:p>
          <a:p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A727E-3E83-B47C-3D07-35C5845146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00B050"/>
                </a:solidFill>
              </a:rPr>
              <a:t>Does this mean that women haven’t made any scientific discoveries or inventions?</a:t>
            </a:r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8B1F49F0-1D6A-B393-6CD8-D8A09A051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18" y="3518814"/>
            <a:ext cx="1786527" cy="2456475"/>
          </a:xfrm>
          <a:prstGeom prst="rect">
            <a:avLst/>
          </a:prstGeom>
        </p:spPr>
      </p:pic>
      <p:pic>
        <p:nvPicPr>
          <p:cNvPr id="10" name="Picture 9" descr="Shape, circle&#10;&#10;Description automatically generated">
            <a:extLst>
              <a:ext uri="{FF2B5EF4-FFF2-40B4-BE49-F238E27FC236}">
                <a16:creationId xmlns:a16="http://schemas.microsoft.com/office/drawing/2014/main" id="{D9C01119-AA13-48DF-19E3-5191C28D6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026" y="3286535"/>
            <a:ext cx="1771897" cy="17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05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AA3DF3-D1E6-4E83-853C-8AAD9599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are these people?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CC4F42-E3F5-EB0A-4F60-82B2AAAA1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/>
              <a:t>Can you name them?</a:t>
            </a:r>
          </a:p>
          <a:p>
            <a:pPr algn="ctr"/>
            <a:r>
              <a:rPr lang="en-GB" sz="4800" b="1" dirty="0"/>
              <a:t>What did they do?</a:t>
            </a:r>
          </a:p>
        </p:txBody>
      </p:sp>
    </p:spTree>
    <p:extLst>
      <p:ext uri="{BB962C8B-B14F-4D97-AF65-F5344CB8AC3E}">
        <p14:creationId xmlns:p14="http://schemas.microsoft.com/office/powerpoint/2010/main" val="390846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64F63-79C1-2316-8A50-71E1EEA17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Marie Curie</a:t>
            </a:r>
          </a:p>
        </p:txBody>
      </p:sp>
      <p:pic>
        <p:nvPicPr>
          <p:cNvPr id="6" name="Content Placeholder 5" descr="A person writing on a piece of paper&#10;&#10;Description automatically generated">
            <a:extLst>
              <a:ext uri="{FF2B5EF4-FFF2-40B4-BE49-F238E27FC236}">
                <a16:creationId xmlns:a16="http://schemas.microsoft.com/office/drawing/2014/main" id="{FE68BE8F-2419-D35D-95B3-3A88334852A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45" y="2067649"/>
            <a:ext cx="5533104" cy="3640424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0416A7-56A5-0EFC-D272-BE92B0D044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Famous for her research on Radioactivity, which led to the invention of the x-ray.</a:t>
            </a:r>
          </a:p>
          <a:p>
            <a:r>
              <a:rPr lang="en-GB" sz="3200" dirty="0"/>
              <a:t>Awarded a </a:t>
            </a:r>
            <a:r>
              <a:rPr lang="en-GB" sz="3200" dirty="0" err="1"/>
              <a:t>nobel</a:t>
            </a:r>
            <a:r>
              <a:rPr lang="en-GB" sz="3200" dirty="0"/>
              <a:t> prize, jointly with her husband.</a:t>
            </a:r>
          </a:p>
        </p:txBody>
      </p:sp>
    </p:spTree>
    <p:extLst>
      <p:ext uri="{BB962C8B-B14F-4D97-AF65-F5344CB8AC3E}">
        <p14:creationId xmlns:p14="http://schemas.microsoft.com/office/powerpoint/2010/main" val="275253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161734"/>
      </a:dk2>
      <a:lt2>
        <a:srgbClr val="F0F3F2"/>
      </a:lt2>
      <a:accent1>
        <a:srgbClr val="DE3270"/>
      </a:accent1>
      <a:accent2>
        <a:srgbClr val="CC20A6"/>
      </a:accent2>
      <a:accent3>
        <a:srgbClr val="BC32DE"/>
      </a:accent3>
      <a:accent4>
        <a:srgbClr val="6320CC"/>
      </a:accent4>
      <a:accent5>
        <a:srgbClr val="3237DE"/>
      </a:accent5>
      <a:accent6>
        <a:srgbClr val="206DCC"/>
      </a:accent6>
      <a:hlink>
        <a:srgbClr val="6455C6"/>
      </a:hlink>
      <a:folHlink>
        <a:srgbClr val="7F7F7F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71F39E9FD4AA49B46C710C33F702E2" ma:contentTypeVersion="8" ma:contentTypeDescription="Create a new document." ma:contentTypeScope="" ma:versionID="03bd27c97c5c072ce7d5804f07626cb0">
  <xsd:schema xmlns:xsd="http://www.w3.org/2001/XMLSchema" xmlns:xs="http://www.w3.org/2001/XMLSchema" xmlns:p="http://schemas.microsoft.com/office/2006/metadata/properties" xmlns:ns2="7619387f-ae3b-4541-8abe-9d696a763bda" xmlns:ns3="74a02d6f-c132-4b53-aa31-54b521f91b30" targetNamespace="http://schemas.microsoft.com/office/2006/metadata/properties" ma:root="true" ma:fieldsID="970db88257f76439b221bf329da6c87f" ns2:_="" ns3:_="">
    <xsd:import namespace="7619387f-ae3b-4541-8abe-9d696a763bda"/>
    <xsd:import namespace="74a02d6f-c132-4b53-aa31-54b521f91b3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19387f-ae3b-4541-8abe-9d696a763bd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db630b34-ef66-4a23-b54c-047f976c1c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02d6f-c132-4b53-aa31-54b521f91b3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28c759b-ef10-44ce-ab86-9973abdc2bd0}" ma:internalName="TaxCatchAll" ma:showField="CatchAllData" ma:web="74a02d6f-c132-4b53-aa31-54b521f91b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19387f-ae3b-4541-8abe-9d696a763bda">
      <Terms xmlns="http://schemas.microsoft.com/office/infopath/2007/PartnerControls"/>
    </lcf76f155ced4ddcb4097134ff3c332f>
    <TaxCatchAll xmlns="74a02d6f-c132-4b53-aa31-54b521f91b30" xsi:nil="true"/>
  </documentManagement>
</p:properties>
</file>

<file path=customXml/itemProps1.xml><?xml version="1.0" encoding="utf-8"?>
<ds:datastoreItem xmlns:ds="http://schemas.openxmlformats.org/officeDocument/2006/customXml" ds:itemID="{3C23C03E-C9CD-48F2-B455-5F8E3946DC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9D68C7-02B2-4455-9087-1A84681BCD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19387f-ae3b-4541-8abe-9d696a763bda"/>
    <ds:schemaRef ds:uri="74a02d6f-c132-4b53-aa31-54b521f91b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098089-56DA-4193-BDE9-8A8C7D877643}">
  <ds:schemaRefs>
    <ds:schemaRef ds:uri="http://schemas.microsoft.com/office/2006/metadata/properties"/>
    <ds:schemaRef ds:uri="http://schemas.microsoft.com/office/infopath/2007/PartnerControls"/>
    <ds:schemaRef ds:uri="7619387f-ae3b-4541-8abe-9d696a763bda"/>
    <ds:schemaRef ds:uri="74a02d6f-c132-4b53-aa31-54b521f91b3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728</Words>
  <Application>Microsoft Macintosh PowerPoint</Application>
  <PresentationFormat>Widescreen</PresentationFormat>
  <Paragraphs>67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Calibri</vt:lpstr>
      <vt:lpstr>Calibri Light</vt:lpstr>
      <vt:lpstr>Lato</vt:lpstr>
      <vt:lpstr>MarkWebPro-Heavy-W03-Regular</vt:lpstr>
      <vt:lpstr>reckless</vt:lpstr>
      <vt:lpstr>Roboto</vt:lpstr>
      <vt:lpstr>Tw Cen MT</vt:lpstr>
      <vt:lpstr>utopia-std</vt:lpstr>
      <vt:lpstr>RetrospectVTI</vt:lpstr>
      <vt:lpstr>The world of STEAM: the famous faces</vt:lpstr>
      <vt:lpstr>Brainstorm</vt:lpstr>
      <vt:lpstr>Get ready…</vt:lpstr>
      <vt:lpstr>PowerPoint Presentation</vt:lpstr>
      <vt:lpstr>Who designed this?</vt:lpstr>
      <vt:lpstr>Who invented this?</vt:lpstr>
      <vt:lpstr>What did you notice about all these famous faces and names?</vt:lpstr>
      <vt:lpstr>Who are these people?</vt:lpstr>
      <vt:lpstr>Marie Curie</vt:lpstr>
      <vt:lpstr>Jane Goodall</vt:lpstr>
      <vt:lpstr>Katherine Johnson</vt:lpstr>
      <vt:lpstr>Caroline Herschel</vt:lpstr>
      <vt:lpstr>Sau Lan Wu</vt:lpstr>
      <vt:lpstr>Barbara McClintock</vt:lpstr>
      <vt:lpstr>Ada Lovelace</vt:lpstr>
      <vt:lpstr>Grace Hopper</vt:lpstr>
      <vt:lpstr>Susan Wojcicki</vt:lpstr>
      <vt:lpstr>Reshma Saujani</vt:lpstr>
      <vt:lpstr>Zaha Hadid</vt:lpstr>
      <vt:lpstr>Sheryl Sandberg</vt:lpstr>
      <vt:lpstr>What have you learned?</vt:lpstr>
      <vt:lpstr>PowerPoint Presentation</vt:lpstr>
      <vt:lpstr>PowerPoint Presentation</vt:lpstr>
      <vt:lpstr>Example of a strengths word cloud</vt:lpstr>
      <vt:lpstr>PowerPoint Presentation</vt:lpstr>
      <vt:lpstr>Sharing our ideas</vt:lpstr>
      <vt:lpstr>Further discussion: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world of STEAM: the famous faces</dc:title>
  <dc:creator>Helen Saunders</dc:creator>
  <cp:lastModifiedBy>NANKOVA-NEYKOVA Aneliya (LAE-Teacher)</cp:lastModifiedBy>
  <cp:revision>3</cp:revision>
  <dcterms:created xsi:type="dcterms:W3CDTF">2022-11-13T10:17:23Z</dcterms:created>
  <dcterms:modified xsi:type="dcterms:W3CDTF">2023-02-23T16:37:53Z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0x0101000E71F39E9FD4AA49B46C710C33F702E2</vt:lpwstr>
  </property>
  <property fmtid="{D5CDD505-2E9C-101B-9397-08002B2CF9AE}" name="NXPowerLiteLastOptimized" pid="3">
    <vt:lpwstr>487057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S10.0.0</vt:lpwstr>
  </property>
</Properties>
</file>